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776" r:id="rId1"/>
  </p:sldMasterIdLst>
  <p:notesMasterIdLst>
    <p:notesMasterId r:id="rId9"/>
  </p:notesMasterIdLst>
  <p:handoutMasterIdLst>
    <p:handoutMasterId r:id="rId10"/>
  </p:handoutMasterIdLst>
  <p:sldIdLst>
    <p:sldId id="256" r:id="rId2"/>
    <p:sldId id="257" r:id="rId3"/>
    <p:sldId id="258" r:id="rId4"/>
    <p:sldId id="259" r:id="rId5"/>
    <p:sldId id="260" r:id="rId6"/>
    <p:sldId id="261" r:id="rId7"/>
    <p:sldId id="262" r:id="rId8"/>
  </p:sldIdLst>
  <p:sldSz cx="9144000" cy="6858000" type="screen4x3"/>
  <p:notesSz cx="9875838" cy="6743700"/>
  <p:embeddedFontLst>
    <p:embeddedFont>
      <p:font typeface="Verdana" panose="020B0604030504040204" pitchFamily="34" charset="0"/>
      <p:regular r:id="rId11"/>
      <p:bold r:id="rId12"/>
      <p:italic r:id="rId13"/>
      <p:boldItalic r:id="rId14"/>
    </p:embeddedFont>
  </p:embeddedFontLst>
  <p:custDataLst>
    <p:tags r:id="rId15"/>
  </p:custDataLst>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24">
          <p15:clr>
            <a:srgbClr val="A4A3A4"/>
          </p15:clr>
        </p15:guide>
        <p15:guide id="2" pos="311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864" autoAdjust="0"/>
    <p:restoredTop sz="91210" autoAdjust="0"/>
  </p:normalViewPr>
  <p:slideViewPr>
    <p:cSldViewPr>
      <p:cViewPr varScale="1">
        <p:scale>
          <a:sx n="77" d="100"/>
          <a:sy n="77" d="100"/>
        </p:scale>
        <p:origin x="1056" y="96"/>
      </p:cViewPr>
      <p:guideLst>
        <p:guide orient="horz" pos="2160"/>
        <p:guide pos="2880"/>
      </p:guideLst>
    </p:cSldViewPr>
  </p:slideViewPr>
  <p:outlineViewPr>
    <p:cViewPr>
      <p:scale>
        <a:sx n="33" d="100"/>
        <a:sy n="33" d="100"/>
      </p:scale>
      <p:origin x="6"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678" y="-90"/>
      </p:cViewPr>
      <p:guideLst>
        <p:guide orient="horz" pos="2124"/>
        <p:guide pos="311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handoutMaster" Target="handoutMasters/handoutMaster1.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4279900" cy="33655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5594350" y="0"/>
            <a:ext cx="4279900" cy="336550"/>
          </a:xfrm>
          <a:prstGeom prst="rect">
            <a:avLst/>
          </a:prstGeom>
        </p:spPr>
        <p:txBody>
          <a:bodyPr vert="horz" lIns="91440" tIns="45720" rIns="91440" bIns="45720" rtlCol="0"/>
          <a:lstStyle>
            <a:lvl1pPr algn="r">
              <a:defRPr sz="1200"/>
            </a:lvl1pPr>
          </a:lstStyle>
          <a:p>
            <a:fld id="{37728C27-23E4-4651-97D2-28E6D5EECBEB}" type="datetimeFigureOut">
              <a:rPr lang="sv-SE" smtClean="0"/>
              <a:t>2024-07-18</a:t>
            </a:fld>
            <a:endParaRPr lang="sv-SE"/>
          </a:p>
        </p:txBody>
      </p:sp>
      <p:sp>
        <p:nvSpPr>
          <p:cNvPr id="4" name="Platshållare för sidfot 3"/>
          <p:cNvSpPr>
            <a:spLocks noGrp="1"/>
          </p:cNvSpPr>
          <p:nvPr>
            <p:ph type="ftr" sz="quarter" idx="2"/>
          </p:nvPr>
        </p:nvSpPr>
        <p:spPr>
          <a:xfrm>
            <a:off x="0" y="6405563"/>
            <a:ext cx="4279900" cy="336550"/>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5594350" y="6405563"/>
            <a:ext cx="4279900" cy="336550"/>
          </a:xfrm>
          <a:prstGeom prst="rect">
            <a:avLst/>
          </a:prstGeom>
        </p:spPr>
        <p:txBody>
          <a:bodyPr vert="horz" lIns="91440" tIns="45720" rIns="91440" bIns="45720" rtlCol="0" anchor="b"/>
          <a:lstStyle>
            <a:lvl1pPr algn="r">
              <a:defRPr sz="1200"/>
            </a:lvl1pPr>
          </a:lstStyle>
          <a:p>
            <a:fld id="{B6532FA9-373E-4BE2-87FB-DE9B24968299}" type="slidenum">
              <a:rPr lang="sv-SE" smtClean="0"/>
              <a:t>‹#›</a:t>
            </a:fld>
            <a:endParaRPr lang="sv-S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4279900" cy="33655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5594350" y="0"/>
            <a:ext cx="4279900" cy="336550"/>
          </a:xfrm>
          <a:prstGeom prst="rect">
            <a:avLst/>
          </a:prstGeom>
        </p:spPr>
        <p:txBody>
          <a:bodyPr vert="horz" lIns="91440" tIns="45720" rIns="91440" bIns="45720" rtlCol="0"/>
          <a:lstStyle>
            <a:lvl1pPr algn="r">
              <a:defRPr sz="1200"/>
            </a:lvl1pPr>
          </a:lstStyle>
          <a:p>
            <a:fld id="{BBC50281-3CFB-418C-957F-107207D3EDE5}" type="datetimeFigureOut">
              <a:rPr lang="sv-SE" smtClean="0"/>
              <a:t>2024-07-18</a:t>
            </a:fld>
            <a:endParaRPr lang="sv-SE"/>
          </a:p>
        </p:txBody>
      </p:sp>
      <p:sp>
        <p:nvSpPr>
          <p:cNvPr id="4" name="Platshållare för bildobjekt 3"/>
          <p:cNvSpPr>
            <a:spLocks noGrp="1" noRot="1" noChangeAspect="1"/>
          </p:cNvSpPr>
          <p:nvPr>
            <p:ph type="sldImg" idx="2"/>
          </p:nvPr>
        </p:nvSpPr>
        <p:spPr>
          <a:xfrm>
            <a:off x="3251200" y="506413"/>
            <a:ext cx="3373438" cy="2528887"/>
          </a:xfrm>
          <a:prstGeom prst="rect">
            <a:avLst/>
          </a:prstGeom>
          <a:noFill/>
          <a:ln w="12700">
            <a:solidFill>
              <a:prstClr val="black"/>
            </a:solidFill>
          </a:ln>
        </p:spPr>
      </p:sp>
      <p:sp>
        <p:nvSpPr>
          <p:cNvPr id="5" name="Platshållare för anteckningar 4"/>
          <p:cNvSpPr>
            <a:spLocks noGrp="1"/>
          </p:cNvSpPr>
          <p:nvPr>
            <p:ph type="body" sz="quarter" idx="3"/>
          </p:nvPr>
        </p:nvSpPr>
        <p:spPr>
          <a:xfrm>
            <a:off x="987425" y="3203575"/>
            <a:ext cx="7900988" cy="303371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6405563"/>
            <a:ext cx="4279900" cy="33655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5594350" y="6405563"/>
            <a:ext cx="4279900" cy="336550"/>
          </a:xfrm>
          <a:prstGeom prst="rect">
            <a:avLst/>
          </a:prstGeom>
        </p:spPr>
        <p:txBody>
          <a:bodyPr vert="horz" lIns="91440" tIns="45720" rIns="91440" bIns="45720" rtlCol="0" anchor="b"/>
          <a:lstStyle>
            <a:lvl1pPr algn="r">
              <a:defRPr sz="1200"/>
            </a:lvl1pPr>
          </a:lstStyle>
          <a:p>
            <a:fld id="{F44A3B21-AE30-44A0-9D80-D4D4B6BD2915}" type="slidenum">
              <a:rPr lang="sv-SE" smtClean="0"/>
              <a:t>‹#›</a:t>
            </a:fld>
            <a:endParaRPr lang="sv-S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nradig rubrik + punktlista el/och bilder + LEAN">
    <p:spTree>
      <p:nvGrpSpPr>
        <p:cNvPr id="1" name=""/>
        <p:cNvGrpSpPr/>
        <p:nvPr/>
      </p:nvGrpSpPr>
      <p:grpSpPr>
        <a:xfrm>
          <a:off x="0" y="0"/>
          <a:ext cx="0" cy="0"/>
          <a:chOff x="0" y="0"/>
          <a:chExt cx="0" cy="0"/>
        </a:xfrm>
      </p:grpSpPr>
      <p:sp>
        <p:nvSpPr>
          <p:cNvPr id="32" name="Platshållare för innehåll 3"/>
          <p:cNvSpPr>
            <a:spLocks noGrp="1"/>
          </p:cNvSpPr>
          <p:nvPr userDrawn="1">
            <p:ph sz="quarter" idx="10"/>
          </p:nvPr>
        </p:nvSpPr>
        <p:spPr>
          <a:xfrm>
            <a:off x="432000" y="1538712"/>
            <a:ext cx="8280000" cy="477060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8" name="Platshållare för datum 27"/>
          <p:cNvSpPr>
            <a:spLocks noGrp="1"/>
          </p:cNvSpPr>
          <p:nvPr userDrawn="1">
            <p:ph type="dt" sz="half" idx="11"/>
          </p:nvPr>
        </p:nvSpPr>
        <p:spPr/>
        <p:txBody>
          <a:bodyPr/>
          <a:lstStyle/>
          <a:p>
            <a:fld id="{C2DDAC53-97E1-405C-B9EE-A7B662E67995}" type="datetime1">
              <a:rPr lang="sv-SE" smtClean="0"/>
              <a:t>2024-07-18</a:t>
            </a:fld>
            <a:endParaRPr lang="sv-SE"/>
          </a:p>
        </p:txBody>
      </p:sp>
      <p:sp>
        <p:nvSpPr>
          <p:cNvPr id="30" name="Platshållare för sidfot 29"/>
          <p:cNvSpPr>
            <a:spLocks noGrp="1"/>
          </p:cNvSpPr>
          <p:nvPr userDrawn="1">
            <p:ph type="ftr" sz="quarter" idx="13"/>
          </p:nvPr>
        </p:nvSpPr>
        <p:spPr/>
        <p:txBody>
          <a:bodyPr/>
          <a:lstStyle/>
          <a:p>
            <a:endParaRPr lang="sv-SE"/>
          </a:p>
        </p:txBody>
      </p:sp>
      <p:sp>
        <p:nvSpPr>
          <p:cNvPr id="31" name="Platshållare för bildnummer 30"/>
          <p:cNvSpPr>
            <a:spLocks noGrp="1"/>
          </p:cNvSpPr>
          <p:nvPr userDrawn="1">
            <p:ph type="sldNum" sz="quarter" idx="14"/>
          </p:nvPr>
        </p:nvSpPr>
        <p:spPr/>
        <p:txBody>
          <a:bodyPr/>
          <a:lstStyle/>
          <a:p>
            <a:fld id="{1444FA28-21CF-4CB9-B5F5-49BB08F09A2A}" type="slidenum">
              <a:rPr lang="sv-SE" smtClean="0"/>
              <a:t>‹#›</a:t>
            </a:fld>
            <a:endParaRPr lang="sv-SE"/>
          </a:p>
        </p:txBody>
      </p:sp>
      <p:sp>
        <p:nvSpPr>
          <p:cNvPr id="2" name="Rubrik 1"/>
          <p:cNvSpPr>
            <a:spLocks noGrp="1"/>
          </p:cNvSpPr>
          <p:nvPr userDrawn="1">
            <p:ph type="title"/>
          </p:nvPr>
        </p:nvSpPr>
        <p:spPr>
          <a:xfrm>
            <a:off x="432000" y="836712"/>
            <a:ext cx="7740000" cy="432000"/>
          </a:xfrm>
        </p:spPr>
        <p:txBody>
          <a:bodyPr/>
          <a:lstStyle>
            <a:lvl1pPr>
              <a:defRPr sz="2600"/>
            </a:lvl1pPr>
          </a:lstStyle>
          <a:p>
            <a:r>
              <a:rPr lang="sv-SE"/>
              <a:t>Klicka här för att ändra format</a:t>
            </a:r>
          </a:p>
        </p:txBody>
      </p:sp>
      <p:grpSp>
        <p:nvGrpSpPr>
          <p:cNvPr id="23" name="Grupp 22"/>
          <p:cNvGrpSpPr/>
          <p:nvPr userDrawn="1"/>
        </p:nvGrpSpPr>
        <p:grpSpPr>
          <a:xfrm>
            <a:off x="14288" y="6018825"/>
            <a:ext cx="1404000" cy="805185"/>
            <a:chOff x="14288" y="6018825"/>
            <a:chExt cx="1404000" cy="805185"/>
          </a:xfrm>
        </p:grpSpPr>
        <p:pic>
          <p:nvPicPr>
            <p:cNvPr id="24" name="Bildobjekt 23" descr="ny-färg-Huset-vad-vi-gör-och-hur-PPT.png"/>
            <p:cNvPicPr>
              <a:picLocks noChangeAspect="1"/>
            </p:cNvPicPr>
            <p:nvPr userDrawn="1"/>
          </p:nvPicPr>
          <p:blipFill>
            <a:blip r:embed="rId2"/>
            <a:srcRect l="12278" t="9051" r="11061" b="43700"/>
            <a:stretch>
              <a:fillRect/>
            </a:stretch>
          </p:blipFill>
          <p:spPr>
            <a:xfrm>
              <a:off x="230528" y="6018825"/>
              <a:ext cx="876673" cy="626195"/>
            </a:xfrm>
            <a:prstGeom prst="rect">
              <a:avLst/>
            </a:prstGeom>
          </p:spPr>
        </p:pic>
        <p:sp>
          <p:nvSpPr>
            <p:cNvPr id="25" name="textruta 24"/>
            <p:cNvSpPr txBox="1"/>
            <p:nvPr userDrawn="1"/>
          </p:nvSpPr>
          <p:spPr>
            <a:xfrm>
              <a:off x="14288" y="6596255"/>
              <a:ext cx="1404000" cy="227755"/>
            </a:xfrm>
            <a:prstGeom prst="rect">
              <a:avLst/>
            </a:prstGeom>
            <a:noFill/>
          </p:spPr>
          <p:txBody>
            <a:bodyPr wrap="square" rtlCol="0">
              <a:spAutoFit/>
            </a:bodyPr>
            <a:lstStyle/>
            <a:p>
              <a:pPr marL="0" marR="0" lvl="0" indent="0" defTabSz="914400" eaLnBrk="1" fontAlgn="auto" latinLnBrk="0" hangingPunct="1">
                <a:lnSpc>
                  <a:spcPct val="110000"/>
                </a:lnSpc>
                <a:spcBef>
                  <a:spcPct val="0"/>
                </a:spcBef>
                <a:spcAft>
                  <a:spcPct val="0"/>
                </a:spcAft>
                <a:buClrTx/>
                <a:buSzTx/>
                <a:buFontTx/>
                <a:buNone/>
                <a:defRPr/>
              </a:pPr>
              <a:r>
                <a:rPr kumimoji="0" lang="sv-SE" sz="800" b="0" i="0" u="none" strike="noStrike" kern="0" cap="all" spc="0" normalizeH="0" baseline="0" noProof="0">
                  <a:ln>
                    <a:noFill/>
                  </a:ln>
                  <a:solidFill>
                    <a:schemeClr val="bg1"/>
                  </a:solidFill>
                  <a:effectLst/>
                  <a:uLnTx/>
                  <a:uFillTx/>
                </a:rPr>
                <a:t>vad vi gör och hur</a:t>
              </a:r>
            </a:p>
          </p:txBody>
        </p:sp>
      </p:gr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våradig rubrik + punktlista el/och bilder + LEAN">
    <p:spTree>
      <p:nvGrpSpPr>
        <p:cNvPr id="1" name=""/>
        <p:cNvGrpSpPr/>
        <p:nvPr/>
      </p:nvGrpSpPr>
      <p:grpSpPr>
        <a:xfrm>
          <a:off x="0" y="0"/>
          <a:ext cx="0" cy="0"/>
          <a:chOff x="0" y="0"/>
          <a:chExt cx="0" cy="0"/>
        </a:xfrm>
      </p:grpSpPr>
      <p:sp>
        <p:nvSpPr>
          <p:cNvPr id="32" name="Platshållare för innehåll 3"/>
          <p:cNvSpPr>
            <a:spLocks noGrp="1"/>
          </p:cNvSpPr>
          <p:nvPr>
            <p:ph sz="quarter" idx="10"/>
          </p:nvPr>
        </p:nvSpPr>
        <p:spPr>
          <a:xfrm>
            <a:off x="432000" y="1925553"/>
            <a:ext cx="8280000" cy="438376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a:xfrm>
            <a:off x="432000" y="836712"/>
            <a:ext cx="7740000" cy="432000"/>
          </a:xfrm>
        </p:spPr>
        <p:txBody>
          <a:bodyPr/>
          <a:lstStyle>
            <a:lvl1pPr>
              <a:defRPr sz="2600"/>
            </a:lvl1pPr>
          </a:lstStyle>
          <a:p>
            <a:r>
              <a:rPr lang="sv-SE"/>
              <a:t>Klicka här för att ändra format</a:t>
            </a:r>
          </a:p>
        </p:txBody>
      </p:sp>
      <p:sp>
        <p:nvSpPr>
          <p:cNvPr id="28" name="Platshållare för datum 27"/>
          <p:cNvSpPr>
            <a:spLocks noGrp="1"/>
          </p:cNvSpPr>
          <p:nvPr>
            <p:ph type="dt" sz="half" idx="11"/>
          </p:nvPr>
        </p:nvSpPr>
        <p:spPr/>
        <p:txBody>
          <a:bodyPr/>
          <a:lstStyle/>
          <a:p>
            <a:fld id="{C2DDAC53-97E1-405C-B9EE-A7B662E67995}" type="datetime1">
              <a:rPr lang="sv-SE" smtClean="0"/>
              <a:t>2024-07-18</a:t>
            </a:fld>
            <a:endParaRPr lang="sv-SE"/>
          </a:p>
        </p:txBody>
      </p:sp>
      <p:sp>
        <p:nvSpPr>
          <p:cNvPr id="30" name="Platshållare för sidfot 29"/>
          <p:cNvSpPr>
            <a:spLocks noGrp="1"/>
          </p:cNvSpPr>
          <p:nvPr>
            <p:ph type="ftr" sz="quarter" idx="13"/>
          </p:nvPr>
        </p:nvSpPr>
        <p:spPr/>
        <p:txBody>
          <a:bodyPr/>
          <a:lstStyle/>
          <a:p>
            <a:endParaRPr lang="sv-SE"/>
          </a:p>
        </p:txBody>
      </p:sp>
      <p:sp>
        <p:nvSpPr>
          <p:cNvPr id="31" name="Platshållare för bildnummer 30"/>
          <p:cNvSpPr>
            <a:spLocks noGrp="1"/>
          </p:cNvSpPr>
          <p:nvPr>
            <p:ph type="sldNum" sz="quarter" idx="14"/>
          </p:nvPr>
        </p:nvSpPr>
        <p:spPr/>
        <p:txBody>
          <a:bodyPr/>
          <a:lstStyle/>
          <a:p>
            <a:fld id="{1444FA28-21CF-4CB9-B5F5-49BB08F09A2A}" type="slidenum">
              <a:rPr lang="sv-SE" smtClean="0"/>
              <a:t>‹#›</a:t>
            </a:fld>
            <a:endParaRPr lang="sv-SE"/>
          </a:p>
        </p:txBody>
      </p:sp>
      <p:sp>
        <p:nvSpPr>
          <p:cNvPr id="18" name="Platshållare för text 2"/>
          <p:cNvSpPr>
            <a:spLocks noGrp="1"/>
          </p:cNvSpPr>
          <p:nvPr>
            <p:ph type="body" idx="1" hasCustomPrompt="1"/>
          </p:nvPr>
        </p:nvSpPr>
        <p:spPr>
          <a:xfrm>
            <a:off x="432000" y="1268760"/>
            <a:ext cx="6372248" cy="432048"/>
          </a:xfrm>
          <a:prstGeom prst="rect">
            <a:avLst/>
          </a:prstGeom>
        </p:spPr>
        <p:txBody>
          <a:bodyPr lIns="0" tIns="0" rIns="0" bIns="0" anchor="t" anchorCtr="0">
            <a:noAutofit/>
          </a:bodyPr>
          <a:lstStyle>
            <a:lvl1pPr marL="0" marR="0" indent="0" algn="l" defTabSz="180000" rtl="0" eaLnBrk="1" fontAlgn="auto" latinLnBrk="0" hangingPunct="1">
              <a:lnSpc>
                <a:spcPts val="2500"/>
              </a:lnSpc>
              <a:spcBef>
                <a:spcPct val="0"/>
              </a:spcBef>
              <a:spcAft>
                <a:spcPct val="0"/>
              </a:spcAft>
              <a:buClr>
                <a:schemeClr val="tx1"/>
              </a:buClr>
              <a:buSzTx/>
              <a:buFont typeface="Wingdings" pitchFamily="2" charset="2"/>
              <a:buNone/>
              <a:tabLst>
                <a:tab pos="252000" algn="l"/>
              </a:tabLst>
              <a:defRPr sz="1600" cap="all" baseline="0">
                <a:solidFill>
                  <a:srgbClr val="33333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180000" rtl="0" eaLnBrk="1" fontAlgn="auto" latinLnBrk="0" hangingPunct="1">
              <a:lnSpc>
                <a:spcPts val="2500"/>
              </a:lnSpc>
              <a:spcBef>
                <a:spcPct val="0"/>
              </a:spcBef>
              <a:spcAft>
                <a:spcPct val="0"/>
              </a:spcAft>
              <a:buClr>
                <a:schemeClr val="tx1"/>
              </a:buClr>
              <a:buSzTx/>
              <a:buFont typeface="Wingdings" pitchFamily="2" charset="2"/>
              <a:buNone/>
              <a:tabLst>
                <a:tab pos="252000" algn="l"/>
              </a:tabLst>
              <a:defRPr/>
            </a:pPr>
            <a:r>
              <a:rPr lang="sv-SE"/>
              <a:t>eventuell underrubrik</a:t>
            </a:r>
          </a:p>
        </p:txBody>
      </p:sp>
      <p:grpSp>
        <p:nvGrpSpPr>
          <p:cNvPr id="9" name="Grupp 8"/>
          <p:cNvGrpSpPr/>
          <p:nvPr userDrawn="1"/>
        </p:nvGrpSpPr>
        <p:grpSpPr>
          <a:xfrm>
            <a:off x="14288" y="6018825"/>
            <a:ext cx="1404000" cy="805185"/>
            <a:chOff x="14288" y="6018825"/>
            <a:chExt cx="1404000" cy="805185"/>
          </a:xfrm>
        </p:grpSpPr>
        <p:pic>
          <p:nvPicPr>
            <p:cNvPr id="10" name="Bildobjekt 9" descr="ny-färg-Huset-vad-vi-gör-och-hur-PPT.png"/>
            <p:cNvPicPr>
              <a:picLocks noChangeAspect="1"/>
            </p:cNvPicPr>
            <p:nvPr userDrawn="1"/>
          </p:nvPicPr>
          <p:blipFill>
            <a:blip r:embed="rId2"/>
            <a:srcRect l="12278" t="9051" r="11061" b="43700"/>
            <a:stretch>
              <a:fillRect/>
            </a:stretch>
          </p:blipFill>
          <p:spPr>
            <a:xfrm>
              <a:off x="230528" y="6018825"/>
              <a:ext cx="876673" cy="626195"/>
            </a:xfrm>
            <a:prstGeom prst="rect">
              <a:avLst/>
            </a:prstGeom>
          </p:spPr>
        </p:pic>
        <p:sp>
          <p:nvSpPr>
            <p:cNvPr id="11" name="textruta 10"/>
            <p:cNvSpPr txBox="1"/>
            <p:nvPr userDrawn="1"/>
          </p:nvSpPr>
          <p:spPr>
            <a:xfrm>
              <a:off x="14288" y="6596255"/>
              <a:ext cx="1404000" cy="227755"/>
            </a:xfrm>
            <a:prstGeom prst="rect">
              <a:avLst/>
            </a:prstGeom>
            <a:noFill/>
          </p:spPr>
          <p:txBody>
            <a:bodyPr wrap="square" rtlCol="0">
              <a:spAutoFit/>
            </a:bodyPr>
            <a:lstStyle/>
            <a:p>
              <a:pPr marL="0" marR="0" lvl="0" indent="0" defTabSz="914400" eaLnBrk="1" fontAlgn="auto" latinLnBrk="0" hangingPunct="1">
                <a:lnSpc>
                  <a:spcPct val="110000"/>
                </a:lnSpc>
                <a:spcBef>
                  <a:spcPct val="0"/>
                </a:spcBef>
                <a:spcAft>
                  <a:spcPct val="0"/>
                </a:spcAft>
                <a:buClrTx/>
                <a:buSzTx/>
                <a:buFontTx/>
                <a:buNone/>
                <a:defRPr/>
              </a:pPr>
              <a:r>
                <a:rPr kumimoji="0" lang="sv-SE" sz="800" b="0" i="0" u="none" strike="noStrike" kern="0" cap="all" spc="0" normalizeH="0" baseline="0" noProof="0">
                  <a:ln>
                    <a:noFill/>
                  </a:ln>
                  <a:solidFill>
                    <a:schemeClr val="bg1"/>
                  </a:solidFill>
                  <a:effectLst/>
                  <a:uLnTx/>
                  <a:uFillTx/>
                </a:rPr>
                <a:t>vad vi gör och hur</a:t>
              </a:r>
            </a:p>
          </p:txBody>
        </p:sp>
      </p:gr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ktangel 22"/>
          <p:cNvSpPr/>
          <p:nvPr/>
        </p:nvSpPr>
        <p:spPr>
          <a:xfrm>
            <a:off x="0" y="6525344"/>
            <a:ext cx="9144000" cy="340683"/>
          </a:xfrm>
          <a:prstGeom prst="rect">
            <a:avLst/>
          </a:prstGeom>
          <a:solidFill>
            <a:srgbClr val="98C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descr="&#10;"/>
          <p:cNvSpPr>
            <a:spLocks noGrp="1"/>
          </p:cNvSpPr>
          <p:nvPr>
            <p:ph type="title"/>
          </p:nvPr>
        </p:nvSpPr>
        <p:spPr>
          <a:xfrm>
            <a:off x="432000" y="835200"/>
            <a:ext cx="7740000" cy="432000"/>
          </a:xfrm>
          <a:prstGeom prst="rect">
            <a:avLst/>
          </a:prstGeom>
        </p:spPr>
        <p:txBody>
          <a:bodyPr vert="horz" wrap="square" lIns="0" tIns="0" rIns="0" bIns="0" numCol="1" rtlCol="0" anchor="t" anchorCtr="0">
            <a:noAutofit/>
          </a:bodyPr>
          <a:lstStyle/>
          <a:p>
            <a:r>
              <a:rPr lang="sv-SE"/>
              <a:t>Klicka här för att ändra format</a:t>
            </a:r>
          </a:p>
        </p:txBody>
      </p:sp>
      <p:sp>
        <p:nvSpPr>
          <p:cNvPr id="10" name="Platshållare för text 9"/>
          <p:cNvSpPr>
            <a:spLocks noGrp="1"/>
          </p:cNvSpPr>
          <p:nvPr>
            <p:ph type="body" idx="1"/>
          </p:nvPr>
        </p:nvSpPr>
        <p:spPr>
          <a:xfrm>
            <a:off x="432000" y="1537200"/>
            <a:ext cx="8172000" cy="4104000"/>
          </a:xfrm>
          <a:prstGeom prst="rect">
            <a:avLst/>
          </a:prstGeom>
        </p:spPr>
        <p:txBody>
          <a:bodyPr vert="horz" lIns="0" tIns="0" rIns="0" bIns="0" rtlCol="0">
            <a:noAutofit/>
          </a:bodyPr>
          <a:lstStyle/>
          <a:p>
            <a:pPr lvl="0"/>
            <a:r>
              <a:rPr lang="sv-SE"/>
              <a:t>Klicka här för att ändra format på bakgrundstexten </a:t>
            </a:r>
          </a:p>
          <a:p>
            <a:pPr lvl="1"/>
            <a:r>
              <a:rPr lang="sv-SE"/>
              <a:t>Nivå två</a:t>
            </a:r>
          </a:p>
          <a:p>
            <a:pPr lvl="2"/>
            <a:r>
              <a:rPr lang="sv-SE"/>
              <a:t>Nivå tre</a:t>
            </a:r>
          </a:p>
          <a:p>
            <a:pPr lvl="3"/>
            <a:r>
              <a:rPr lang="sv-SE"/>
              <a:t>Nivå fyra</a:t>
            </a:r>
          </a:p>
          <a:p>
            <a:pPr lvl="4"/>
            <a:r>
              <a:rPr lang="sv-SE"/>
              <a:t>Nivå fem</a:t>
            </a:r>
          </a:p>
        </p:txBody>
      </p:sp>
      <p:sp>
        <p:nvSpPr>
          <p:cNvPr id="15" name="Platshållare för sidfot 14"/>
          <p:cNvSpPr>
            <a:spLocks noGrp="1"/>
          </p:cNvSpPr>
          <p:nvPr>
            <p:ph type="ftr" sz="quarter" idx="3"/>
          </p:nvPr>
        </p:nvSpPr>
        <p:spPr>
          <a:xfrm>
            <a:off x="4860032" y="6520259"/>
            <a:ext cx="2895600" cy="365125"/>
          </a:xfrm>
          <a:prstGeom prst="rect">
            <a:avLst/>
          </a:prstGeom>
        </p:spPr>
        <p:txBody>
          <a:bodyPr vert="horz" lIns="91440" tIns="45720" rIns="91440" bIns="45720" rtlCol="0" anchor="ctr"/>
          <a:lstStyle>
            <a:lvl1pPr algn="r">
              <a:defRPr sz="800" cap="all" baseline="0">
                <a:solidFill>
                  <a:schemeClr val="bg1"/>
                </a:solidFill>
              </a:defRPr>
            </a:lvl1pPr>
          </a:lstStyle>
          <a:p>
            <a:endParaRPr lang="sv-SE"/>
          </a:p>
        </p:txBody>
      </p:sp>
      <p:sp>
        <p:nvSpPr>
          <p:cNvPr id="16" name="Platshållare för bildnummer 15"/>
          <p:cNvSpPr>
            <a:spLocks noGrp="1"/>
          </p:cNvSpPr>
          <p:nvPr>
            <p:ph type="sldNum" sz="quarter" idx="4"/>
          </p:nvPr>
        </p:nvSpPr>
        <p:spPr>
          <a:xfrm>
            <a:off x="8676456" y="6520259"/>
            <a:ext cx="395536" cy="365125"/>
          </a:xfrm>
          <a:prstGeom prst="rect">
            <a:avLst/>
          </a:prstGeom>
        </p:spPr>
        <p:txBody>
          <a:bodyPr vert="horz" lIns="90000" tIns="45720" rIns="91440" bIns="45720" rtlCol="0" anchor="ctr"/>
          <a:lstStyle>
            <a:lvl1pPr marL="0" marR="0" indent="0" algn="r" defTabSz="914400" rtl="0" eaLnBrk="1" fontAlgn="auto" latinLnBrk="0" hangingPunct="1">
              <a:lnSpc>
                <a:spcPct val="100000"/>
              </a:lnSpc>
              <a:spcBef>
                <a:spcPct val="0"/>
              </a:spcBef>
              <a:spcAft>
                <a:spcPct val="0"/>
              </a:spcAft>
              <a:buClrTx/>
              <a:buSzTx/>
              <a:buFontTx/>
              <a:buNone/>
              <a:defRPr sz="800">
                <a:solidFill>
                  <a:schemeClr val="bg1"/>
                </a:solidFill>
              </a:defRPr>
            </a:lvl1pPr>
          </a:lstStyle>
          <a:p>
            <a:fld id="{1444FA28-21CF-4CB9-B5F5-49BB08F09A2A}" type="slidenum">
              <a:rPr lang="sv-SE" smtClean="0"/>
              <a:t>‹#›</a:t>
            </a:fld>
            <a:endParaRPr lang="sv-SE"/>
          </a:p>
        </p:txBody>
      </p:sp>
      <p:sp>
        <p:nvSpPr>
          <p:cNvPr id="14" name="Platshållare för datum 13"/>
          <p:cNvSpPr>
            <a:spLocks noGrp="1"/>
          </p:cNvSpPr>
          <p:nvPr>
            <p:ph type="dt" sz="half" idx="2"/>
          </p:nvPr>
        </p:nvSpPr>
        <p:spPr>
          <a:xfrm>
            <a:off x="7812360" y="6520259"/>
            <a:ext cx="828000" cy="365125"/>
          </a:xfrm>
          <a:prstGeom prst="rect">
            <a:avLst/>
          </a:prstGeom>
        </p:spPr>
        <p:txBody>
          <a:bodyPr vert="horz" lIns="91440" tIns="45720" rIns="91440" bIns="45720" rtlCol="0" anchor="ctr"/>
          <a:lstStyle>
            <a:lvl1pPr algn="l">
              <a:defRPr sz="800">
                <a:solidFill>
                  <a:schemeClr val="bg1"/>
                </a:solidFill>
              </a:defRPr>
            </a:lvl1pPr>
          </a:lstStyle>
          <a:p>
            <a:fld id="{99556F88-A242-4AD1-8CEA-CBFF1615A473}" type="datetime1">
              <a:rPr lang="sv-SE" smtClean="0"/>
              <a:t>2024-07-18</a:t>
            </a:fld>
            <a:endParaRPr lang="sv-SE"/>
          </a:p>
        </p:txBody>
      </p:sp>
      <p:pic>
        <p:nvPicPr>
          <p:cNvPr id="71" name="Bildobjekt 70" descr="Logga-liggande-Region_Jamtland_Harjedalen_RGB-152,194,0-PPT.wmf"/>
          <p:cNvPicPr>
            <a:picLocks noChangeAspect="1"/>
          </p:cNvPicPr>
          <p:nvPr/>
        </p:nvPicPr>
        <p:blipFill>
          <a:blip r:embed="rId4"/>
          <a:stretch>
            <a:fillRect/>
          </a:stretch>
        </p:blipFill>
        <p:spPr>
          <a:xfrm>
            <a:off x="7236296" y="5777749"/>
            <a:ext cx="1791646" cy="675587"/>
          </a:xfrm>
          <a:prstGeom prst="rect">
            <a:avLst/>
          </a:prstGeom>
        </p:spPr>
      </p:pic>
      <p:grpSp>
        <p:nvGrpSpPr>
          <p:cNvPr id="9" name="Grupp 8"/>
          <p:cNvGrpSpPr/>
          <p:nvPr/>
        </p:nvGrpSpPr>
        <p:grpSpPr>
          <a:xfrm>
            <a:off x="14288" y="6018825"/>
            <a:ext cx="1404000" cy="805185"/>
            <a:chOff x="14288" y="6018825"/>
            <a:chExt cx="1404000" cy="805185"/>
          </a:xfrm>
        </p:grpSpPr>
        <p:pic>
          <p:nvPicPr>
            <p:cNvPr id="11" name="Bildobjekt 10" descr="ny-färg-Huset-vad-vi-gör-och-hur-PPT.png"/>
            <p:cNvPicPr>
              <a:picLocks noChangeAspect="1"/>
            </p:cNvPicPr>
            <p:nvPr userDrawn="1"/>
          </p:nvPicPr>
          <p:blipFill>
            <a:blip r:embed="rId5"/>
            <a:srcRect l="12278" t="9051" r="11061" b="43700"/>
            <a:stretch>
              <a:fillRect/>
            </a:stretch>
          </p:blipFill>
          <p:spPr>
            <a:xfrm>
              <a:off x="230528" y="6018825"/>
              <a:ext cx="876673" cy="626195"/>
            </a:xfrm>
            <a:prstGeom prst="rect">
              <a:avLst/>
            </a:prstGeom>
          </p:spPr>
        </p:pic>
        <p:sp>
          <p:nvSpPr>
            <p:cNvPr id="12" name="textruta 11"/>
            <p:cNvSpPr txBox="1"/>
            <p:nvPr userDrawn="1"/>
          </p:nvSpPr>
          <p:spPr>
            <a:xfrm>
              <a:off x="14288" y="6596255"/>
              <a:ext cx="1404000" cy="227755"/>
            </a:xfrm>
            <a:prstGeom prst="rect">
              <a:avLst/>
            </a:prstGeom>
            <a:noFill/>
          </p:spPr>
          <p:txBody>
            <a:bodyPr wrap="square" rtlCol="0">
              <a:spAutoFit/>
            </a:bodyPr>
            <a:lstStyle/>
            <a:p>
              <a:pPr marL="0" marR="0" lvl="0" indent="0" defTabSz="914400" eaLnBrk="1" fontAlgn="auto" latinLnBrk="0" hangingPunct="1">
                <a:lnSpc>
                  <a:spcPct val="110000"/>
                </a:lnSpc>
                <a:spcBef>
                  <a:spcPct val="0"/>
                </a:spcBef>
                <a:spcAft>
                  <a:spcPct val="0"/>
                </a:spcAft>
                <a:buClrTx/>
                <a:buSzTx/>
                <a:buFontTx/>
                <a:buNone/>
                <a:defRPr/>
              </a:pPr>
              <a:r>
                <a:rPr kumimoji="0" lang="sv-SE" sz="800" b="0" i="0" u="none" strike="noStrike" kern="0" cap="all" spc="0" normalizeH="0" baseline="0" noProof="0">
                  <a:ln>
                    <a:noFill/>
                  </a:ln>
                  <a:solidFill>
                    <a:schemeClr val="bg1"/>
                  </a:solidFill>
                  <a:effectLst/>
                  <a:uLnTx/>
                  <a:uFillTx/>
                </a:rPr>
                <a:t>vad vi gör och hur</a:t>
              </a:r>
            </a:p>
          </p:txBody>
        </p:sp>
      </p:grpSp>
    </p:spTree>
  </p:cSld>
  <p:clrMap bg1="lt1" tx1="dk1" bg2="lt2" tx2="dk2" accent1="accent1" accent2="accent2" accent3="accent3" accent4="accent4" accent5="accent5" accent6="accent6" hlink="hlink" folHlink="folHlink"/>
  <p:sldLayoutIdLst>
    <p:sldLayoutId id="2147483928" r:id="rId1"/>
    <p:sldLayoutId id="2147483907" r:id="rId2"/>
  </p:sldLayoutIdLst>
  <p:transition spd="med"/>
  <p:txStyles>
    <p:titleStyle>
      <a:lvl1pPr algn="l" defTabSz="914400" rtl="0" eaLnBrk="1" latinLnBrk="0" hangingPunct="1">
        <a:spcBef>
          <a:spcPct val="0"/>
        </a:spcBef>
        <a:buNone/>
        <a:defRPr sz="2600" b="1" kern="1200" cap="none" spc="0" baseline="0">
          <a:solidFill>
            <a:srgbClr val="98C200"/>
          </a:solidFill>
          <a:effectLst/>
          <a:latin typeface="+mj-lt"/>
          <a:ea typeface="+mj-ea"/>
          <a:cs typeface="+mj-cs"/>
        </a:defRPr>
      </a:lvl1pPr>
    </p:titleStyle>
    <p:bodyStyle>
      <a:lvl1pPr marL="252000" marR="0" indent="-252000" algn="l" defTabSz="360000" rtl="0" eaLnBrk="1" fontAlgn="auto" latinLnBrk="0" hangingPunct="1">
        <a:lnSpc>
          <a:spcPct val="110000"/>
        </a:lnSpc>
        <a:spcBef>
          <a:spcPts val="600"/>
        </a:spcBef>
        <a:spcAft>
          <a:spcPct val="0"/>
        </a:spcAft>
        <a:buClr>
          <a:srgbClr val="98C200"/>
        </a:buClr>
        <a:buSzPct val="110000"/>
        <a:buFont typeface="Wingdings" pitchFamily="2" charset="2"/>
        <a:buChar char="§"/>
        <a:tabLst>
          <a:tab pos="252000" algn="l"/>
        </a:tabLst>
        <a:defRPr sz="2000" kern="1200" baseline="0">
          <a:solidFill>
            <a:schemeClr val="tx1"/>
          </a:solidFill>
          <a:latin typeface="+mn-lt"/>
          <a:ea typeface="+mn-ea"/>
          <a:cs typeface="+mn-cs"/>
        </a:defRPr>
      </a:lvl1pPr>
      <a:lvl2pPr marL="504000" marR="0" indent="-252000" algn="l" defTabSz="360000" rtl="0" eaLnBrk="1" fontAlgn="auto" latinLnBrk="0" hangingPunct="1">
        <a:lnSpc>
          <a:spcPct val="110000"/>
        </a:lnSpc>
        <a:spcBef>
          <a:spcPts val="600"/>
        </a:spcBef>
        <a:spcAft>
          <a:spcPct val="0"/>
        </a:spcAft>
        <a:buClr>
          <a:schemeClr val="tx1">
            <a:lumMod val="75000"/>
            <a:lumOff val="25000"/>
          </a:schemeClr>
        </a:buClr>
        <a:buSzTx/>
        <a:buFont typeface="Verdana" pitchFamily="34" charset="0"/>
        <a:buChar char="–"/>
        <a:tabLst>
          <a:tab pos="252000" algn="l"/>
        </a:tabLst>
        <a:defRPr sz="2000" kern="1200" baseline="0">
          <a:solidFill>
            <a:schemeClr val="tx1"/>
          </a:solidFill>
          <a:latin typeface="+mn-lt"/>
          <a:ea typeface="+mn-ea"/>
          <a:cs typeface="+mn-cs"/>
        </a:defRPr>
      </a:lvl2pPr>
      <a:lvl3pPr marL="756000" marR="0" indent="-252000" algn="l" defTabSz="360000" rtl="0" eaLnBrk="1" fontAlgn="auto" latinLnBrk="0" hangingPunct="1">
        <a:lnSpc>
          <a:spcPct val="110000"/>
        </a:lnSpc>
        <a:spcBef>
          <a:spcPts val="600"/>
        </a:spcBef>
        <a:spcAft>
          <a:spcPct val="0"/>
        </a:spcAft>
        <a:buClr>
          <a:schemeClr val="tx1">
            <a:lumMod val="50000"/>
            <a:lumOff val="50000"/>
          </a:schemeClr>
        </a:buClr>
        <a:buSzTx/>
        <a:buFont typeface="Wingdings" pitchFamily="2" charset="2"/>
        <a:buChar char="§"/>
        <a:tabLst>
          <a:tab pos="252000" algn="l"/>
        </a:tabLst>
        <a:defRPr sz="2000" kern="1200" baseline="0">
          <a:solidFill>
            <a:schemeClr val="tx1"/>
          </a:solidFill>
          <a:latin typeface="+mn-lt"/>
          <a:ea typeface="+mn-ea"/>
          <a:cs typeface="+mn-cs"/>
        </a:defRPr>
      </a:lvl3pPr>
      <a:lvl4pPr marL="1008000" marR="0" indent="-252000" algn="l" defTabSz="360000" rtl="0" eaLnBrk="1" fontAlgn="auto" latinLnBrk="0" hangingPunct="1">
        <a:lnSpc>
          <a:spcPct val="110000"/>
        </a:lnSpc>
        <a:spcBef>
          <a:spcPts val="600"/>
        </a:spcBef>
        <a:spcAft>
          <a:spcPct val="0"/>
        </a:spcAft>
        <a:buClr>
          <a:schemeClr val="tx1"/>
        </a:buClr>
        <a:buSzTx/>
        <a:buFont typeface="Verdana" pitchFamily="34" charset="0"/>
        <a:buChar char="–"/>
        <a:tabLst>
          <a:tab pos="252000" algn="l"/>
        </a:tabLst>
        <a:defRPr sz="2000" kern="1200" baseline="0">
          <a:solidFill>
            <a:schemeClr val="tx1"/>
          </a:solidFill>
          <a:latin typeface="+mn-lt"/>
          <a:ea typeface="+mn-ea"/>
          <a:cs typeface="+mn-cs"/>
        </a:defRPr>
      </a:lvl4pPr>
      <a:lvl5pPr marL="1260000" marR="0" indent="-252000" algn="l" defTabSz="360000" rtl="0" eaLnBrk="1" fontAlgn="auto" latinLnBrk="0" hangingPunct="1">
        <a:lnSpc>
          <a:spcPct val="110000"/>
        </a:lnSpc>
        <a:spcBef>
          <a:spcPts val="600"/>
        </a:spcBef>
        <a:spcAft>
          <a:spcPct val="0"/>
        </a:spcAft>
        <a:buClr>
          <a:srgbClr val="98C200"/>
        </a:buClr>
        <a:buSzTx/>
        <a:buFont typeface="Wingdings" pitchFamily="2" charset="2"/>
        <a:buChar char="§"/>
        <a:tabLst>
          <a:tab pos="1074738" algn="l"/>
        </a:tabLst>
        <a:defRPr sz="2000" kern="1200" baseline="0">
          <a:solidFill>
            <a:schemeClr val="tx1"/>
          </a:solidFill>
          <a:latin typeface="+mn-lt"/>
          <a:ea typeface="+mn-ea"/>
          <a:cs typeface="+mn-cs"/>
        </a:defRPr>
      </a:lvl5pPr>
      <a:lvl6pPr marL="1612900" marR="0" indent="-252000" algn="l" defTabSz="914400" rtl="0" eaLnBrk="1" fontAlgn="auto" latinLnBrk="0" hangingPunct="1">
        <a:lnSpc>
          <a:spcPct val="110000"/>
        </a:lnSpc>
        <a:spcBef>
          <a:spcPts val="400"/>
        </a:spcBef>
        <a:spcAft>
          <a:spcPct val="0"/>
        </a:spcAft>
        <a:buClr>
          <a:schemeClr val="tx1"/>
        </a:buClr>
        <a:buSzTx/>
        <a:buFont typeface="Verdana" pitchFamily="34" charset="0"/>
        <a:buNone/>
        <a:tabLst>
          <a:tab pos="1074738" algn="l"/>
        </a:tabLst>
        <a:defRPr sz="2000" kern="1200" baseline="0">
          <a:solidFill>
            <a:schemeClr val="tx1"/>
          </a:solidFill>
          <a:latin typeface="+mn-lt"/>
          <a:ea typeface="+mn-ea"/>
          <a:cs typeface="+mn-cs"/>
        </a:defRPr>
      </a:lvl6pPr>
      <a:lvl7pPr marL="1885950" indent="-266700" algn="l" defTabSz="914400" rtl="0" eaLnBrk="1" latinLnBrk="0" hangingPunct="1">
        <a:spcBef>
          <a:spcPct val="20000"/>
        </a:spcBef>
        <a:buClr>
          <a:schemeClr val="accent6"/>
        </a:buClr>
        <a:buFont typeface="Wingdings" pitchFamily="2" charset="2"/>
        <a:buChar char="§"/>
        <a:tabLst>
          <a:tab pos="1074738" algn="l"/>
        </a:tabLst>
        <a:defRPr sz="2000" kern="1200" baseline="0">
          <a:solidFill>
            <a:schemeClr val="tx1"/>
          </a:solidFill>
          <a:latin typeface="+mn-lt"/>
          <a:ea typeface="+mn-ea"/>
          <a:cs typeface="+mn-cs"/>
        </a:defRPr>
      </a:lvl7pPr>
      <a:lvl8pPr marL="2152650" indent="-266700" algn="l" defTabSz="914400" rtl="0" eaLnBrk="1" latinLnBrk="0" hangingPunct="1">
        <a:spcBef>
          <a:spcPct val="20000"/>
        </a:spcBef>
        <a:buClr>
          <a:schemeClr val="accent6"/>
        </a:buClr>
        <a:buFont typeface="Wingdings" pitchFamily="2" charset="2"/>
        <a:buChar char="§"/>
        <a:tabLst>
          <a:tab pos="1074738" algn="l"/>
        </a:tabLst>
        <a:defRPr sz="2000" kern="1200" baseline="0">
          <a:solidFill>
            <a:schemeClr val="tx1"/>
          </a:solidFill>
          <a:latin typeface="+mn-lt"/>
          <a:ea typeface="+mn-ea"/>
          <a:cs typeface="+mn-cs"/>
        </a:defRPr>
      </a:lvl8pPr>
      <a:lvl9pPr marL="2333625" indent="-180975" algn="l" defTabSz="914400" rtl="0" eaLnBrk="1" latinLnBrk="0" hangingPunct="1">
        <a:spcBef>
          <a:spcPct val="20000"/>
        </a:spcBef>
        <a:buClr>
          <a:schemeClr val="accent6"/>
        </a:buClr>
        <a:buFont typeface="Wingdings" pitchFamily="2" charset="2"/>
        <a:buChar char="§"/>
        <a:tabLst>
          <a:tab pos="1074738" algn="l"/>
        </a:tabLst>
        <a:defRPr sz="2000" kern="1200" baseline="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sis.se/produkter/halso-och-sjukvard/medicin-allmant/halso-och-sjukvardstjanster-allmant/ss-en-173982020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0"/>
          </p:nvPr>
        </p:nvSpPr>
        <p:spPr/>
        <p:txBody>
          <a:bodyPr/>
          <a:lstStyle/>
          <a:p>
            <a:pPr marL="0" indent="0">
              <a:buNone/>
            </a:pPr>
            <a:r>
              <a:rPr lang="sv-SE" sz="1400" dirty="0"/>
              <a:t>Instruktion och förslag på upplägg</a:t>
            </a:r>
          </a:p>
          <a:p>
            <a:pPr marL="0" indent="0">
              <a:buNone/>
            </a:pPr>
            <a:r>
              <a:rPr lang="sv-SE" sz="1400" dirty="0"/>
              <a:t>Materialet har tagits fram för att kvalitetssäkra verksamheters arbete med personcentrerad vård (PCV). Det utgår från standarden Patientdelaktighet i hälso- och sjukvård – Minimikrav för personcentrerad vård (SS-EN 17398:2020). Fokus är på standardens krav på organisationsnivå och materialet riktar sig till chefer och ledningsgrupper. För behandlare finns ett reflektionsmaterial för kraven på vårdnivå.</a:t>
            </a:r>
          </a:p>
          <a:p>
            <a:pPr marL="0" indent="0">
              <a:buNone/>
            </a:pPr>
            <a:r>
              <a:rPr lang="sv-SE" sz="1400" dirty="0"/>
              <a:t>Materialet är utformat som en egenkontroll. Frågorna utgör underlag för reflektion kring PCV och vilka förutsättningar för PCV som finns i den egna verksamheten i nuläget. Utifrån reflektionen kan förbättringsmöjligheter och åtgärder för att stärka graden av PCV identifieras. Dessa kan utgöra ett underlag för verksamhetens målarbete. Samtidigt bidrar egenkontrollen till en ökad kunskap om standardens minimikrav.</a:t>
            </a:r>
          </a:p>
          <a:p>
            <a:pPr marL="0" indent="0">
              <a:buNone/>
            </a:pPr>
            <a:r>
              <a:rPr lang="sv-SE" sz="1400" dirty="0"/>
              <a:t>Egenkontrollen leds lämpligen av en samtalsledare. Denne bör vara insatt i materialet inför samtalet. Anteckningar om Nuläge och Plan för PCV görs i realtid under mötet. Samtalsledaren bestämmer upplägg och fokus för samtalet. Det kan behövas flera tillfällen. De som ska delta i egenkontrollen kan använda formuläret ”Skattning PCV-förutsättningar” som förberedelse inför den gemensamma diskussionen.</a:t>
            </a:r>
          </a:p>
          <a:p>
            <a:pPr marL="0" indent="0">
              <a:buNone/>
            </a:pPr>
            <a:endParaRPr lang="sv-SE" sz="1400" dirty="0"/>
          </a:p>
          <a:p>
            <a:pPr marL="0" indent="0">
              <a:buNone/>
            </a:pPr>
            <a:r>
              <a:rPr lang="sv-SE" sz="1400" dirty="0"/>
              <a:t>Kort information om standarden finns i Bilaga 1. </a:t>
            </a:r>
          </a:p>
          <a:p>
            <a:pPr marL="0" indent="0">
              <a:buNone/>
            </a:pPr>
            <a:r>
              <a:rPr lang="sv-SE" sz="1400" dirty="0"/>
              <a:t>De exakta kravformuleringarna i standarden finns i Bilaga 2. </a:t>
            </a:r>
          </a:p>
          <a:p>
            <a:pPr marL="0" indent="0">
              <a:buNone/>
            </a:pPr>
            <a:endParaRPr lang="sv-SE" dirty="0"/>
          </a:p>
        </p:txBody>
      </p:sp>
      <p:sp>
        <p:nvSpPr>
          <p:cNvPr id="3" name="Rubrik 2"/>
          <p:cNvSpPr>
            <a:spLocks noGrp="1"/>
          </p:cNvSpPr>
          <p:nvPr>
            <p:ph type="title"/>
          </p:nvPr>
        </p:nvSpPr>
        <p:spPr/>
        <p:txBody>
          <a:bodyPr/>
          <a:lstStyle/>
          <a:p>
            <a:r>
              <a:rPr lang="sv-SE" dirty="0"/>
              <a:t>Egenkontroll av PCV - organisationsnivå</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Platshållare för innehåll 6">
            <a:extLst>
              <a:ext uri="{FF2B5EF4-FFF2-40B4-BE49-F238E27FC236}">
                <a16:creationId xmlns:a16="http://schemas.microsoft.com/office/drawing/2014/main" id="{FC124E68-7F81-6C94-4682-D1496004D556}"/>
              </a:ext>
            </a:extLst>
          </p:cNvPr>
          <p:cNvGraphicFramePr>
            <a:graphicFrameLocks noGrp="1"/>
          </p:cNvGraphicFramePr>
          <p:nvPr>
            <p:ph sz="quarter" idx="10"/>
            <p:extLst>
              <p:ext uri="{D42A27DB-BD31-4B8C-83A1-F6EECF244321}">
                <p14:modId xmlns:p14="http://schemas.microsoft.com/office/powerpoint/2010/main" val="2384096053"/>
              </p:ext>
            </p:extLst>
          </p:nvPr>
        </p:nvGraphicFramePr>
        <p:xfrm>
          <a:off x="431800" y="1268713"/>
          <a:ext cx="8280400" cy="1348776"/>
        </p:xfrm>
        <a:graphic>
          <a:graphicData uri="http://schemas.openxmlformats.org/drawingml/2006/table">
            <a:tbl>
              <a:tblPr firstRow="1" firstCol="1" bandRow="1"/>
              <a:tblGrid>
                <a:gridCol w="2925167">
                  <a:extLst>
                    <a:ext uri="{9D8B030D-6E8A-4147-A177-3AD203B41FA5}">
                      <a16:colId xmlns:a16="http://schemas.microsoft.com/office/drawing/2014/main" val="2213743000"/>
                    </a:ext>
                  </a:extLst>
                </a:gridCol>
                <a:gridCol w="5355233">
                  <a:extLst>
                    <a:ext uri="{9D8B030D-6E8A-4147-A177-3AD203B41FA5}">
                      <a16:colId xmlns:a16="http://schemas.microsoft.com/office/drawing/2014/main" val="175205598"/>
                    </a:ext>
                  </a:extLst>
                </a:gridCol>
              </a:tblGrid>
              <a:tr h="283095">
                <a:tc>
                  <a:txBody>
                    <a:bodyPr/>
                    <a:lstStyle/>
                    <a:p>
                      <a:pPr>
                        <a:spcBef>
                          <a:spcPts val="600"/>
                        </a:spcBef>
                        <a:spcAft>
                          <a:spcPts val="600"/>
                        </a:spcAft>
                      </a:pPr>
                      <a:r>
                        <a:rPr lang="sv-SE" sz="1300" b="1">
                          <a:solidFill>
                            <a:srgbClr val="307C8E"/>
                          </a:solidFill>
                          <a:effectLst/>
                          <a:highlight>
                            <a:srgbClr val="CDD7DB"/>
                          </a:highlight>
                          <a:latin typeface="Arial" panose="020B0604020202020204" pitchFamily="34" charset="0"/>
                          <a:ea typeface="Calibri" panose="020F0502020204030204" pitchFamily="34" charset="0"/>
                          <a:cs typeface="Times New Roman" panose="02020603050405020304" pitchFamily="18" charset="0"/>
                        </a:rPr>
                        <a:t>EGENKONTROLL</a:t>
                      </a:r>
                      <a:endParaRPr lang="sv-SE" sz="10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63764" marR="637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600"/>
                        </a:spcBef>
                        <a:spcAft>
                          <a:spcPts val="600"/>
                        </a:spcAft>
                      </a:pPr>
                      <a:r>
                        <a:rPr lang="sv-SE"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Datum: </a:t>
                      </a:r>
                      <a:r>
                        <a:rPr lang="sv-SE" sz="90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Klicka här för att ange datum.</a:t>
                      </a:r>
                      <a:endParaRPr lang="sv-SE" sz="1000">
                        <a:effectLst/>
                        <a:latin typeface="Calibri" panose="020F0502020204030204" pitchFamily="34" charset="0"/>
                        <a:ea typeface="Calibri" panose="020F0502020204030204" pitchFamily="34" charset="0"/>
                        <a:cs typeface="Times New Roman" panose="02020603050405020304" pitchFamily="18" charset="0"/>
                      </a:endParaRPr>
                    </a:p>
                  </a:txBody>
                  <a:tcPr marL="63764" marR="637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4635309"/>
                  </a:ext>
                </a:extLst>
              </a:tr>
              <a:tr h="1065681">
                <a:tc>
                  <a:txBody>
                    <a:bodyPr/>
                    <a:lstStyle/>
                    <a:p>
                      <a:pPr>
                        <a:spcBef>
                          <a:spcPts val="600"/>
                        </a:spcBef>
                        <a:spcAft>
                          <a:spcPts val="600"/>
                        </a:spcAft>
                      </a:pPr>
                      <a:r>
                        <a:rPr lang="sv-SE"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Verksamhet: </a:t>
                      </a:r>
                      <a:endParaRPr lang="sv-SE" sz="1000">
                        <a:effectLst/>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r>
                        <a:rPr lang="sv-SE" sz="90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Klicka här för att ange text.</a:t>
                      </a:r>
                      <a:endParaRPr lang="sv-SE" sz="1000">
                        <a:effectLst/>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r>
                        <a:rPr lang="sv-SE" sz="1000">
                          <a:effectLst/>
                          <a:latin typeface="Arial" panose="020B0604020202020204" pitchFamily="34" charset="0"/>
                          <a:ea typeface="Calibri" panose="020F0502020204030204" pitchFamily="34" charset="0"/>
                          <a:cs typeface="Times New Roman" panose="02020603050405020304" pitchFamily="18" charset="0"/>
                        </a:rPr>
                        <a:t> </a:t>
                      </a:r>
                      <a:endParaRPr lang="sv-SE" sz="1000">
                        <a:effectLst/>
                        <a:latin typeface="Calibri" panose="020F0502020204030204" pitchFamily="34" charset="0"/>
                        <a:ea typeface="Calibri" panose="020F0502020204030204" pitchFamily="34" charset="0"/>
                        <a:cs typeface="Times New Roman" panose="02020603050405020304" pitchFamily="18" charset="0"/>
                      </a:endParaRPr>
                    </a:p>
                  </a:txBody>
                  <a:tcPr marL="63764" marR="637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600"/>
                        </a:spcBef>
                        <a:spcAft>
                          <a:spcPts val="600"/>
                        </a:spcAft>
                      </a:pPr>
                      <a:r>
                        <a:rPr lang="sv-SE"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Deltagare: </a:t>
                      </a:r>
                      <a:endParaRPr lang="sv-SE" sz="1000">
                        <a:effectLst/>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r>
                        <a:rPr lang="sv-SE" sz="90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Klicka här för att ange vilka som deltog.</a:t>
                      </a:r>
                      <a:endParaRPr lang="sv-SE" sz="1000">
                        <a:effectLst/>
                        <a:latin typeface="Calibri" panose="020F0502020204030204" pitchFamily="34" charset="0"/>
                        <a:ea typeface="Calibri" panose="020F0502020204030204" pitchFamily="34" charset="0"/>
                        <a:cs typeface="Times New Roman" panose="02020603050405020304" pitchFamily="18" charset="0"/>
                      </a:endParaRPr>
                    </a:p>
                  </a:txBody>
                  <a:tcPr marL="63764" marR="637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52028376"/>
                  </a:ext>
                </a:extLst>
              </a:tr>
            </a:tbl>
          </a:graphicData>
        </a:graphic>
      </p:graphicFrame>
      <p:sp>
        <p:nvSpPr>
          <p:cNvPr id="3" name="Rubrik 2"/>
          <p:cNvSpPr>
            <a:spLocks noGrp="1"/>
          </p:cNvSpPr>
          <p:nvPr>
            <p:ph type="title"/>
          </p:nvPr>
        </p:nvSpPr>
        <p:spPr/>
        <p:txBody>
          <a:bodyPr/>
          <a:lstStyle/>
          <a:p>
            <a:r>
              <a:rPr lang="sv-SE" dirty="0"/>
              <a:t>Genomförande, Egenkontroll</a:t>
            </a:r>
          </a:p>
        </p:txBody>
      </p:sp>
      <p:sp>
        <p:nvSpPr>
          <p:cNvPr id="4" name="Platshållare för text 3"/>
          <p:cNvSpPr>
            <a:spLocks noGrp="1"/>
          </p:cNvSpPr>
          <p:nvPr>
            <p:ph type="body" idx="1"/>
          </p:nvPr>
        </p:nvSpPr>
        <p:spPr/>
        <p:txBody>
          <a:bodyPr/>
          <a:lstStyle/>
          <a:p>
            <a:endParaRPr lang="sv-SE"/>
          </a:p>
        </p:txBody>
      </p:sp>
      <p:sp>
        <p:nvSpPr>
          <p:cNvPr id="8" name="Rectangle 2">
            <a:extLst>
              <a:ext uri="{FF2B5EF4-FFF2-40B4-BE49-F238E27FC236}">
                <a16:creationId xmlns:a16="http://schemas.microsoft.com/office/drawing/2014/main" id="{6C3BF3E0-8134-E3C9-88A5-56A9D932CBF6}"/>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graphicFrame>
        <p:nvGraphicFramePr>
          <p:cNvPr id="9" name="Tabell 8">
            <a:extLst>
              <a:ext uri="{FF2B5EF4-FFF2-40B4-BE49-F238E27FC236}">
                <a16:creationId xmlns:a16="http://schemas.microsoft.com/office/drawing/2014/main" id="{5A189CED-6E44-D561-6ACE-57AAB5A82756}"/>
              </a:ext>
            </a:extLst>
          </p:cNvPr>
          <p:cNvGraphicFramePr>
            <a:graphicFrameLocks noGrp="1"/>
          </p:cNvGraphicFramePr>
          <p:nvPr>
            <p:extLst>
              <p:ext uri="{D42A27DB-BD31-4B8C-83A1-F6EECF244321}">
                <p14:modId xmlns:p14="http://schemas.microsoft.com/office/powerpoint/2010/main" val="908393153"/>
              </p:ext>
            </p:extLst>
          </p:nvPr>
        </p:nvGraphicFramePr>
        <p:xfrm>
          <a:off x="431798" y="2852936"/>
          <a:ext cx="8460683" cy="3240360"/>
        </p:xfrm>
        <a:graphic>
          <a:graphicData uri="http://schemas.openxmlformats.org/drawingml/2006/table">
            <a:tbl>
              <a:tblPr firstRow="1" firstCol="1" bandRow="1"/>
              <a:tblGrid>
                <a:gridCol w="3200282">
                  <a:extLst>
                    <a:ext uri="{9D8B030D-6E8A-4147-A177-3AD203B41FA5}">
                      <a16:colId xmlns:a16="http://schemas.microsoft.com/office/drawing/2014/main" val="2446810145"/>
                    </a:ext>
                  </a:extLst>
                </a:gridCol>
                <a:gridCol w="2428000">
                  <a:extLst>
                    <a:ext uri="{9D8B030D-6E8A-4147-A177-3AD203B41FA5}">
                      <a16:colId xmlns:a16="http://schemas.microsoft.com/office/drawing/2014/main" val="663990053"/>
                    </a:ext>
                  </a:extLst>
                </a:gridCol>
                <a:gridCol w="2773560">
                  <a:extLst>
                    <a:ext uri="{9D8B030D-6E8A-4147-A177-3AD203B41FA5}">
                      <a16:colId xmlns:a16="http://schemas.microsoft.com/office/drawing/2014/main" val="3402884393"/>
                    </a:ext>
                  </a:extLst>
                </a:gridCol>
                <a:gridCol w="58841">
                  <a:extLst>
                    <a:ext uri="{9D8B030D-6E8A-4147-A177-3AD203B41FA5}">
                      <a16:colId xmlns:a16="http://schemas.microsoft.com/office/drawing/2014/main" val="4087083092"/>
                    </a:ext>
                  </a:extLst>
                </a:gridCol>
              </a:tblGrid>
              <a:tr h="244556">
                <a:tc rowSpan="2">
                  <a:txBody>
                    <a:bodyPr/>
                    <a:lstStyle/>
                    <a:p>
                      <a:r>
                        <a:rPr lang="sv-SE" sz="900" b="1" dirty="0">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Berättelse </a:t>
                      </a:r>
                      <a:r>
                        <a:rPr lang="sv-SE" sz="800" dirty="0">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[Krav 4.2.1]</a:t>
                      </a:r>
                      <a:endParaRPr lang="sv-SE" sz="800" dirty="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tc>
                  <a:txBody>
                    <a:bodyPr/>
                    <a:lstStyle/>
                    <a:p>
                      <a:r>
                        <a:rPr lang="sv-SE" sz="8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Nuläge</a:t>
                      </a:r>
                      <a:endParaRPr lang="sv-SE"/>
                    </a:p>
                  </a:txBody>
                  <a:tcPr marL="32187" marR="321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tc gridSpan="2">
                  <a:txBody>
                    <a:bodyPr/>
                    <a:lstStyle/>
                    <a:p>
                      <a:r>
                        <a:rPr lang="sv-SE" sz="8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Plan för PCV</a:t>
                      </a:r>
                      <a:endParaRPr lang="sv-SE"/>
                    </a:p>
                  </a:txBody>
                  <a:tcPr marL="32187" marR="321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tc hMerge="1">
                  <a:txBody>
                    <a:bodyPr/>
                    <a:lstStyle/>
                    <a:p>
                      <a:endParaRPr lang="sv-SE"/>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833845715"/>
                  </a:ext>
                </a:extLst>
              </a:tr>
              <a:tr h="855944">
                <a:tc vMerge="1">
                  <a:txBody>
                    <a:bodyPr/>
                    <a:lstStyle/>
                    <a:p>
                      <a:endParaRPr lang="sv-SE"/>
                    </a:p>
                  </a:txBody>
                  <a:tcPr/>
                </a:tc>
                <a:tc>
                  <a:txBody>
                    <a:bodyPr/>
                    <a:lstStyle/>
                    <a:p>
                      <a:r>
                        <a:rPr lang="sv-SE" sz="800" i="1" dirty="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Ange om och hur kravet tillgodoses</a:t>
                      </a:r>
                      <a:endParaRPr lang="sv-SE" dirty="0"/>
                    </a:p>
                  </a:txBody>
                  <a:tcPr marL="32187" marR="321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gridSpan="2">
                  <a:txBody>
                    <a:bodyPr/>
                    <a:lstStyle/>
                    <a:p>
                      <a:r>
                        <a:rPr lang="sv-SE" sz="800" i="1" dirty="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Beskriv identifierade förbättringsmöjligheter och ange vilka åtgärder som ska genomföras</a:t>
                      </a:r>
                      <a:endParaRPr lang="sv-SE" dirty="0"/>
                    </a:p>
                  </a:txBody>
                  <a:tcPr marL="32187" marR="321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hMerge="1">
                  <a:txBody>
                    <a:bodyPr/>
                    <a:lstStyle/>
                    <a:p>
                      <a:endParaRPr lang="sv-SE"/>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476559282"/>
                  </a:ext>
                </a:extLst>
              </a:tr>
              <a:tr h="534965">
                <a:tc>
                  <a:txBody>
                    <a:bodyPr/>
                    <a:lstStyle/>
                    <a:p>
                      <a:pPr>
                        <a:spcBef>
                          <a:spcPts val="200"/>
                        </a:spcBef>
                        <a:spcAft>
                          <a:spcPts val="200"/>
                        </a:spcAft>
                      </a:pPr>
                      <a:r>
                        <a:rPr lang="sv-SE" sz="8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Utbildas vårdpersonalen i att inhämta patientens berättelse?</a:t>
                      </a:r>
                      <a:endParaRPr lang="sv-SE" sz="8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600"/>
                        </a:spcBef>
                        <a:spcAft>
                          <a:spcPts val="600"/>
                        </a:spcAft>
                      </a:pPr>
                      <a:r>
                        <a:rPr lang="sv-SE" sz="70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Klicka här för att ange text.</a:t>
                      </a:r>
                      <a:endParaRPr lang="sv-SE" sz="800">
                        <a:effectLs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600"/>
                        </a:spcBef>
                        <a:spcAft>
                          <a:spcPts val="600"/>
                        </a:spcAft>
                      </a:pPr>
                      <a:r>
                        <a:rPr lang="sv-SE" sz="7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Klicka här för att ange text.</a:t>
                      </a:r>
                      <a:endParaRPr lang="sv-S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a:txBody>
                    <a:bodyPr/>
                    <a:lstStyle/>
                    <a:p>
                      <a:r>
                        <a:rPr lang="sv-SE" sz="8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B>
                      <a:noFill/>
                    </a:lnB>
                    <a:noFill/>
                  </a:tcPr>
                </a:tc>
                <a:extLst>
                  <a:ext uri="{0D108BD9-81ED-4DB2-BD59-A6C34878D82A}">
                    <a16:rowId xmlns:a16="http://schemas.microsoft.com/office/drawing/2014/main" val="561604304"/>
                  </a:ext>
                </a:extLst>
              </a:tr>
              <a:tr h="534965">
                <a:tc>
                  <a:txBody>
                    <a:bodyPr/>
                    <a:lstStyle/>
                    <a:p>
                      <a:pPr>
                        <a:spcBef>
                          <a:spcPts val="200"/>
                        </a:spcBef>
                        <a:spcAft>
                          <a:spcPts val="200"/>
                        </a:spcAft>
                      </a:pPr>
                      <a:r>
                        <a:rPr lang="sv-SE" sz="8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Avsätts tid för vårdpersonalen att utforska patientens berättelse?</a:t>
                      </a:r>
                      <a:endParaRPr lang="sv-SE" sz="8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600"/>
                        </a:spcBef>
                        <a:spcAft>
                          <a:spcPts val="600"/>
                        </a:spcAft>
                      </a:pPr>
                      <a:r>
                        <a:rPr lang="sv-SE" sz="70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Klicka här för att ange text.</a:t>
                      </a:r>
                      <a:endParaRPr lang="sv-SE" sz="800">
                        <a:effectLs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600"/>
                        </a:spcBef>
                        <a:spcAft>
                          <a:spcPts val="600"/>
                        </a:spcAft>
                      </a:pPr>
                      <a:r>
                        <a:rPr lang="sv-SE" sz="70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Klicka här för att ange text.</a:t>
                      </a:r>
                      <a:endParaRPr lang="sv-SE" sz="800">
                        <a:effectLs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8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053271240"/>
                  </a:ext>
                </a:extLst>
              </a:tr>
              <a:tr h="534965">
                <a:tc>
                  <a:txBody>
                    <a:bodyPr/>
                    <a:lstStyle/>
                    <a:p>
                      <a:pPr>
                        <a:spcBef>
                          <a:spcPts val="200"/>
                        </a:spcBef>
                        <a:spcAft>
                          <a:spcPts val="200"/>
                        </a:spcAft>
                      </a:pPr>
                      <a:r>
                        <a:rPr lang="sv-SE" sz="8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Finns en miljö som underlättar inhämtande och delande av patientens berättelse med hänsyn till integritet?</a:t>
                      </a:r>
                      <a:endParaRPr lang="sv-SE" sz="8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600"/>
                        </a:spcBef>
                        <a:spcAft>
                          <a:spcPts val="600"/>
                        </a:spcAft>
                      </a:pPr>
                      <a:r>
                        <a:rPr lang="sv-SE" sz="70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Klicka här för att ange text.</a:t>
                      </a:r>
                      <a:endParaRPr lang="sv-SE" sz="800">
                        <a:effectLs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600"/>
                        </a:spcBef>
                        <a:spcAft>
                          <a:spcPts val="600"/>
                        </a:spcAft>
                      </a:pPr>
                      <a:r>
                        <a:rPr lang="sv-SE" sz="70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Klicka här för att ange text.</a:t>
                      </a:r>
                      <a:endParaRPr lang="sv-SE" sz="800">
                        <a:effectLs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8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079844859"/>
                  </a:ext>
                </a:extLst>
              </a:tr>
              <a:tr h="534965">
                <a:tc>
                  <a:txBody>
                    <a:bodyPr/>
                    <a:lstStyle/>
                    <a:p>
                      <a:pPr>
                        <a:spcBef>
                          <a:spcPts val="200"/>
                        </a:spcBef>
                        <a:spcAft>
                          <a:spcPts val="200"/>
                        </a:spcAft>
                      </a:pPr>
                      <a:r>
                        <a:rPr lang="sv-SE" sz="8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Kan patientens berättelse delas i en tvärprofessionell arbetsgrupp med hänsyn till patientsekretessen?</a:t>
                      </a:r>
                      <a:endParaRPr lang="sv-SE" sz="8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600"/>
                        </a:spcBef>
                        <a:spcAft>
                          <a:spcPts val="600"/>
                        </a:spcAft>
                      </a:pPr>
                      <a:r>
                        <a:rPr lang="sv-SE" sz="70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Klicka här för att ange text.</a:t>
                      </a:r>
                      <a:endParaRPr lang="sv-SE" sz="800">
                        <a:effectLs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600"/>
                        </a:spcBef>
                        <a:spcAft>
                          <a:spcPts val="600"/>
                        </a:spcAft>
                      </a:pPr>
                      <a:r>
                        <a:rPr lang="sv-SE" sz="70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Klicka här för att ange text.</a:t>
                      </a:r>
                      <a:endParaRPr lang="sv-SE" sz="800">
                        <a:effectLst/>
                        <a:latin typeface="Calibri" panose="020F0502020204030204" pitchFamily="34" charset="0"/>
                        <a:ea typeface="Calibri" panose="020F0502020204030204" pitchFamily="34" charset="0"/>
                        <a:cs typeface="Times New Roman" panose="02020603050405020304" pitchFamily="18" charset="0"/>
                      </a:endParaRPr>
                    </a:p>
                  </a:txBody>
                  <a:tcPr marL="32187" marR="3218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8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792876194"/>
                  </a:ext>
                </a:extLst>
              </a:tr>
            </a:tbl>
          </a:graphicData>
        </a:graphic>
      </p:graphicFrame>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latshållare för innehåll 4">
            <a:extLst>
              <a:ext uri="{FF2B5EF4-FFF2-40B4-BE49-F238E27FC236}">
                <a16:creationId xmlns:a16="http://schemas.microsoft.com/office/drawing/2014/main" id="{7BE1745D-2F66-E42B-136F-7557D37E9046}"/>
              </a:ext>
            </a:extLst>
          </p:cNvPr>
          <p:cNvGraphicFramePr>
            <a:graphicFrameLocks noGrp="1"/>
          </p:cNvGraphicFramePr>
          <p:nvPr>
            <p:ph sz="quarter" idx="10"/>
            <p:extLst>
              <p:ext uri="{D42A27DB-BD31-4B8C-83A1-F6EECF244321}">
                <p14:modId xmlns:p14="http://schemas.microsoft.com/office/powerpoint/2010/main" val="2976846826"/>
              </p:ext>
            </p:extLst>
          </p:nvPr>
        </p:nvGraphicFramePr>
        <p:xfrm>
          <a:off x="417077" y="332656"/>
          <a:ext cx="8438800" cy="3005117"/>
        </p:xfrm>
        <a:graphic>
          <a:graphicData uri="http://schemas.openxmlformats.org/drawingml/2006/table">
            <a:tbl>
              <a:tblPr firstRow="1" firstCol="1" bandRow="1"/>
              <a:tblGrid>
                <a:gridCol w="3705819">
                  <a:extLst>
                    <a:ext uri="{9D8B030D-6E8A-4147-A177-3AD203B41FA5}">
                      <a16:colId xmlns:a16="http://schemas.microsoft.com/office/drawing/2014/main" val="2434119329"/>
                    </a:ext>
                  </a:extLst>
                </a:gridCol>
                <a:gridCol w="2568616">
                  <a:extLst>
                    <a:ext uri="{9D8B030D-6E8A-4147-A177-3AD203B41FA5}">
                      <a16:colId xmlns:a16="http://schemas.microsoft.com/office/drawing/2014/main" val="142979286"/>
                    </a:ext>
                  </a:extLst>
                </a:gridCol>
                <a:gridCol w="2103453">
                  <a:extLst>
                    <a:ext uri="{9D8B030D-6E8A-4147-A177-3AD203B41FA5}">
                      <a16:colId xmlns:a16="http://schemas.microsoft.com/office/drawing/2014/main" val="171572834"/>
                    </a:ext>
                  </a:extLst>
                </a:gridCol>
                <a:gridCol w="60912">
                  <a:extLst>
                    <a:ext uri="{9D8B030D-6E8A-4147-A177-3AD203B41FA5}">
                      <a16:colId xmlns:a16="http://schemas.microsoft.com/office/drawing/2014/main" val="3749137918"/>
                    </a:ext>
                  </a:extLst>
                </a:gridCol>
              </a:tblGrid>
              <a:tr h="170385">
                <a:tc rowSpan="2">
                  <a:txBody>
                    <a:bodyPr/>
                    <a:lstStyle/>
                    <a:p>
                      <a:r>
                        <a:rPr lang="sv-SE" sz="10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Partnerskap </a:t>
                      </a:r>
                      <a:r>
                        <a:rPr lang="sv-SE" sz="900">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[Krav 5.2.1]</a:t>
                      </a:r>
                      <a:endParaRPr lang="sv-SE" sz="90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34366" marR="3436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tc>
                  <a:txBody>
                    <a:bodyPr/>
                    <a:lstStyle/>
                    <a:p>
                      <a:r>
                        <a:rPr lang="sv-SE" sz="9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Nuläge</a:t>
                      </a:r>
                      <a:endParaRPr lang="sv-SE"/>
                    </a:p>
                  </a:txBody>
                  <a:tcPr marL="34366" marR="34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tc gridSpan="2">
                  <a:txBody>
                    <a:bodyPr/>
                    <a:lstStyle/>
                    <a:p>
                      <a:pPr algn="ctr">
                        <a:spcBef>
                          <a:spcPts val="200"/>
                        </a:spcBef>
                        <a:spcAft>
                          <a:spcPts val="200"/>
                        </a:spcAft>
                      </a:pPr>
                      <a:r>
                        <a:rPr lang="sv-SE" sz="9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Plan för PCV</a:t>
                      </a:r>
                      <a:endParaRPr lang="sv-SE" sz="90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34366" marR="3436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tc hMerge="1">
                  <a:txBody>
                    <a:bodyPr/>
                    <a:lstStyle/>
                    <a:p>
                      <a:endParaRPr lang="sv-SE"/>
                    </a:p>
                  </a:txBody>
                  <a:tcPr/>
                </a:tc>
                <a:extLst>
                  <a:ext uri="{0D108BD9-81ED-4DB2-BD59-A6C34878D82A}">
                    <a16:rowId xmlns:a16="http://schemas.microsoft.com/office/drawing/2014/main" val="275124790"/>
                  </a:ext>
                </a:extLst>
              </a:tr>
              <a:tr h="401821">
                <a:tc vMerge="1">
                  <a:txBody>
                    <a:bodyPr/>
                    <a:lstStyle/>
                    <a:p>
                      <a:endParaRPr lang="sv-SE"/>
                    </a:p>
                  </a:txBody>
                  <a:tcPr/>
                </a:tc>
                <a:tc>
                  <a:txBody>
                    <a:bodyPr/>
                    <a:lstStyle/>
                    <a:p>
                      <a:r>
                        <a:rPr lang="sv-SE" sz="900" i="1" dirty="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Ange om och hur kravet tillgodoses</a:t>
                      </a:r>
                      <a:endParaRPr lang="sv-SE" dirty="0"/>
                    </a:p>
                  </a:txBody>
                  <a:tcPr marL="34366" marR="34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gridSpan="2">
                  <a:txBody>
                    <a:bodyPr/>
                    <a:lstStyle/>
                    <a:p>
                      <a:pPr algn="ctr">
                        <a:spcBef>
                          <a:spcPts val="200"/>
                        </a:spcBef>
                        <a:spcAft>
                          <a:spcPts val="200"/>
                        </a:spcAft>
                      </a:pPr>
                      <a:r>
                        <a:rPr lang="sv-SE" sz="900" i="1">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Beskriv identifierade förbättringsmöjligheter och vilka åtgärder som ska genomföras</a:t>
                      </a:r>
                      <a:endParaRPr lang="sv-SE" sz="9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34366" marR="3436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hMerge="1">
                  <a:txBody>
                    <a:bodyPr/>
                    <a:lstStyle/>
                    <a:p>
                      <a:endParaRPr lang="sv-SE"/>
                    </a:p>
                  </a:txBody>
                  <a:tcPr/>
                </a:tc>
                <a:extLst>
                  <a:ext uri="{0D108BD9-81ED-4DB2-BD59-A6C34878D82A}">
                    <a16:rowId xmlns:a16="http://schemas.microsoft.com/office/drawing/2014/main" val="1515284964"/>
                  </a:ext>
                </a:extLst>
              </a:tr>
              <a:tr h="605813">
                <a:tc>
                  <a:txBody>
                    <a:bodyPr/>
                    <a:lstStyle/>
                    <a:p>
                      <a:pPr>
                        <a:spcBef>
                          <a:spcPts val="200"/>
                        </a:spcBef>
                        <a:spcAft>
                          <a:spcPts val="200"/>
                        </a:spcAft>
                      </a:pPr>
                      <a:r>
                        <a:rPr lang="sv-SE" sz="9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Finns det rutiner som gör det möjligt för patienten att delta i beslut om sin vård?</a:t>
                      </a:r>
                      <a:endParaRPr lang="sv-SE" sz="9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34366" marR="3436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8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900">
                        <a:effectLst/>
                        <a:latin typeface="Calibri" panose="020F0502020204030204" pitchFamily="34" charset="0"/>
                        <a:ea typeface="Calibri" panose="020F0502020204030204" pitchFamily="34" charset="0"/>
                        <a:cs typeface="Times New Roman" panose="02020603050405020304" pitchFamily="18" charset="0"/>
                      </a:endParaRPr>
                    </a:p>
                  </a:txBody>
                  <a:tcPr marL="34366" marR="34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8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a:p>
                  </a:txBody>
                  <a:tcPr marL="34366" marR="3436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327049137"/>
                  </a:ext>
                </a:extLst>
              </a:tr>
              <a:tr h="605813">
                <a:tc>
                  <a:txBody>
                    <a:bodyPr/>
                    <a:lstStyle/>
                    <a:p>
                      <a:pPr>
                        <a:spcBef>
                          <a:spcPts val="200"/>
                        </a:spcBef>
                        <a:spcAft>
                          <a:spcPts val="200"/>
                        </a:spcAft>
                      </a:pPr>
                      <a:r>
                        <a:rPr lang="sv-SE" sz="9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Finns det rutiner som gör det möjligt för patienten att delta i uppföljning av vårdprocessen?</a:t>
                      </a:r>
                      <a:endParaRPr lang="sv-SE" sz="9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34366" marR="3436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800" dirty="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66" marR="34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8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a:p>
                  </a:txBody>
                  <a:tcPr marL="34366" marR="3436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463703228"/>
                  </a:ext>
                </a:extLst>
              </a:tr>
              <a:tr h="605813">
                <a:tc>
                  <a:txBody>
                    <a:bodyPr/>
                    <a:lstStyle/>
                    <a:p>
                      <a:pPr>
                        <a:spcBef>
                          <a:spcPts val="200"/>
                        </a:spcBef>
                        <a:spcAft>
                          <a:spcPts val="200"/>
                        </a:spcAft>
                      </a:pPr>
                      <a:r>
                        <a:rPr lang="sv-SE" sz="9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Finns det förutsättningar för vårdpersonalen att avsätta tid för att upprätta ett partnerskap med patienten?</a:t>
                      </a:r>
                      <a:endParaRPr lang="sv-SE" sz="9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34366" marR="3436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8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900">
                        <a:effectLst/>
                        <a:latin typeface="Calibri" panose="020F0502020204030204" pitchFamily="34" charset="0"/>
                        <a:ea typeface="Calibri" panose="020F0502020204030204" pitchFamily="34" charset="0"/>
                        <a:cs typeface="Times New Roman" panose="02020603050405020304" pitchFamily="18" charset="0"/>
                      </a:endParaRPr>
                    </a:p>
                  </a:txBody>
                  <a:tcPr marL="34366" marR="34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8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a:p>
                  </a:txBody>
                  <a:tcPr marL="34366" marR="3436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420450601"/>
                  </a:ext>
                </a:extLst>
              </a:tr>
              <a:tr h="605813">
                <a:tc>
                  <a:txBody>
                    <a:bodyPr/>
                    <a:lstStyle/>
                    <a:p>
                      <a:pPr>
                        <a:spcBef>
                          <a:spcPts val="200"/>
                        </a:spcBef>
                        <a:spcAft>
                          <a:spcPts val="200"/>
                        </a:spcAft>
                      </a:pPr>
                      <a:r>
                        <a:rPr lang="sv-SE" sz="9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Dokumenteras och utvärderas beslut där ett partnerskap inte är möjligt (pga. kognitiv/fysisk status, språkbarriärer, kommunikation)?</a:t>
                      </a:r>
                      <a:endParaRPr lang="sv-SE" sz="9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34366" marR="3436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8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900">
                        <a:effectLst/>
                        <a:latin typeface="Calibri" panose="020F0502020204030204" pitchFamily="34" charset="0"/>
                        <a:ea typeface="Calibri" panose="020F0502020204030204" pitchFamily="34" charset="0"/>
                        <a:cs typeface="Times New Roman" panose="02020603050405020304" pitchFamily="18" charset="0"/>
                      </a:endParaRPr>
                    </a:p>
                  </a:txBody>
                  <a:tcPr marL="34366" marR="34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800" dirty="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dirty="0"/>
                    </a:p>
                  </a:txBody>
                  <a:tcPr marL="34366" marR="3436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9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124264605"/>
                  </a:ext>
                </a:extLst>
              </a:tr>
            </a:tbl>
          </a:graphicData>
        </a:graphic>
      </p:graphicFrame>
      <p:sp>
        <p:nvSpPr>
          <p:cNvPr id="3" name="Rubrik 2">
            <a:extLst>
              <a:ext uri="{FF2B5EF4-FFF2-40B4-BE49-F238E27FC236}">
                <a16:creationId xmlns:a16="http://schemas.microsoft.com/office/drawing/2014/main" id="{A0EC6DB1-35E2-3F1B-D744-F5B7791A8833}"/>
              </a:ext>
            </a:extLst>
          </p:cNvPr>
          <p:cNvSpPr>
            <a:spLocks noGrp="1"/>
          </p:cNvSpPr>
          <p:nvPr>
            <p:ph type="title"/>
          </p:nvPr>
        </p:nvSpPr>
        <p:spPr/>
        <p:txBody>
          <a:bodyPr/>
          <a:lstStyle/>
          <a:p>
            <a:endParaRPr lang="sv-SE"/>
          </a:p>
        </p:txBody>
      </p:sp>
      <p:sp>
        <p:nvSpPr>
          <p:cNvPr id="4" name="Platshållare för text 3">
            <a:extLst>
              <a:ext uri="{FF2B5EF4-FFF2-40B4-BE49-F238E27FC236}">
                <a16:creationId xmlns:a16="http://schemas.microsoft.com/office/drawing/2014/main" id="{9DA1C568-E9CE-15B7-518F-C629905C9995}"/>
              </a:ext>
            </a:extLst>
          </p:cNvPr>
          <p:cNvSpPr>
            <a:spLocks noGrp="1"/>
          </p:cNvSpPr>
          <p:nvPr>
            <p:ph type="body" idx="1"/>
          </p:nvPr>
        </p:nvSpPr>
        <p:spPr/>
        <p:txBody>
          <a:bodyPr/>
          <a:lstStyle/>
          <a:p>
            <a:endParaRPr lang="sv-SE"/>
          </a:p>
        </p:txBody>
      </p:sp>
      <p:graphicFrame>
        <p:nvGraphicFramePr>
          <p:cNvPr id="6" name="Tabell 5">
            <a:extLst>
              <a:ext uri="{FF2B5EF4-FFF2-40B4-BE49-F238E27FC236}">
                <a16:creationId xmlns:a16="http://schemas.microsoft.com/office/drawing/2014/main" id="{BF718847-E21B-6705-C7A3-CBC0DD948860}"/>
              </a:ext>
            </a:extLst>
          </p:cNvPr>
          <p:cNvGraphicFramePr>
            <a:graphicFrameLocks noGrp="1"/>
          </p:cNvGraphicFramePr>
          <p:nvPr>
            <p:extLst>
              <p:ext uri="{D42A27DB-BD31-4B8C-83A1-F6EECF244321}">
                <p14:modId xmlns:p14="http://schemas.microsoft.com/office/powerpoint/2010/main" val="193252323"/>
              </p:ext>
            </p:extLst>
          </p:nvPr>
        </p:nvGraphicFramePr>
        <p:xfrm>
          <a:off x="417076" y="3645024"/>
          <a:ext cx="8438801" cy="2500804"/>
        </p:xfrm>
        <a:graphic>
          <a:graphicData uri="http://schemas.openxmlformats.org/drawingml/2006/table">
            <a:tbl>
              <a:tblPr firstRow="1" firstCol="1" bandRow="1"/>
              <a:tblGrid>
                <a:gridCol w="2162495">
                  <a:extLst>
                    <a:ext uri="{9D8B030D-6E8A-4147-A177-3AD203B41FA5}">
                      <a16:colId xmlns:a16="http://schemas.microsoft.com/office/drawing/2014/main" val="1952634705"/>
                    </a:ext>
                  </a:extLst>
                </a:gridCol>
                <a:gridCol w="1632389">
                  <a:extLst>
                    <a:ext uri="{9D8B030D-6E8A-4147-A177-3AD203B41FA5}">
                      <a16:colId xmlns:a16="http://schemas.microsoft.com/office/drawing/2014/main" val="385719839"/>
                    </a:ext>
                  </a:extLst>
                </a:gridCol>
                <a:gridCol w="2481422">
                  <a:extLst>
                    <a:ext uri="{9D8B030D-6E8A-4147-A177-3AD203B41FA5}">
                      <a16:colId xmlns:a16="http://schemas.microsoft.com/office/drawing/2014/main" val="1413420190"/>
                    </a:ext>
                  </a:extLst>
                </a:gridCol>
                <a:gridCol w="2162495">
                  <a:extLst>
                    <a:ext uri="{9D8B030D-6E8A-4147-A177-3AD203B41FA5}">
                      <a16:colId xmlns:a16="http://schemas.microsoft.com/office/drawing/2014/main" val="2760378029"/>
                    </a:ext>
                  </a:extLst>
                </a:gridCol>
              </a:tblGrid>
              <a:tr h="218762">
                <a:tc rowSpan="2" gridSpan="2">
                  <a:txBody>
                    <a:bodyPr/>
                    <a:lstStyle/>
                    <a:p>
                      <a:r>
                        <a:rPr lang="sv-SE" sz="12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Dokumentation, vårdplan och informationsdelning</a:t>
                      </a:r>
                      <a:r>
                        <a:rPr lang="sv-SE" sz="1200">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 </a:t>
                      </a:r>
                      <a:r>
                        <a:rPr lang="sv-SE" sz="1000">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[Krav 6.2.1]</a:t>
                      </a:r>
                      <a:endParaRPr lang="sv-SE" sz="100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tc rowSpan="2" hMerge="1">
                  <a:txBody>
                    <a:bodyPr/>
                    <a:lstStyle/>
                    <a:p>
                      <a:endParaRPr lang="sv-SE"/>
                    </a:p>
                  </a:txBody>
                  <a:tcPr/>
                </a:tc>
                <a:tc>
                  <a:txBody>
                    <a:bodyPr/>
                    <a:lstStyle/>
                    <a:p>
                      <a:pPr algn="ctr">
                        <a:spcBef>
                          <a:spcPts val="200"/>
                        </a:spcBef>
                        <a:spcAft>
                          <a:spcPts val="200"/>
                        </a:spcAft>
                      </a:pPr>
                      <a:r>
                        <a:rPr lang="sv-SE" sz="10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Nuläge</a:t>
                      </a:r>
                      <a:endParaRPr lang="sv-SE" sz="100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tc>
                  <a:txBody>
                    <a:bodyPr/>
                    <a:lstStyle/>
                    <a:p>
                      <a:pPr algn="ctr">
                        <a:spcBef>
                          <a:spcPts val="200"/>
                        </a:spcBef>
                        <a:spcAft>
                          <a:spcPts val="200"/>
                        </a:spcAft>
                      </a:pPr>
                      <a:r>
                        <a:rPr lang="sv-SE" sz="10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Plan för PCV</a:t>
                      </a:r>
                      <a:endParaRPr lang="sv-SE" sz="100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extLst>
                  <a:ext uri="{0D108BD9-81ED-4DB2-BD59-A6C34878D82A}">
                    <a16:rowId xmlns:a16="http://schemas.microsoft.com/office/drawing/2014/main" val="3385837644"/>
                  </a:ext>
                </a:extLst>
              </a:tr>
              <a:tr h="558901">
                <a:tc gridSpan="2" vMerge="1">
                  <a:txBody>
                    <a:bodyPr/>
                    <a:lstStyle/>
                    <a:p>
                      <a:endParaRPr lang="sv-SE"/>
                    </a:p>
                  </a:txBody>
                  <a:tcPr/>
                </a:tc>
                <a:tc hMerge="1" vMerge="1">
                  <a:txBody>
                    <a:bodyPr/>
                    <a:lstStyle/>
                    <a:p>
                      <a:endParaRPr lang="sv-SE"/>
                    </a:p>
                  </a:txBody>
                  <a:tcPr/>
                </a:tc>
                <a:tc>
                  <a:txBody>
                    <a:bodyPr/>
                    <a:lstStyle/>
                    <a:p>
                      <a:pPr algn="ctr">
                        <a:spcBef>
                          <a:spcPts val="200"/>
                        </a:spcBef>
                        <a:spcAft>
                          <a:spcPts val="200"/>
                        </a:spcAft>
                      </a:pPr>
                      <a:r>
                        <a:rPr lang="sv-SE" sz="1000" i="1">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Ange om och hur kravet tillgodoses</a:t>
                      </a:r>
                      <a:endParaRPr lang="sv-SE" sz="10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lgn="ctr">
                        <a:spcBef>
                          <a:spcPts val="200"/>
                        </a:spcBef>
                        <a:spcAft>
                          <a:spcPts val="200"/>
                        </a:spcAft>
                      </a:pPr>
                      <a:r>
                        <a:rPr lang="sv-SE" sz="1000" i="1">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Beskriv identifierade förbättringsmöjligheter och vilka åtgärder som ska genomföras</a:t>
                      </a:r>
                      <a:endParaRPr lang="sv-SE" sz="10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extLst>
                  <a:ext uri="{0D108BD9-81ED-4DB2-BD59-A6C34878D82A}">
                    <a16:rowId xmlns:a16="http://schemas.microsoft.com/office/drawing/2014/main" val="1307338497"/>
                  </a:ext>
                </a:extLst>
              </a:tr>
              <a:tr h="558901">
                <a:tc>
                  <a:txBody>
                    <a:bodyPr/>
                    <a:lstStyle/>
                    <a:p>
                      <a:pPr algn="ctr">
                        <a:spcBef>
                          <a:spcPts val="200"/>
                        </a:spcBef>
                        <a:spcAft>
                          <a:spcPts val="200"/>
                        </a:spcAft>
                      </a:pPr>
                      <a:r>
                        <a:rPr lang="sv-SE" sz="10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9</a:t>
                      </a:r>
                      <a:endParaRPr lang="sv-SE" sz="10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10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Finns det rutiner för att vårdpersonalen ska granska vårdplaner?</a:t>
                      </a:r>
                      <a:endParaRPr lang="sv-SE" sz="10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9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1000">
                        <a:effectLs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9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1000">
                        <a:effectLs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9759845"/>
                  </a:ext>
                </a:extLst>
              </a:tr>
              <a:tr h="402240">
                <a:tc>
                  <a:txBody>
                    <a:bodyPr/>
                    <a:lstStyle/>
                    <a:p>
                      <a:pPr algn="ctr">
                        <a:spcBef>
                          <a:spcPts val="200"/>
                        </a:spcBef>
                        <a:spcAft>
                          <a:spcPts val="200"/>
                        </a:spcAft>
                      </a:pPr>
                      <a:r>
                        <a:rPr lang="sv-SE" sz="10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10</a:t>
                      </a:r>
                      <a:endParaRPr lang="sv-SE" sz="10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10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Har patienterna tillgång till en uppdaterad vårdplan?</a:t>
                      </a:r>
                      <a:endParaRPr lang="sv-SE" sz="10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9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1000">
                        <a:effectLs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9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1000">
                        <a:effectLs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852660"/>
                  </a:ext>
                </a:extLst>
              </a:tr>
              <a:tr h="745203">
                <a:tc>
                  <a:txBody>
                    <a:bodyPr/>
                    <a:lstStyle/>
                    <a:p>
                      <a:pPr algn="ctr">
                        <a:spcBef>
                          <a:spcPts val="200"/>
                        </a:spcBef>
                        <a:spcAft>
                          <a:spcPts val="200"/>
                        </a:spcAft>
                      </a:pPr>
                      <a:r>
                        <a:rPr lang="sv-SE" sz="10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11</a:t>
                      </a:r>
                      <a:endParaRPr lang="sv-SE" sz="10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10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Finns det förutsättningar för vårdpersonalen att avsätta tid till att dokumentera berättelsen och granska vårdplanen?</a:t>
                      </a:r>
                      <a:endParaRPr lang="sv-SE" sz="10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9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1000">
                        <a:effectLs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900" dirty="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009" marR="4100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54832"/>
                  </a:ext>
                </a:extLst>
              </a:tr>
            </a:tbl>
          </a:graphicData>
        </a:graphic>
      </p:graphicFrame>
    </p:spTree>
    <p:extLst>
      <p:ext uri="{BB962C8B-B14F-4D97-AF65-F5344CB8AC3E}">
        <p14:creationId xmlns:p14="http://schemas.microsoft.com/office/powerpoint/2010/main" val="422483034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latshållare för innehåll 4">
            <a:extLst>
              <a:ext uri="{FF2B5EF4-FFF2-40B4-BE49-F238E27FC236}">
                <a16:creationId xmlns:a16="http://schemas.microsoft.com/office/drawing/2014/main" id="{170CC1F6-F5E7-9F9B-B6CE-36309878ACB6}"/>
              </a:ext>
            </a:extLst>
          </p:cNvPr>
          <p:cNvGraphicFramePr>
            <a:graphicFrameLocks noGrp="1"/>
          </p:cNvGraphicFramePr>
          <p:nvPr>
            <p:ph sz="quarter" idx="10"/>
            <p:extLst>
              <p:ext uri="{D42A27DB-BD31-4B8C-83A1-F6EECF244321}">
                <p14:modId xmlns:p14="http://schemas.microsoft.com/office/powerpoint/2010/main" val="2403126994"/>
              </p:ext>
            </p:extLst>
          </p:nvPr>
        </p:nvGraphicFramePr>
        <p:xfrm>
          <a:off x="432000" y="188640"/>
          <a:ext cx="8531567" cy="6097735"/>
        </p:xfrm>
        <a:graphic>
          <a:graphicData uri="http://schemas.openxmlformats.org/drawingml/2006/table">
            <a:tbl>
              <a:tblPr firstRow="1" firstCol="1" bandRow="1"/>
              <a:tblGrid>
                <a:gridCol w="1907752">
                  <a:extLst>
                    <a:ext uri="{9D8B030D-6E8A-4147-A177-3AD203B41FA5}">
                      <a16:colId xmlns:a16="http://schemas.microsoft.com/office/drawing/2014/main" val="2331260570"/>
                    </a:ext>
                  </a:extLst>
                </a:gridCol>
                <a:gridCol w="3312368">
                  <a:extLst>
                    <a:ext uri="{9D8B030D-6E8A-4147-A177-3AD203B41FA5}">
                      <a16:colId xmlns:a16="http://schemas.microsoft.com/office/drawing/2014/main" val="2269245459"/>
                    </a:ext>
                  </a:extLst>
                </a:gridCol>
                <a:gridCol w="3241347">
                  <a:extLst>
                    <a:ext uri="{9D8B030D-6E8A-4147-A177-3AD203B41FA5}">
                      <a16:colId xmlns:a16="http://schemas.microsoft.com/office/drawing/2014/main" val="3110940210"/>
                    </a:ext>
                  </a:extLst>
                </a:gridCol>
                <a:gridCol w="70100">
                  <a:extLst>
                    <a:ext uri="{9D8B030D-6E8A-4147-A177-3AD203B41FA5}">
                      <a16:colId xmlns:a16="http://schemas.microsoft.com/office/drawing/2014/main" val="414100642"/>
                    </a:ext>
                  </a:extLst>
                </a:gridCol>
              </a:tblGrid>
              <a:tr h="209465">
                <a:tc rowSpan="2">
                  <a:txBody>
                    <a:bodyPr/>
                    <a:lstStyle/>
                    <a:p>
                      <a:r>
                        <a:rPr lang="sv-SE" sz="600" b="1" dirty="0">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Patientdelaktighet och allmän­hetens engagemang inom ledning, organisation och beslutsfattande </a:t>
                      </a:r>
                      <a:r>
                        <a:rPr lang="sv-SE" sz="500" dirty="0">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[Krav 7.2]</a:t>
                      </a:r>
                      <a:endParaRPr lang="sv-SE" sz="500" dirty="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tc>
                  <a:txBody>
                    <a:bodyPr/>
                    <a:lstStyle/>
                    <a:p>
                      <a:r>
                        <a:rPr lang="sv-SE" sz="5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Nuläge</a:t>
                      </a:r>
                      <a:endParaRPr lang="sv-SE"/>
                    </a:p>
                  </a:txBody>
                  <a:tcPr marL="19024" marR="19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tc gridSpan="2">
                  <a:txBody>
                    <a:bodyPr/>
                    <a:lstStyle/>
                    <a:p>
                      <a:r>
                        <a:rPr lang="sv-SE" sz="5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Plan för PCV</a:t>
                      </a:r>
                      <a:endParaRPr lang="sv-SE"/>
                    </a:p>
                  </a:txBody>
                  <a:tcPr marL="19024" marR="1902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07C8E"/>
                    </a:solidFill>
                  </a:tcPr>
                </a:tc>
                <a:tc hMerge="1">
                  <a:txBody>
                    <a:bodyPr/>
                    <a:lstStyle/>
                    <a:p>
                      <a:endParaRPr lang="sv-SE"/>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3723070736"/>
                  </a:ext>
                </a:extLst>
              </a:tr>
              <a:tr h="1047323">
                <a:tc vMerge="1">
                  <a:txBody>
                    <a:bodyPr/>
                    <a:lstStyle/>
                    <a:p>
                      <a:endParaRPr lang="sv-SE"/>
                    </a:p>
                  </a:txBody>
                  <a:tcPr/>
                </a:tc>
                <a:tc>
                  <a:txBody>
                    <a:bodyPr/>
                    <a:lstStyle/>
                    <a:p>
                      <a:r>
                        <a:rPr lang="sv-SE" sz="500" i="1" dirty="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Ange om och hur kravet tillgodoses</a:t>
                      </a:r>
                      <a:endParaRPr lang="sv-SE" dirty="0"/>
                    </a:p>
                  </a:txBody>
                  <a:tcPr marL="19024" marR="19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gridSpan="2">
                  <a:txBody>
                    <a:bodyPr/>
                    <a:lstStyle/>
                    <a:p>
                      <a:r>
                        <a:rPr lang="sv-SE" sz="500" i="1" dirty="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Beskriv identifierade förbättringsmöjligheter och vilka åtgärder som ska genomföras</a:t>
                      </a:r>
                      <a:endParaRPr lang="sv-SE" dirty="0"/>
                    </a:p>
                  </a:txBody>
                  <a:tcPr marL="19024" marR="1902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hMerge="1">
                  <a:txBody>
                    <a:bodyPr/>
                    <a:lstStyle/>
                    <a:p>
                      <a:endParaRPr lang="sv-SE"/>
                    </a:p>
                  </a:txBody>
                  <a:tcPr>
                    <a:lnL w="190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3832482935"/>
                  </a:ext>
                </a:extLst>
              </a:tr>
              <a:tr h="537883">
                <a:tc>
                  <a:txBody>
                    <a:bodyPr/>
                    <a:lstStyle/>
                    <a:p>
                      <a:pPr>
                        <a:spcBef>
                          <a:spcPts val="200"/>
                        </a:spcBef>
                        <a:spcAft>
                          <a:spcPts val="200"/>
                        </a:spcAft>
                      </a:pPr>
                      <a:r>
                        <a:rPr lang="sv-SE" sz="5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Är olika professioner representerade i kvalitetsförbättring på operativ och strategisk utvecklingsnivå?</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5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B>
                      <a:noFill/>
                    </a:lnB>
                    <a:noFill/>
                  </a:tcPr>
                </a:tc>
                <a:extLst>
                  <a:ext uri="{0D108BD9-81ED-4DB2-BD59-A6C34878D82A}">
                    <a16:rowId xmlns:a16="http://schemas.microsoft.com/office/drawing/2014/main" val="1962840317"/>
                  </a:ext>
                </a:extLst>
              </a:tr>
              <a:tr h="537883">
                <a:tc>
                  <a:txBody>
                    <a:bodyPr/>
                    <a:lstStyle/>
                    <a:p>
                      <a:pPr>
                        <a:spcBef>
                          <a:spcPts val="200"/>
                        </a:spcBef>
                        <a:spcAft>
                          <a:spcPts val="200"/>
                        </a:spcAft>
                      </a:pPr>
                      <a:r>
                        <a:rPr lang="sv-SE" sz="5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Är patienter representerade i kvalitets­förbättring på operativ och strategisk utvecklingsnivå?</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400" dirty="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dirty="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5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753738103"/>
                  </a:ext>
                </a:extLst>
              </a:tr>
              <a:tr h="537883">
                <a:tc>
                  <a:txBody>
                    <a:bodyPr/>
                    <a:lstStyle/>
                    <a:p>
                      <a:pPr>
                        <a:spcBef>
                          <a:spcPts val="200"/>
                        </a:spcBef>
                        <a:spcAft>
                          <a:spcPts val="200"/>
                        </a:spcAft>
                      </a:pPr>
                      <a:r>
                        <a:rPr lang="sv-SE" sz="5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Finns resurser och strukturer för patientdelaktighet på organisations- och systemnivå?</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400" dirty="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dirty="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5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038073207"/>
                  </a:ext>
                </a:extLst>
              </a:tr>
              <a:tr h="537883">
                <a:tc>
                  <a:txBody>
                    <a:bodyPr/>
                    <a:lstStyle/>
                    <a:p>
                      <a:pPr>
                        <a:spcBef>
                          <a:spcPts val="200"/>
                        </a:spcBef>
                        <a:spcAft>
                          <a:spcPts val="200"/>
                        </a:spcAft>
                      </a:pPr>
                      <a:r>
                        <a:rPr lang="sv-SE" sz="5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Utbildas</a:t>
                      </a:r>
                      <a:r>
                        <a:rPr lang="sv-SE" sz="500">
                          <a:solidFill>
                            <a:srgbClr val="FF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 </a:t>
                      </a:r>
                      <a:r>
                        <a:rPr lang="sv-SE" sz="5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vårdpersonal och annan personal i patientdelaktighet?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5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080789463"/>
                  </a:ext>
                </a:extLst>
              </a:tr>
              <a:tr h="537883">
                <a:tc>
                  <a:txBody>
                    <a:bodyPr/>
                    <a:lstStyle/>
                    <a:p>
                      <a:pPr>
                        <a:spcBef>
                          <a:spcPts val="200"/>
                        </a:spcBef>
                        <a:spcAft>
                          <a:spcPts val="200"/>
                        </a:spcAft>
                      </a:pPr>
                      <a:r>
                        <a:rPr lang="sv-SE" sz="5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Finns strukturer och policys för systematisk kvalitets- och säkerhetsförbättring av patientdelaktighet?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5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663610756"/>
                  </a:ext>
                </a:extLst>
              </a:tr>
              <a:tr h="537883">
                <a:tc>
                  <a:txBody>
                    <a:bodyPr/>
                    <a:lstStyle/>
                    <a:p>
                      <a:pPr>
                        <a:spcBef>
                          <a:spcPts val="200"/>
                        </a:spcBef>
                        <a:spcAft>
                          <a:spcPts val="200"/>
                        </a:spcAft>
                      </a:pPr>
                      <a:r>
                        <a:rPr lang="sv-SE" sz="5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Genomförs strukturerad utvärdering och uppföljning av patientrapporterade effekter av vården (PROM)?</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5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645654292"/>
                  </a:ext>
                </a:extLst>
              </a:tr>
              <a:tr h="537883">
                <a:tc>
                  <a:txBody>
                    <a:bodyPr/>
                    <a:lstStyle/>
                    <a:p>
                      <a:pPr>
                        <a:spcBef>
                          <a:spcPts val="200"/>
                        </a:spcBef>
                        <a:spcAft>
                          <a:spcPts val="200"/>
                        </a:spcAft>
                      </a:pPr>
                      <a:r>
                        <a:rPr lang="sv-SE" sz="5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Genomförs strukturerad utvärdering och uppföljning av patientrapporterade upplevelser av vården (PREM)?</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5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230118068"/>
                  </a:ext>
                </a:extLst>
              </a:tr>
              <a:tr h="537883">
                <a:tc>
                  <a:txBody>
                    <a:bodyPr/>
                    <a:lstStyle/>
                    <a:p>
                      <a:pPr>
                        <a:spcBef>
                          <a:spcPts val="200"/>
                        </a:spcBef>
                        <a:spcAft>
                          <a:spcPts val="200"/>
                        </a:spcAft>
                      </a:pPr>
                      <a:r>
                        <a:rPr lang="sv-SE" sz="5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Görs periodisk uppföljning av vårdplaner?</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40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5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677652048"/>
                  </a:ext>
                </a:extLst>
              </a:tr>
              <a:tr h="537883">
                <a:tc>
                  <a:txBody>
                    <a:bodyPr/>
                    <a:lstStyle/>
                    <a:p>
                      <a:pPr>
                        <a:spcBef>
                          <a:spcPts val="200"/>
                        </a:spcBef>
                        <a:spcAft>
                          <a:spcPts val="200"/>
                        </a:spcAft>
                      </a:pPr>
                      <a:r>
                        <a:rPr lang="sv-SE" sz="500">
                          <a:solidFill>
                            <a:srgbClr val="000000"/>
                          </a:solidFill>
                          <a:effectLst/>
                          <a:highlight>
                            <a:srgbClr val="CDD7DB"/>
                          </a:highlight>
                          <a:latin typeface="Arial" panose="020B0604020202020204" pitchFamily="34" charset="0"/>
                          <a:ea typeface="Times New Roman" panose="02020603050405020304" pitchFamily="18" charset="0"/>
                          <a:cs typeface="Times New Roman" panose="02020603050405020304" pitchFamily="18" charset="0"/>
                        </a:rPr>
                        <a:t>Utvecklas för­bättringsplaner om de fastställda målen i patientens vårdplan inte uppfylls inom ett år?</a:t>
                      </a:r>
                      <a:endParaRPr lang="sv-SE" sz="50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DD7DB"/>
                    </a:solidFill>
                  </a:tcPr>
                </a:tc>
                <a:tc>
                  <a:txBody>
                    <a:bodyPr/>
                    <a:lstStyle/>
                    <a:p>
                      <a:pPr>
                        <a:spcBef>
                          <a:spcPts val="200"/>
                        </a:spcBef>
                        <a:spcAft>
                          <a:spcPts val="200"/>
                        </a:spcAft>
                      </a:pPr>
                      <a:r>
                        <a:rPr lang="sv-SE" sz="400" dirty="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dirty="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400" dirty="0">
                          <a:solidFill>
                            <a:srgbClr val="808080"/>
                          </a:solidFill>
                          <a:effectLst/>
                          <a:latin typeface="Arial" panose="020B0604020202020204" pitchFamily="34" charset="0"/>
                          <a:ea typeface="Calibri" panose="020F0502020204030204" pitchFamily="34" charset="0"/>
                          <a:cs typeface="Times New Roman" panose="02020603050405020304" pitchFamily="18" charset="0"/>
                        </a:rPr>
                        <a:t>Klicka här för att ange text.</a:t>
                      </a:r>
                      <a:endParaRPr lang="sv-SE" sz="500" dirty="0">
                        <a:effectLst/>
                        <a:highlight>
                          <a:srgbClr val="CDD7DB"/>
                        </a:highlight>
                        <a:latin typeface="Calibri" panose="020F0502020204030204" pitchFamily="34" charset="0"/>
                        <a:ea typeface="Calibri" panose="020F0502020204030204" pitchFamily="34" charset="0"/>
                        <a:cs typeface="Times New Roman" panose="02020603050405020304" pitchFamily="18" charset="0"/>
                      </a:endParaRPr>
                    </a:p>
                  </a:txBody>
                  <a:tcPr marL="19024" marR="19024"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r>
                        <a:rPr lang="sv-SE" sz="5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90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537047809"/>
                  </a:ext>
                </a:extLst>
              </a:tr>
            </a:tbl>
          </a:graphicData>
        </a:graphic>
      </p:graphicFrame>
      <p:sp>
        <p:nvSpPr>
          <p:cNvPr id="3" name="Rubrik 2">
            <a:extLst>
              <a:ext uri="{FF2B5EF4-FFF2-40B4-BE49-F238E27FC236}">
                <a16:creationId xmlns:a16="http://schemas.microsoft.com/office/drawing/2014/main" id="{4A82F69F-1319-9799-14C8-4C9FB60DEA28}"/>
              </a:ext>
            </a:extLst>
          </p:cNvPr>
          <p:cNvSpPr>
            <a:spLocks noGrp="1"/>
          </p:cNvSpPr>
          <p:nvPr>
            <p:ph type="title"/>
          </p:nvPr>
        </p:nvSpPr>
        <p:spPr/>
        <p:txBody>
          <a:bodyPr/>
          <a:lstStyle/>
          <a:p>
            <a:endParaRPr lang="sv-SE" dirty="0"/>
          </a:p>
        </p:txBody>
      </p:sp>
      <p:sp>
        <p:nvSpPr>
          <p:cNvPr id="4" name="Platshållare för text 3">
            <a:extLst>
              <a:ext uri="{FF2B5EF4-FFF2-40B4-BE49-F238E27FC236}">
                <a16:creationId xmlns:a16="http://schemas.microsoft.com/office/drawing/2014/main" id="{BCE19404-91EF-6458-1375-09C4ED8B5D7B}"/>
              </a:ext>
            </a:extLst>
          </p:cNvPr>
          <p:cNvSpPr>
            <a:spLocks noGrp="1"/>
          </p:cNvSpPr>
          <p:nvPr>
            <p:ph type="body" idx="1"/>
          </p:nvPr>
        </p:nvSpPr>
        <p:spPr/>
        <p:txBody>
          <a:bodyPr/>
          <a:lstStyle/>
          <a:p>
            <a:endParaRPr lang="sv-SE" dirty="0"/>
          </a:p>
        </p:txBody>
      </p:sp>
    </p:spTree>
    <p:extLst>
      <p:ext uri="{BB962C8B-B14F-4D97-AF65-F5344CB8AC3E}">
        <p14:creationId xmlns:p14="http://schemas.microsoft.com/office/powerpoint/2010/main" val="222608602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1D56805B-ECBC-F3EB-989A-5D02E1F7A49A}"/>
              </a:ext>
            </a:extLst>
          </p:cNvPr>
          <p:cNvSpPr>
            <a:spLocks noGrp="1"/>
          </p:cNvSpPr>
          <p:nvPr>
            <p:ph sz="quarter" idx="10"/>
          </p:nvPr>
        </p:nvSpPr>
        <p:spPr>
          <a:xfrm>
            <a:off x="432000" y="1916831"/>
            <a:ext cx="8280000" cy="4536505"/>
          </a:xfrm>
        </p:spPr>
        <p:txBody>
          <a:bodyPr/>
          <a:lstStyle/>
          <a:p>
            <a:pPr marL="0" indent="0">
              <a:spcBef>
                <a:spcPts val="1200"/>
              </a:spcBef>
              <a:buNone/>
            </a:pP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Courier New" panose="02070309020205020404" pitchFamily="49" charset="0"/>
              <a:buChar char="o"/>
              <a:tabLst>
                <a:tab pos="457200" algn="l"/>
              </a:tabLst>
            </a:pPr>
            <a:r>
              <a:rPr lang="sv-SE" sz="1100" dirty="0">
                <a:effectLst/>
                <a:latin typeface="Arial" panose="020B0604020202020204" pitchFamily="34" charset="0"/>
                <a:ea typeface="Calibri" panose="020F0502020204030204" pitchFamily="34" charset="0"/>
                <a:cs typeface="Times New Roman" panose="02020603050405020304" pitchFamily="18" charset="0"/>
              </a:rPr>
              <a:t>EU-standard som gäller som svensk standard sedan 16 juni 2020</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Courier New" panose="02070309020205020404" pitchFamily="49" charset="0"/>
              <a:buChar char="o"/>
              <a:tabLst>
                <a:tab pos="457200" algn="l"/>
              </a:tabLst>
            </a:pPr>
            <a:r>
              <a:rPr lang="sv-SE" sz="1100" dirty="0">
                <a:effectLst/>
                <a:latin typeface="Arial" panose="020B0604020202020204" pitchFamily="34" charset="0"/>
                <a:ea typeface="Calibri" panose="020F0502020204030204" pitchFamily="34" charset="0"/>
                <a:cs typeface="Times New Roman" panose="02020603050405020304" pitchFamily="18" charset="0"/>
              </a:rPr>
              <a:t>En minimistandard med syfte att möjliggöra patientdelaktighet i hälso- och sjukvårdstjänster och skapa gynnsamma strukturella förutsättningar för PCV</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Courier New" panose="02070309020205020404" pitchFamily="49" charset="0"/>
              <a:buChar char="o"/>
              <a:tabLst>
                <a:tab pos="457200" algn="l"/>
              </a:tabLst>
            </a:pPr>
            <a:r>
              <a:rPr lang="sv-SE" sz="1100" dirty="0">
                <a:effectLst/>
                <a:latin typeface="Arial" panose="020B0604020202020204" pitchFamily="34" charset="0"/>
                <a:ea typeface="Calibri" panose="020F0502020204030204" pitchFamily="34" charset="0"/>
                <a:cs typeface="Times New Roman" panose="02020603050405020304" pitchFamily="18" charset="0"/>
              </a:rPr>
              <a:t>Innebär en delad förståelse och överenskommelse om:</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tabLst>
                <a:tab pos="914400" algn="l"/>
              </a:tabLst>
            </a:pPr>
            <a:r>
              <a:rPr lang="sv-SE" sz="1100" dirty="0">
                <a:effectLst/>
                <a:latin typeface="Arial" panose="020B0604020202020204" pitchFamily="34" charset="0"/>
                <a:ea typeface="Calibri" panose="020F0502020204030204" pitchFamily="34" charset="0"/>
                <a:cs typeface="Times New Roman" panose="02020603050405020304" pitchFamily="18" charset="0"/>
              </a:rPr>
              <a:t>Vad som verkligen är viktigt för patienten, för att fastställa mål som inbegriper vad hälsa och livskvalitet betyder för den enskilda personen</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tabLst>
                <a:tab pos="914400" algn="l"/>
              </a:tabLst>
            </a:pPr>
            <a:r>
              <a:rPr lang="sv-SE" sz="1100" dirty="0">
                <a:effectLst/>
                <a:latin typeface="Arial" panose="020B0604020202020204" pitchFamily="34" charset="0"/>
                <a:ea typeface="Calibri" panose="020F0502020204030204" pitchFamily="34" charset="0"/>
                <a:cs typeface="Times New Roman" panose="02020603050405020304" pitchFamily="18" charset="0"/>
              </a:rPr>
              <a:t>Den professionella bedömningen och riktlinjer för vård som omfattar evidensbaserad vård och nationella/lokala rutiner</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Courier New" panose="02070309020205020404" pitchFamily="49" charset="0"/>
              <a:buChar char="o"/>
            </a:pPr>
            <a:r>
              <a:rPr lang="sv-SE" sz="1100" dirty="0">
                <a:effectLst/>
                <a:latin typeface="Arial" panose="020B0604020202020204" pitchFamily="34" charset="0"/>
                <a:ea typeface="Calibri" panose="020F0502020204030204" pitchFamily="34" charset="0"/>
                <a:cs typeface="Times New Roman" panose="02020603050405020304" pitchFamily="18" charset="0"/>
              </a:rPr>
              <a:t>Standarden har fyra kravställande delar:</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rabicPeriod"/>
              <a:tabLst>
                <a:tab pos="914400" algn="l"/>
              </a:tabLst>
            </a:pPr>
            <a:r>
              <a:rPr lang="sv-SE" sz="1100" dirty="0">
                <a:effectLst/>
                <a:latin typeface="Arial" panose="020B0604020202020204" pitchFamily="34" charset="0"/>
                <a:ea typeface="Calibri" panose="020F0502020204030204" pitchFamily="34" charset="0"/>
                <a:cs typeface="Times New Roman" panose="02020603050405020304" pitchFamily="18" charset="0"/>
              </a:rPr>
              <a:t>Patientens berättelse och upplevelse</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rabicPeriod"/>
              <a:tabLst>
                <a:tab pos="914400" algn="l"/>
              </a:tabLst>
            </a:pPr>
            <a:r>
              <a:rPr lang="sv-SE" sz="1100" dirty="0">
                <a:effectLst/>
                <a:latin typeface="Arial" panose="020B0604020202020204" pitchFamily="34" charset="0"/>
                <a:ea typeface="Calibri" panose="020F0502020204030204" pitchFamily="34" charset="0"/>
                <a:cs typeface="Times New Roman" panose="02020603050405020304" pitchFamily="18" charset="0"/>
              </a:rPr>
              <a:t>Partnerskap</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rabicPeriod"/>
              <a:tabLst>
                <a:tab pos="914400" algn="l"/>
              </a:tabLst>
            </a:pPr>
            <a:r>
              <a:rPr lang="sv-SE" sz="1100" dirty="0">
                <a:effectLst/>
                <a:latin typeface="Arial" panose="020B0604020202020204" pitchFamily="34" charset="0"/>
                <a:ea typeface="Calibri" panose="020F0502020204030204" pitchFamily="34" charset="0"/>
                <a:cs typeface="Times New Roman" panose="02020603050405020304" pitchFamily="18" charset="0"/>
              </a:rPr>
              <a:t>Dokumentation, vårdplan och informationsdelning</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rabicPeriod"/>
              <a:tabLst>
                <a:tab pos="914400" algn="l"/>
              </a:tabLst>
            </a:pPr>
            <a:r>
              <a:rPr lang="sv-SE" sz="1100" dirty="0">
                <a:effectLst/>
                <a:latin typeface="Arial" panose="020B0604020202020204" pitchFamily="34" charset="0"/>
                <a:ea typeface="Calibri" panose="020F0502020204030204" pitchFamily="34" charset="0"/>
                <a:cs typeface="Times New Roman" panose="02020603050405020304" pitchFamily="18" charset="0"/>
              </a:rPr>
              <a:t>Patientdelaktighet inom ledning, organisation och beslutsfattande</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Courier New" panose="02070309020205020404" pitchFamily="49" charset="0"/>
              <a:buChar char="o"/>
            </a:pPr>
            <a:r>
              <a:rPr lang="sv-SE" sz="1100" dirty="0">
                <a:effectLst/>
                <a:latin typeface="Arial" panose="020B0604020202020204" pitchFamily="34" charset="0"/>
                <a:ea typeface="Calibri" panose="020F0502020204030204" pitchFamily="34" charset="0"/>
                <a:cs typeface="Times New Roman" panose="02020603050405020304" pitchFamily="18" charset="0"/>
              </a:rPr>
              <a:t>Kraven finns på två nivåer:</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rabicPeriod"/>
              <a:tabLst>
                <a:tab pos="914400" algn="l"/>
              </a:tabLst>
            </a:pPr>
            <a:r>
              <a:rPr lang="sv-SE" sz="1100" dirty="0">
                <a:effectLst/>
                <a:latin typeface="Arial" panose="020B0604020202020204" pitchFamily="34" charset="0"/>
                <a:ea typeface="Calibri" panose="020F0502020204030204" pitchFamily="34" charset="0"/>
                <a:cs typeface="Times New Roman" panose="02020603050405020304" pitchFamily="18" charset="0"/>
              </a:rPr>
              <a:t>Organisationsnivå</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rabicPeriod"/>
              <a:tabLst>
                <a:tab pos="914400" algn="l"/>
              </a:tabLst>
            </a:pPr>
            <a:r>
              <a:rPr lang="sv-SE" sz="1100" dirty="0">
                <a:effectLst/>
                <a:latin typeface="Arial" panose="020B0604020202020204" pitchFamily="34" charset="0"/>
                <a:ea typeface="Calibri" panose="020F0502020204030204" pitchFamily="34" charset="0"/>
                <a:cs typeface="Times New Roman" panose="02020603050405020304" pitchFamily="18" charset="0"/>
              </a:rPr>
              <a:t>Vårdnivå (endast del 1-3: berättelse, partnerskap och dokumentation</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r>
              <a:rPr lang="sv-SE" sz="1100" dirty="0">
                <a:effectLst/>
                <a:latin typeface="Arial" panose="020B0604020202020204" pitchFamily="34" charset="0"/>
                <a:ea typeface="Calibri" panose="020F0502020204030204" pitchFamily="34" charset="0"/>
                <a:cs typeface="Times New Roman" panose="02020603050405020304" pitchFamily="18" charset="0"/>
              </a:rPr>
              <a:t> </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r>
              <a:rPr lang="sv-SE" sz="1100" dirty="0">
                <a:effectLst/>
                <a:latin typeface="Arial" panose="020B0604020202020204" pitchFamily="34" charset="0"/>
                <a:ea typeface="Calibri" panose="020F0502020204030204" pitchFamily="34" charset="0"/>
                <a:cs typeface="Times New Roman" panose="02020603050405020304" pitchFamily="18" charset="0"/>
              </a:rPr>
              <a:t>Länk till standard (SS-EN 17398:2020): </a:t>
            </a:r>
            <a:r>
              <a:rPr lang="sv-SE" sz="1100" i="1"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
              </a:rPr>
              <a:t>Patientdelaktighet i hälso- och sjukvård - minimikrav för personcentrerad vård (PCV)</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
        <p:nvSpPr>
          <p:cNvPr id="3" name="Rubrik 2">
            <a:extLst>
              <a:ext uri="{FF2B5EF4-FFF2-40B4-BE49-F238E27FC236}">
                <a16:creationId xmlns:a16="http://schemas.microsoft.com/office/drawing/2014/main" id="{480A535C-D2C9-E2AD-2B86-F1EB64AC1535}"/>
              </a:ext>
            </a:extLst>
          </p:cNvPr>
          <p:cNvSpPr>
            <a:spLocks noGrp="1"/>
          </p:cNvSpPr>
          <p:nvPr>
            <p:ph type="title"/>
          </p:nvPr>
        </p:nvSpPr>
        <p:spPr/>
        <p:txBody>
          <a:bodyPr/>
          <a:lstStyle/>
          <a:p>
            <a:r>
              <a:rPr lang="sv-SE" sz="2000" dirty="0"/>
              <a:t>BILAGA 1. Kort presentation av standard för PCV</a:t>
            </a:r>
          </a:p>
        </p:txBody>
      </p:sp>
      <p:sp>
        <p:nvSpPr>
          <p:cNvPr id="4" name="Platshållare för text 3">
            <a:extLst>
              <a:ext uri="{FF2B5EF4-FFF2-40B4-BE49-F238E27FC236}">
                <a16:creationId xmlns:a16="http://schemas.microsoft.com/office/drawing/2014/main" id="{5D42F706-3535-9C59-E085-36ACDA854778}"/>
              </a:ext>
            </a:extLst>
          </p:cNvPr>
          <p:cNvSpPr>
            <a:spLocks noGrp="1"/>
          </p:cNvSpPr>
          <p:nvPr>
            <p:ph type="body" idx="1"/>
          </p:nvPr>
        </p:nvSpPr>
        <p:spPr/>
        <p:txBody>
          <a:bodyPr/>
          <a:lstStyle/>
          <a:p>
            <a:r>
              <a:rPr lang="sv-SE" sz="1200" dirty="0"/>
              <a:t>SS-EN 17398:2020 Patientdelaktighet i hälso- och sjukvård – Minimikrav för personcentrerad vård (PCV)</a:t>
            </a:r>
          </a:p>
          <a:p>
            <a:endParaRPr lang="sv-SE" dirty="0"/>
          </a:p>
        </p:txBody>
      </p:sp>
    </p:spTree>
    <p:extLst>
      <p:ext uri="{BB962C8B-B14F-4D97-AF65-F5344CB8AC3E}">
        <p14:creationId xmlns:p14="http://schemas.microsoft.com/office/powerpoint/2010/main" val="74000111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latshållare för innehåll 4">
            <a:extLst>
              <a:ext uri="{FF2B5EF4-FFF2-40B4-BE49-F238E27FC236}">
                <a16:creationId xmlns:a16="http://schemas.microsoft.com/office/drawing/2014/main" id="{5F0D8B43-7619-2BAD-1B3A-C6E45330FC24}"/>
              </a:ext>
            </a:extLst>
          </p:cNvPr>
          <p:cNvGraphicFramePr>
            <a:graphicFrameLocks noGrp="1"/>
          </p:cNvGraphicFramePr>
          <p:nvPr>
            <p:ph sz="quarter" idx="10"/>
            <p:extLst>
              <p:ext uri="{D42A27DB-BD31-4B8C-83A1-F6EECF244321}">
                <p14:modId xmlns:p14="http://schemas.microsoft.com/office/powerpoint/2010/main" val="2708238582"/>
              </p:ext>
            </p:extLst>
          </p:nvPr>
        </p:nvGraphicFramePr>
        <p:xfrm>
          <a:off x="485775" y="1916833"/>
          <a:ext cx="8172450" cy="1801119"/>
        </p:xfrm>
        <a:graphic>
          <a:graphicData uri="http://schemas.openxmlformats.org/drawingml/2006/table">
            <a:tbl>
              <a:tblPr firstRow="1" firstCol="1" bandRow="1"/>
              <a:tblGrid>
                <a:gridCol w="194504">
                  <a:extLst>
                    <a:ext uri="{9D8B030D-6E8A-4147-A177-3AD203B41FA5}">
                      <a16:colId xmlns:a16="http://schemas.microsoft.com/office/drawing/2014/main" val="954413709"/>
                    </a:ext>
                  </a:extLst>
                </a:gridCol>
                <a:gridCol w="6700033">
                  <a:extLst>
                    <a:ext uri="{9D8B030D-6E8A-4147-A177-3AD203B41FA5}">
                      <a16:colId xmlns:a16="http://schemas.microsoft.com/office/drawing/2014/main" val="1335459226"/>
                    </a:ext>
                  </a:extLst>
                </a:gridCol>
                <a:gridCol w="1277913">
                  <a:extLst>
                    <a:ext uri="{9D8B030D-6E8A-4147-A177-3AD203B41FA5}">
                      <a16:colId xmlns:a16="http://schemas.microsoft.com/office/drawing/2014/main" val="1950391086"/>
                    </a:ext>
                  </a:extLst>
                </a:gridCol>
              </a:tblGrid>
              <a:tr h="395537">
                <a:tc gridSpan="2">
                  <a:txBody>
                    <a:bodyPr/>
                    <a:lstStyle/>
                    <a:p>
                      <a:r>
                        <a:rPr lang="sv-SE" sz="13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4.2.1 Patientens berättelse och sjukdomsupplevelse</a:t>
                      </a:r>
                      <a:endParaRPr lang="sv-SE" sz="110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307C8E"/>
                    </a:solidFill>
                  </a:tcPr>
                </a:tc>
                <a:tc hMerge="1">
                  <a:txBody>
                    <a:bodyPr/>
                    <a:lstStyle/>
                    <a:p>
                      <a:endParaRPr lang="sv-SE"/>
                    </a:p>
                  </a:txBody>
                  <a:tcPr/>
                </a:tc>
                <a:tc>
                  <a:txBody>
                    <a:bodyPr/>
                    <a:lstStyle/>
                    <a:p>
                      <a:pPr algn="ctr"/>
                      <a:r>
                        <a:rPr lang="sv-SE" sz="11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Fråga</a:t>
                      </a:r>
                      <a:endParaRPr lang="sv-SE" sz="110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307C8E"/>
                    </a:solidFill>
                  </a:tcPr>
                </a:tc>
                <a:extLst>
                  <a:ext uri="{0D108BD9-81ED-4DB2-BD59-A6C34878D82A}">
                    <a16:rowId xmlns:a16="http://schemas.microsoft.com/office/drawing/2014/main" val="1359710700"/>
                  </a:ext>
                </a:extLst>
              </a:tr>
              <a:tr h="532453">
                <a:tc>
                  <a:txBody>
                    <a:bodyPr/>
                    <a:lstStyle/>
                    <a:p>
                      <a:pPr algn="ctr">
                        <a:spcBef>
                          <a:spcPts val="200"/>
                        </a:spcBef>
                        <a:spcAft>
                          <a:spcPts val="200"/>
                        </a:spcAft>
                      </a:pPr>
                      <a:r>
                        <a:rPr lang="sv-SE" sz="12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Organisationen ska säkerställa att patientens berättelse kan delas med hänsyn tagen till patientsekretessen så snart som möjligt bland parterna i den interprofessionella arbetsgruppen, inklusive alla efterföljande revideringar av berättelsen som krävs under vårdperioden.</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2586803"/>
                  </a:ext>
                </a:extLst>
              </a:tr>
              <a:tr h="334685">
                <a:tc>
                  <a:txBody>
                    <a:bodyPr/>
                    <a:lstStyle/>
                    <a:p>
                      <a:pPr algn="ctr">
                        <a:spcBef>
                          <a:spcPts val="200"/>
                        </a:spcBef>
                        <a:spcAft>
                          <a:spcPts val="200"/>
                        </a:spcAft>
                      </a:pPr>
                      <a:r>
                        <a:rPr lang="sv-SE" sz="12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Organisationen ska säkerställa att miljön underlättar inhämtningen och delandet av patientens berättelse, samtidigt som behovet av integritet beaktas.</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48671459"/>
                  </a:ext>
                </a:extLst>
              </a:tr>
              <a:tr h="354969">
                <a:tc>
                  <a:txBody>
                    <a:bodyPr/>
                    <a:lstStyle/>
                    <a:p>
                      <a:pPr algn="ctr">
                        <a:spcBef>
                          <a:spcPts val="200"/>
                        </a:spcBef>
                        <a:spcAft>
                          <a:spcPts val="200"/>
                        </a:spcAft>
                      </a:pPr>
                      <a:r>
                        <a:rPr lang="sv-SE" sz="12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Organisationen ska säkerställa att tid avsätts för vårdpersonalen för diskussion om och utforskande av patientens berättelse.</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3168891"/>
                  </a:ext>
                </a:extLst>
              </a:tr>
              <a:tr h="182556">
                <a:tc>
                  <a:txBody>
                    <a:bodyPr/>
                    <a:lstStyle/>
                    <a:p>
                      <a:pPr algn="ctr">
                        <a:spcBef>
                          <a:spcPts val="200"/>
                        </a:spcBef>
                        <a:spcAft>
                          <a:spcPts val="200"/>
                        </a:spcAft>
                      </a:pPr>
                      <a:r>
                        <a:rPr lang="sv-SE" sz="12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Organisationen ska säkerställa att vårdpersonalen utbildas till att inhämta patientens berättelser.</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Bef>
                          <a:spcPts val="200"/>
                        </a:spcBef>
                        <a:spcAft>
                          <a:spcPts val="200"/>
                        </a:spcAft>
                      </a:pPr>
                      <a:r>
                        <a:rPr lang="sv-SE"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19395241"/>
                  </a:ext>
                </a:extLst>
              </a:tr>
            </a:tbl>
          </a:graphicData>
        </a:graphic>
      </p:graphicFrame>
      <p:sp>
        <p:nvSpPr>
          <p:cNvPr id="3" name="Rubrik 2">
            <a:extLst>
              <a:ext uri="{FF2B5EF4-FFF2-40B4-BE49-F238E27FC236}">
                <a16:creationId xmlns:a16="http://schemas.microsoft.com/office/drawing/2014/main" id="{7AC903D2-5BFE-0352-077B-BA70E911D9F5}"/>
              </a:ext>
            </a:extLst>
          </p:cNvPr>
          <p:cNvSpPr>
            <a:spLocks noGrp="1"/>
          </p:cNvSpPr>
          <p:nvPr>
            <p:ph type="title"/>
          </p:nvPr>
        </p:nvSpPr>
        <p:spPr/>
        <p:txBody>
          <a:bodyPr/>
          <a:lstStyle/>
          <a:p>
            <a:r>
              <a:rPr lang="sv-SE" sz="2000" dirty="0"/>
              <a:t>BILAGA 2. Minimikrav på organisationsnivå</a:t>
            </a:r>
          </a:p>
        </p:txBody>
      </p:sp>
      <p:sp>
        <p:nvSpPr>
          <p:cNvPr id="4" name="Platshållare för text 3">
            <a:extLst>
              <a:ext uri="{FF2B5EF4-FFF2-40B4-BE49-F238E27FC236}">
                <a16:creationId xmlns:a16="http://schemas.microsoft.com/office/drawing/2014/main" id="{5F40E2CB-74E8-AF6D-ABE1-33CD0C8654A4}"/>
              </a:ext>
            </a:extLst>
          </p:cNvPr>
          <p:cNvSpPr>
            <a:spLocks noGrp="1"/>
          </p:cNvSpPr>
          <p:nvPr>
            <p:ph type="body" idx="1"/>
          </p:nvPr>
        </p:nvSpPr>
        <p:spPr/>
        <p:txBody>
          <a:bodyPr/>
          <a:lstStyle/>
          <a:p>
            <a:r>
              <a:rPr lang="sv-SE" sz="1200" dirty="0"/>
              <a:t>SS-EN 17398:2020 Patientdelaktighet i hälso- och sjukvård – Minimikrav för personcentrerad vård</a:t>
            </a:r>
          </a:p>
        </p:txBody>
      </p:sp>
      <p:sp>
        <p:nvSpPr>
          <p:cNvPr id="6" name="Rectangle 1">
            <a:extLst>
              <a:ext uri="{FF2B5EF4-FFF2-40B4-BE49-F238E27FC236}">
                <a16:creationId xmlns:a16="http://schemas.microsoft.com/office/drawing/2014/main" id="{323538FE-A8F1-6880-C08D-FEC0157ACB3D}"/>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graphicFrame>
        <p:nvGraphicFramePr>
          <p:cNvPr id="7" name="Tabell 6">
            <a:extLst>
              <a:ext uri="{FF2B5EF4-FFF2-40B4-BE49-F238E27FC236}">
                <a16:creationId xmlns:a16="http://schemas.microsoft.com/office/drawing/2014/main" id="{067CC4B0-7A63-D8FC-9C15-0082636C1B17}"/>
              </a:ext>
            </a:extLst>
          </p:cNvPr>
          <p:cNvGraphicFramePr>
            <a:graphicFrameLocks noGrp="1"/>
          </p:cNvGraphicFramePr>
          <p:nvPr>
            <p:extLst>
              <p:ext uri="{D42A27DB-BD31-4B8C-83A1-F6EECF244321}">
                <p14:modId xmlns:p14="http://schemas.microsoft.com/office/powerpoint/2010/main" val="1657459214"/>
              </p:ext>
            </p:extLst>
          </p:nvPr>
        </p:nvGraphicFramePr>
        <p:xfrm>
          <a:off x="431800" y="4076152"/>
          <a:ext cx="8172450" cy="1801119"/>
        </p:xfrm>
        <a:graphic>
          <a:graphicData uri="http://schemas.openxmlformats.org/drawingml/2006/table">
            <a:tbl>
              <a:tblPr firstRow="1" firstCol="1" bandRow="1"/>
              <a:tblGrid>
                <a:gridCol w="7020520">
                  <a:extLst>
                    <a:ext uri="{9D8B030D-6E8A-4147-A177-3AD203B41FA5}">
                      <a16:colId xmlns:a16="http://schemas.microsoft.com/office/drawing/2014/main" val="1838730161"/>
                    </a:ext>
                  </a:extLst>
                </a:gridCol>
                <a:gridCol w="906903">
                  <a:extLst>
                    <a:ext uri="{9D8B030D-6E8A-4147-A177-3AD203B41FA5}">
                      <a16:colId xmlns:a16="http://schemas.microsoft.com/office/drawing/2014/main" val="1069801739"/>
                    </a:ext>
                  </a:extLst>
                </a:gridCol>
                <a:gridCol w="245027">
                  <a:extLst>
                    <a:ext uri="{9D8B030D-6E8A-4147-A177-3AD203B41FA5}">
                      <a16:colId xmlns:a16="http://schemas.microsoft.com/office/drawing/2014/main" val="3695685567"/>
                    </a:ext>
                  </a:extLst>
                </a:gridCol>
              </a:tblGrid>
              <a:tr h="403699">
                <a:tc>
                  <a:txBody>
                    <a:bodyPr/>
                    <a:lstStyle/>
                    <a:p>
                      <a:r>
                        <a:rPr lang="sv-SE" sz="13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5.2.1 Partnerskap</a:t>
                      </a:r>
                      <a:endParaRPr lang="sv-SE" sz="110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307C8E"/>
                    </a:solidFill>
                  </a:tcPr>
                </a:tc>
                <a:tc gridSpan="2">
                  <a:txBody>
                    <a:bodyPr/>
                    <a:lstStyle/>
                    <a:p>
                      <a:r>
                        <a:rPr lang="sv-SE" sz="1100" b="1" dirty="0">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Fråga</a:t>
                      </a:r>
                      <a:endParaRPr lang="sv-SE" dirty="0"/>
                    </a:p>
                  </a:txBody>
                  <a:tcPr marL="44450" marR="4445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307C8E"/>
                    </a:solidFill>
                  </a:tcPr>
                </a:tc>
                <a:tc hMerge="1">
                  <a:txBody>
                    <a:bodyPr/>
                    <a:lstStyle/>
                    <a:p>
                      <a:endParaRPr lang="sv-SE"/>
                    </a:p>
                  </a:txBody>
                  <a:tcPr>
                    <a:lnL w="12700" cmpd="sng">
                      <a:noFill/>
                      <a:prstDash val="solid"/>
                    </a:lnL>
                  </a:tcPr>
                </a:tc>
                <a:extLst>
                  <a:ext uri="{0D108BD9-81ED-4DB2-BD59-A6C34878D82A}">
                    <a16:rowId xmlns:a16="http://schemas.microsoft.com/office/drawing/2014/main" val="1749781351"/>
                  </a:ext>
                </a:extLst>
              </a:tr>
              <a:tr h="543441">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Organisationen ska säkerställa att det finns rutiner som gör det möjligt för patienten att kontinuerligt delta i beslutsprocessen, samt även i uppföljning och revidering (om nödvändigt) av vårdprocessen under vårdperioden.</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5-6</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B>
                      <a:noFill/>
                    </a:lnB>
                    <a:noFill/>
                  </a:tcPr>
                </a:tc>
                <a:extLst>
                  <a:ext uri="{0D108BD9-81ED-4DB2-BD59-A6C34878D82A}">
                    <a16:rowId xmlns:a16="http://schemas.microsoft.com/office/drawing/2014/main" val="2275715497"/>
                  </a:ext>
                </a:extLst>
              </a:tr>
              <a:tr h="341592">
                <a:tc>
                  <a:txBody>
                    <a:bodyPr/>
                    <a:lstStyle/>
                    <a:p>
                      <a:pPr>
                        <a:spcBef>
                          <a:spcPts val="200"/>
                        </a:spcBef>
                        <a:spcAft>
                          <a:spcPts val="200"/>
                        </a:spcAft>
                      </a:pPr>
                      <a:r>
                        <a:rPr lang="sv-SE"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Organisationen ska säkerställa att det finns rutiner för att säkerställa att tid avsätts för vårdpersonalen för att upprätta ett partnerskap.</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noFill/>
                  </a:tcPr>
                </a:tc>
                <a:extLst>
                  <a:ext uri="{0D108BD9-81ED-4DB2-BD59-A6C34878D82A}">
                    <a16:rowId xmlns:a16="http://schemas.microsoft.com/office/drawing/2014/main" val="3857626967"/>
                  </a:ext>
                </a:extLst>
              </a:tr>
              <a:tr h="512387">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Organisationen ska säkerställa att i situationer där ett partnerskap inte är möjligt på grund av patientens kognitiva eller fysiska status, språkbarriärer eller andra aspekter av kommunikation, beslut som fattas av vårdpersonalen dokumenteras noggrant och utvärderas så snart som möjligt tillsammans med patienten.</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noFill/>
                  </a:tcPr>
                </a:tc>
                <a:extLst>
                  <a:ext uri="{0D108BD9-81ED-4DB2-BD59-A6C34878D82A}">
                    <a16:rowId xmlns:a16="http://schemas.microsoft.com/office/drawing/2014/main" val="287056397"/>
                  </a:ext>
                </a:extLst>
              </a:tr>
            </a:tbl>
          </a:graphicData>
        </a:graphic>
      </p:graphicFrame>
    </p:spTree>
    <p:extLst>
      <p:ext uri="{BB962C8B-B14F-4D97-AF65-F5344CB8AC3E}">
        <p14:creationId xmlns:p14="http://schemas.microsoft.com/office/powerpoint/2010/main" val="23302038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latshållare för innehåll 4">
            <a:extLst>
              <a:ext uri="{FF2B5EF4-FFF2-40B4-BE49-F238E27FC236}">
                <a16:creationId xmlns:a16="http://schemas.microsoft.com/office/drawing/2014/main" id="{5BCC091C-63B5-5068-94F6-3F5D6CCFD9B3}"/>
              </a:ext>
            </a:extLst>
          </p:cNvPr>
          <p:cNvGraphicFramePr>
            <a:graphicFrameLocks noGrp="1"/>
          </p:cNvGraphicFramePr>
          <p:nvPr>
            <p:ph sz="quarter" idx="10"/>
            <p:extLst>
              <p:ext uri="{D42A27DB-BD31-4B8C-83A1-F6EECF244321}">
                <p14:modId xmlns:p14="http://schemas.microsoft.com/office/powerpoint/2010/main" val="2806778189"/>
              </p:ext>
            </p:extLst>
          </p:nvPr>
        </p:nvGraphicFramePr>
        <p:xfrm>
          <a:off x="485774" y="836665"/>
          <a:ext cx="8172451" cy="1800247"/>
        </p:xfrm>
        <a:graphic>
          <a:graphicData uri="http://schemas.openxmlformats.org/drawingml/2006/table">
            <a:tbl>
              <a:tblPr firstRow="1" firstCol="1" bandRow="1"/>
              <a:tblGrid>
                <a:gridCol w="6534498">
                  <a:extLst>
                    <a:ext uri="{9D8B030D-6E8A-4147-A177-3AD203B41FA5}">
                      <a16:colId xmlns:a16="http://schemas.microsoft.com/office/drawing/2014/main" val="3242759294"/>
                    </a:ext>
                  </a:extLst>
                </a:gridCol>
                <a:gridCol w="1392926">
                  <a:extLst>
                    <a:ext uri="{9D8B030D-6E8A-4147-A177-3AD203B41FA5}">
                      <a16:colId xmlns:a16="http://schemas.microsoft.com/office/drawing/2014/main" val="3955263744"/>
                    </a:ext>
                  </a:extLst>
                </a:gridCol>
                <a:gridCol w="245027">
                  <a:extLst>
                    <a:ext uri="{9D8B030D-6E8A-4147-A177-3AD203B41FA5}">
                      <a16:colId xmlns:a16="http://schemas.microsoft.com/office/drawing/2014/main" val="3394002637"/>
                    </a:ext>
                  </a:extLst>
                </a:gridCol>
              </a:tblGrid>
              <a:tr h="505767">
                <a:tc>
                  <a:txBody>
                    <a:bodyPr/>
                    <a:lstStyle/>
                    <a:p>
                      <a:r>
                        <a:rPr lang="sv-SE" sz="1300" b="1">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6.2.1 Dokumentation, vårdplan och informationsdelning</a:t>
                      </a:r>
                      <a:endParaRPr lang="sv-SE" sz="110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307C8E"/>
                    </a:solidFill>
                  </a:tcPr>
                </a:tc>
                <a:tc gridSpan="2">
                  <a:txBody>
                    <a:bodyPr/>
                    <a:lstStyle/>
                    <a:p>
                      <a:r>
                        <a:rPr lang="sv-SE" sz="1100" b="1" dirty="0">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Fråga</a:t>
                      </a:r>
                      <a:endParaRPr lang="sv-SE" dirty="0"/>
                    </a:p>
                  </a:txBody>
                  <a:tcPr marL="44450" marR="4445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307C8E"/>
                    </a:solidFill>
                  </a:tcPr>
                </a:tc>
                <a:tc hMerge="1">
                  <a:txBody>
                    <a:bodyPr/>
                    <a:lstStyle/>
                    <a:p>
                      <a:endParaRPr lang="sv-SE"/>
                    </a:p>
                  </a:txBody>
                  <a:tcPr>
                    <a:lnL w="12700" cmpd="sng">
                      <a:noFill/>
                      <a:prstDash val="solid"/>
                    </a:lnL>
                  </a:tcPr>
                </a:tc>
                <a:extLst>
                  <a:ext uri="{0D108BD9-81ED-4DB2-BD59-A6C34878D82A}">
                    <a16:rowId xmlns:a16="http://schemas.microsoft.com/office/drawing/2014/main" val="4111477580"/>
                  </a:ext>
                </a:extLst>
              </a:tr>
              <a:tr h="855911">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Organisationen ska säkerställa att det finns rutiner för att hälso- och sjukvårdspersonalen ska granska vårdplanen, samt för att patienterna alltid ska ha tillgång till den uppdaterade vårdplanen.</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9-10</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B>
                      <a:noFill/>
                    </a:lnB>
                    <a:noFill/>
                  </a:tcPr>
                </a:tc>
                <a:extLst>
                  <a:ext uri="{0D108BD9-81ED-4DB2-BD59-A6C34878D82A}">
                    <a16:rowId xmlns:a16="http://schemas.microsoft.com/office/drawing/2014/main" val="777436581"/>
                  </a:ext>
                </a:extLst>
              </a:tr>
              <a:tr h="438569">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Organisationen ska säkerställa att det finns rutiner för avsättning av tid för hälso- och sjukvårdspersonalen till att dokumentera berättelsen och upprätta och granska vårdplanen.</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noFill/>
                  </a:tcPr>
                </a:tc>
                <a:extLst>
                  <a:ext uri="{0D108BD9-81ED-4DB2-BD59-A6C34878D82A}">
                    <a16:rowId xmlns:a16="http://schemas.microsoft.com/office/drawing/2014/main" val="3023715036"/>
                  </a:ext>
                </a:extLst>
              </a:tr>
            </a:tbl>
          </a:graphicData>
        </a:graphic>
      </p:graphicFrame>
      <p:sp>
        <p:nvSpPr>
          <p:cNvPr id="3" name="Rubrik 2">
            <a:extLst>
              <a:ext uri="{FF2B5EF4-FFF2-40B4-BE49-F238E27FC236}">
                <a16:creationId xmlns:a16="http://schemas.microsoft.com/office/drawing/2014/main" id="{00D1B4F3-64CC-4695-5598-8DDA2B0ED12B}"/>
              </a:ext>
            </a:extLst>
          </p:cNvPr>
          <p:cNvSpPr>
            <a:spLocks noGrp="1"/>
          </p:cNvSpPr>
          <p:nvPr>
            <p:ph type="title"/>
          </p:nvPr>
        </p:nvSpPr>
        <p:spPr/>
        <p:txBody>
          <a:bodyPr/>
          <a:lstStyle/>
          <a:p>
            <a:endParaRPr lang="sv-SE"/>
          </a:p>
        </p:txBody>
      </p:sp>
      <p:sp>
        <p:nvSpPr>
          <p:cNvPr id="4" name="Platshållare för text 3">
            <a:extLst>
              <a:ext uri="{FF2B5EF4-FFF2-40B4-BE49-F238E27FC236}">
                <a16:creationId xmlns:a16="http://schemas.microsoft.com/office/drawing/2014/main" id="{25DB1D89-70E9-9085-89C2-B1DD222B8C05}"/>
              </a:ext>
            </a:extLst>
          </p:cNvPr>
          <p:cNvSpPr>
            <a:spLocks noGrp="1"/>
          </p:cNvSpPr>
          <p:nvPr>
            <p:ph type="body" idx="1"/>
          </p:nvPr>
        </p:nvSpPr>
        <p:spPr/>
        <p:txBody>
          <a:bodyPr/>
          <a:lstStyle/>
          <a:p>
            <a:endParaRPr lang="sv-SE"/>
          </a:p>
        </p:txBody>
      </p:sp>
      <p:graphicFrame>
        <p:nvGraphicFramePr>
          <p:cNvPr id="6" name="Tabell 5">
            <a:extLst>
              <a:ext uri="{FF2B5EF4-FFF2-40B4-BE49-F238E27FC236}">
                <a16:creationId xmlns:a16="http://schemas.microsoft.com/office/drawing/2014/main" id="{B233EAC2-6C67-9898-EFA3-DAD1AFCBD8EE}"/>
              </a:ext>
            </a:extLst>
          </p:cNvPr>
          <p:cNvGraphicFramePr>
            <a:graphicFrameLocks noGrp="1"/>
          </p:cNvGraphicFramePr>
          <p:nvPr>
            <p:extLst>
              <p:ext uri="{D42A27DB-BD31-4B8C-83A1-F6EECF244321}">
                <p14:modId xmlns:p14="http://schemas.microsoft.com/office/powerpoint/2010/main" val="1518283085"/>
              </p:ext>
            </p:extLst>
          </p:nvPr>
        </p:nvGraphicFramePr>
        <p:xfrm>
          <a:off x="485774" y="2708921"/>
          <a:ext cx="8118474" cy="3744416"/>
        </p:xfrm>
        <a:graphic>
          <a:graphicData uri="http://schemas.openxmlformats.org/drawingml/2006/table">
            <a:tbl>
              <a:tblPr firstRow="1" firstCol="1" bandRow="1"/>
              <a:tblGrid>
                <a:gridCol w="6534498">
                  <a:extLst>
                    <a:ext uri="{9D8B030D-6E8A-4147-A177-3AD203B41FA5}">
                      <a16:colId xmlns:a16="http://schemas.microsoft.com/office/drawing/2014/main" val="357532246"/>
                    </a:ext>
                  </a:extLst>
                </a:gridCol>
                <a:gridCol w="1330874">
                  <a:extLst>
                    <a:ext uri="{9D8B030D-6E8A-4147-A177-3AD203B41FA5}">
                      <a16:colId xmlns:a16="http://schemas.microsoft.com/office/drawing/2014/main" val="3628323614"/>
                    </a:ext>
                  </a:extLst>
                </a:gridCol>
                <a:gridCol w="253102">
                  <a:extLst>
                    <a:ext uri="{9D8B030D-6E8A-4147-A177-3AD203B41FA5}">
                      <a16:colId xmlns:a16="http://schemas.microsoft.com/office/drawing/2014/main" val="316557651"/>
                    </a:ext>
                  </a:extLst>
                </a:gridCol>
              </a:tblGrid>
              <a:tr h="457065">
                <a:tc>
                  <a:txBody>
                    <a:bodyPr/>
                    <a:lstStyle/>
                    <a:p>
                      <a:r>
                        <a:rPr lang="sv-SE" sz="1300" b="1" dirty="0">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7.2 Patientdelaktighet och allmänhetens engagemang inom ledning, organisation och beslutsfattande</a:t>
                      </a:r>
                      <a:endParaRPr lang="sv-SE" sz="1100" dirty="0">
                        <a:effectLst/>
                        <a:highlight>
                          <a:srgbClr val="307C8E"/>
                        </a:highligh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307C8E"/>
                    </a:solidFill>
                  </a:tcPr>
                </a:tc>
                <a:tc gridSpan="2">
                  <a:txBody>
                    <a:bodyPr/>
                    <a:lstStyle/>
                    <a:p>
                      <a:r>
                        <a:rPr lang="sv-SE" sz="1100" b="1" dirty="0">
                          <a:solidFill>
                            <a:srgbClr val="000000"/>
                          </a:solidFill>
                          <a:effectLst/>
                          <a:highlight>
                            <a:srgbClr val="307C8E"/>
                          </a:highlight>
                          <a:latin typeface="Arial" panose="020B0604020202020204" pitchFamily="34" charset="0"/>
                          <a:ea typeface="Times New Roman" panose="02020603050405020304" pitchFamily="18" charset="0"/>
                          <a:cs typeface="Times New Roman" panose="02020603050405020304" pitchFamily="18" charset="0"/>
                        </a:rPr>
                        <a:t>Fråga</a:t>
                      </a:r>
                      <a:endParaRPr lang="sv-SE" dirty="0"/>
                    </a:p>
                  </a:txBody>
                  <a:tcPr marL="44450" marR="4445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307C8E"/>
                    </a:solidFill>
                  </a:tcPr>
                </a:tc>
                <a:tc hMerge="1">
                  <a:txBody>
                    <a:bodyPr/>
                    <a:lstStyle/>
                    <a:p>
                      <a:endParaRPr lang="sv-SE"/>
                    </a:p>
                  </a:txBody>
                  <a:tcPr>
                    <a:lnL w="12700" cmpd="sng">
                      <a:noFill/>
                      <a:prstDash val="solid"/>
                    </a:lnL>
                  </a:tcPr>
                </a:tc>
                <a:extLst>
                  <a:ext uri="{0D108BD9-81ED-4DB2-BD59-A6C34878D82A}">
                    <a16:rowId xmlns:a16="http://schemas.microsoft.com/office/drawing/2014/main" val="1974165234"/>
                  </a:ext>
                </a:extLst>
              </a:tr>
              <a:tr h="580121">
                <a:tc>
                  <a:txBody>
                    <a:bodyPr/>
                    <a:lstStyle/>
                    <a:p>
                      <a:pPr>
                        <a:spcBef>
                          <a:spcPts val="200"/>
                        </a:spcBef>
                        <a:spcAft>
                          <a:spcPts val="200"/>
                        </a:spcAft>
                      </a:pPr>
                      <a:r>
                        <a:rPr lang="sv-SE"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Ledningsgrupper, organisationer och beslutsfattare/politiker ska säkerställa ett interprofessionellt förhållningssätt för kvalitetsförbättring på operativ och strategisk utvecklingsnivå, inklusive deltagande av ombud för patient.</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12-13</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B>
                      <a:noFill/>
                    </a:lnB>
                    <a:noFill/>
                  </a:tcPr>
                </a:tc>
                <a:extLst>
                  <a:ext uri="{0D108BD9-81ED-4DB2-BD59-A6C34878D82A}">
                    <a16:rowId xmlns:a16="http://schemas.microsoft.com/office/drawing/2014/main" val="605732587"/>
                  </a:ext>
                </a:extLst>
              </a:tr>
              <a:tr h="773494">
                <a:tc>
                  <a:txBody>
                    <a:bodyPr/>
                    <a:lstStyle/>
                    <a:p>
                      <a:pPr>
                        <a:spcBef>
                          <a:spcPts val="200"/>
                        </a:spcBef>
                        <a:spcAft>
                          <a:spcPts val="200"/>
                        </a:spcAft>
                      </a:pPr>
                      <a:r>
                        <a:rPr lang="sv-SE"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Ledningsgrupper, organisationer och beslutsfattare/politiker ska säkerställa en strukturerad utvärdering och uppföljning av patientrapporterade resultatmätningar (PROM), såsom symtom, funktionell kapacitet, livskvalitet, hälsostatus och patientrapporterade erfarenhetsmätningar (PREM) under och efter vårdperioderna.</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17-18</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noFill/>
                  </a:tcPr>
                </a:tc>
                <a:extLst>
                  <a:ext uri="{0D108BD9-81ED-4DB2-BD59-A6C34878D82A}">
                    <a16:rowId xmlns:a16="http://schemas.microsoft.com/office/drawing/2014/main" val="2253937507"/>
                  </a:ext>
                </a:extLst>
              </a:tr>
              <a:tr h="580121">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Ledningsgrupper, organisationer och beslutsfattare/politiker ska säkerställa stöd för och tillhandahållande av nödvändiga resurser och strukturer för patientdelaktighet på organisations- och systemnivå, samt vid behov inrättande av patientorganisationer.</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14</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noFill/>
                  </a:tcPr>
                </a:tc>
                <a:extLst>
                  <a:ext uri="{0D108BD9-81ED-4DB2-BD59-A6C34878D82A}">
                    <a16:rowId xmlns:a16="http://schemas.microsoft.com/office/drawing/2014/main" val="2891752741"/>
                  </a:ext>
                </a:extLst>
              </a:tr>
              <a:tr h="386747">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Ledningsgrupper, organisationer och beslutsfattare/politiker ska säkerställa utbildning och fortbildning i patientdelaktighet som en del av utbildningen av hälso- och sjukvårdspersonal och annan personal.</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15</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noFill/>
                  </a:tcPr>
                </a:tc>
                <a:extLst>
                  <a:ext uri="{0D108BD9-81ED-4DB2-BD59-A6C34878D82A}">
                    <a16:rowId xmlns:a16="http://schemas.microsoft.com/office/drawing/2014/main" val="4104247345"/>
                  </a:ext>
                </a:extLst>
              </a:tr>
              <a:tr h="386747">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Ledningsgrupper, organisationer och beslutsfattare/politiker ska säkerställa skapande av strukturer och policyer för systematisk kvalitets- och säkerhetsförbättring beträffande Patientdelaktighet.</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16</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noFill/>
                  </a:tcPr>
                </a:tc>
                <a:extLst>
                  <a:ext uri="{0D108BD9-81ED-4DB2-BD59-A6C34878D82A}">
                    <a16:rowId xmlns:a16="http://schemas.microsoft.com/office/drawing/2014/main" val="4015607909"/>
                  </a:ext>
                </a:extLst>
              </a:tr>
              <a:tr h="580121">
                <a:tc>
                  <a:txBody>
                    <a:bodyPr/>
                    <a:lstStyle/>
                    <a:p>
                      <a:pPr>
                        <a:spcBef>
                          <a:spcPts val="200"/>
                        </a:spcBef>
                        <a:spcAft>
                          <a:spcPts val="200"/>
                        </a:spcAft>
                      </a:pPr>
                      <a:r>
                        <a:rPr lang="sv-SE"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Ledningsgrupper, organisationer och beslutsfattare/politiker ska säkerställa periodisk uppföljning av dokumenterade vårdplaner som inkluderar patientens mål och delat beslutsfattande. Om de fastställda målen inte uppfylls ska en förbättringsplan utvecklas, genomföras och utvärderas inom det följande året.</a:t>
                      </a:r>
                      <a:endParaRPr lang="sv-S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200"/>
                        </a:spcBef>
                        <a:spcAft>
                          <a:spcPts val="200"/>
                        </a:spcAft>
                      </a:pPr>
                      <a:r>
                        <a:rPr lang="sv-SE"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19-20</a:t>
                      </a: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sv-SE"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noFill/>
                  </a:tcPr>
                </a:tc>
                <a:extLst>
                  <a:ext uri="{0D108BD9-81ED-4DB2-BD59-A6C34878D82A}">
                    <a16:rowId xmlns:a16="http://schemas.microsoft.com/office/drawing/2014/main" val="755437862"/>
                  </a:ext>
                </a:extLst>
              </a:tr>
            </a:tbl>
          </a:graphicData>
        </a:graphic>
      </p:graphicFrame>
    </p:spTree>
    <p:extLst>
      <p:ext uri="{BB962C8B-B14F-4D97-AF65-F5344CB8AC3E}">
        <p14:creationId xmlns:p14="http://schemas.microsoft.com/office/powerpoint/2010/main" val="1085521243"/>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20348.0"/>
  <p:tag name="AS_RELEASE_DATE" val="2022.04.14"/>
  <p:tag name="AS_TITLE" val="Aspose.Slides for .NET 4.0 Client Profile"/>
  <p:tag name="AS_VERSION" val="22.4"/>
</p:tagLst>
</file>

<file path=ppt/theme/theme1.xml><?xml version="1.0" encoding="utf-8"?>
<a:theme xmlns:a="http://schemas.openxmlformats.org/drawingml/2006/main" name="PPT_mall_RJH 2">
  <a:themeElements>
    <a:clrScheme name="4 - JLL RÖD">
      <a:dk1>
        <a:srgbClr val="111111"/>
      </a:dk1>
      <a:lt1>
        <a:sysClr val="window" lastClr="FFFFFF"/>
      </a:lt1>
      <a:dk2>
        <a:srgbClr val="A59D95"/>
      </a:dk2>
      <a:lt2>
        <a:srgbClr val="FFFFFF"/>
      </a:lt2>
      <a:accent1>
        <a:srgbClr val="981E32"/>
      </a:accent1>
      <a:accent2>
        <a:srgbClr val="DBD7D4"/>
      </a:accent2>
      <a:accent3>
        <a:srgbClr val="F4C8CF"/>
      </a:accent3>
      <a:accent4>
        <a:srgbClr val="A59D95"/>
      </a:accent4>
      <a:accent5>
        <a:srgbClr val="DE5A70"/>
      </a:accent5>
      <a:accent6>
        <a:srgbClr val="C8C4BF"/>
      </a:accent6>
      <a:hlink>
        <a:srgbClr val="004250"/>
      </a:hlink>
      <a:folHlink>
        <a:srgbClr val="A59D95"/>
      </a:folHlink>
    </a:clrScheme>
    <a:fontScheme name="JLL-mall">
      <a:majorFont>
        <a:latin typeface="Verdana"/>
        <a:ea typeface="Verdana"/>
        <a:cs typeface="Arial"/>
      </a:majorFont>
      <a:minorFont>
        <a:latin typeface="Verdana"/>
        <a:ea typeface="Verdana"/>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85000"/>
          </a:schemeClr>
        </a:solidFill>
        <a:ln>
          <a:no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PPT_mall_RJH 2</Template>
  <TotalTime>27</TotalTime>
  <Words>1579</Words>
  <Application>Microsoft Office PowerPoint</Application>
  <PresentationFormat>Bildspel på skärmen (4:3)</PresentationFormat>
  <Paragraphs>189</Paragraphs>
  <Slides>7</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7</vt:i4>
      </vt:variant>
    </vt:vector>
  </HeadingPairs>
  <TitlesOfParts>
    <vt:vector size="13" baseType="lpstr">
      <vt:lpstr>Verdana</vt:lpstr>
      <vt:lpstr>Arial</vt:lpstr>
      <vt:lpstr>Calibri</vt:lpstr>
      <vt:lpstr>Wingdings</vt:lpstr>
      <vt:lpstr>Courier New</vt:lpstr>
      <vt:lpstr>PPT_mall_RJH 2</vt:lpstr>
      <vt:lpstr>Egenkontroll av PCV - organisationsnivå</vt:lpstr>
      <vt:lpstr>Genomförande, Egenkontroll</vt:lpstr>
      <vt:lpstr>PowerPoint-presentation</vt:lpstr>
      <vt:lpstr>PowerPoint-presentation</vt:lpstr>
      <vt:lpstr>BILAGA 1. Kort presentation av standard för PCV</vt:lpstr>
      <vt:lpstr>BILAGA 2. Minimikrav på organisationsnivå</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goaj</dc:creator>
  <cp:lastModifiedBy>Katarina Kempe</cp:lastModifiedBy>
  <cp:revision>5</cp:revision>
  <dcterms:created xsi:type="dcterms:W3CDTF">2015-01-20T13:41:14Z</dcterms:created>
  <dcterms:modified xsi:type="dcterms:W3CDTF">2024-07-18T05:25:34Z</dcterms:modified>
</cp:coreProperties>
</file>