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1078" r:id="rId5"/>
    <p:sldId id="1072" r:id="rId6"/>
    <p:sldId id="1073" r:id="rId7"/>
    <p:sldId id="1077" r:id="rId8"/>
    <p:sldId id="1079" r:id="rId9"/>
    <p:sldId id="1071"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B52D2-F7A3-F990-3935-5E54A593E132}" v="15" dt="2025-03-17T07:22:10.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106" d="100"/>
          <a:sy n="106"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10937F-EF5F-AA3C-3A14-C6B888467962}"/>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94DFAFF-E63C-F881-3AF9-E0C5AA0233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3B47452-8292-4809-E52D-0CC5229FC3F8}"/>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6BE533EC-4752-222E-1886-37CC17B1ED8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77203D5-FE4C-352D-3EDE-2F2D6891D7C4}"/>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241017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18988B-354F-D093-87E8-09BE1F0F31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841706-25EB-5E13-FA69-859214162E2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71A45AA-7686-42DC-A040-A957A1600410}"/>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74DB5193-DC12-7838-D910-C0398D08420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DB9D226-A97C-1B05-8A8C-6573B68FEA95}"/>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3763572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67D8968-FD98-44D6-2576-A4B7CF56827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D91606A-7F0A-67C9-04EF-CE753591AEA3}"/>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FF50C5A-B918-F0D8-C0BB-F0F2B9C289D2}"/>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B020BBFB-B07A-8289-2ADC-A41F059735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6D98E6-8181-5A75-9A36-DB096905D3AE}"/>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2042626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Rubrik på två rader och innehåll">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E110D2F0-B43E-4142-BC5D-C7BF64C502FA}"/>
              </a:ext>
            </a:extLst>
          </p:cNvPr>
          <p:cNvSpPr/>
          <p:nvPr userDrawn="1"/>
        </p:nvSpPr>
        <p:spPr>
          <a:xfrm>
            <a:off x="0" y="6532510"/>
            <a:ext cx="12192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2" name="Rubrik 1"/>
          <p:cNvSpPr>
            <a:spLocks noGrp="1"/>
          </p:cNvSpPr>
          <p:nvPr>
            <p:ph type="title"/>
          </p:nvPr>
        </p:nvSpPr>
        <p:spPr>
          <a:xfrm>
            <a:off x="864000" y="720000"/>
            <a:ext cx="10465200" cy="648000"/>
          </a:xfrm>
        </p:spPr>
        <p:txBody>
          <a:bodyPr/>
          <a:lstStyle/>
          <a:p>
            <a:r>
              <a:rPr lang="sv-SE"/>
              <a:t>Klicka här för att ändra mall för rubrikformat</a:t>
            </a:r>
          </a:p>
        </p:txBody>
      </p:sp>
      <p:sp>
        <p:nvSpPr>
          <p:cNvPr id="3" name="Platshållare för innehåll 2"/>
          <p:cNvSpPr>
            <a:spLocks noGrp="1"/>
          </p:cNvSpPr>
          <p:nvPr>
            <p:ph sz="half" idx="1"/>
          </p:nvPr>
        </p:nvSpPr>
        <p:spPr>
          <a:xfrm>
            <a:off x="864000" y="1825625"/>
            <a:ext cx="10465200" cy="360479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5" name="Platshållare för datum 4"/>
          <p:cNvSpPr>
            <a:spLocks noGrp="1"/>
          </p:cNvSpPr>
          <p:nvPr>
            <p:ph type="dt" sz="half" idx="10"/>
          </p:nvPr>
        </p:nvSpPr>
        <p:spPr/>
        <p:txBody>
          <a:bodyPr/>
          <a:lstStyle/>
          <a:p>
            <a:fld id="{93979412-D361-406D-A194-319B192BD2D7}" type="datetimeFigureOut">
              <a:rPr lang="sv-SE" smtClean="0">
                <a:solidFill>
                  <a:srgbClr val="FFFFFF"/>
                </a:solidFill>
              </a:rPr>
              <a:pPr/>
              <a:t>2025-04-08</a:t>
            </a:fld>
            <a:endParaRPr lang="sv-SE">
              <a:solidFill>
                <a:srgbClr val="FFFFFF"/>
              </a:solidFill>
            </a:endParaRPr>
          </a:p>
        </p:txBody>
      </p:sp>
      <p:sp>
        <p:nvSpPr>
          <p:cNvPr id="6" name="Platshållare för sidfot 5"/>
          <p:cNvSpPr>
            <a:spLocks noGrp="1"/>
          </p:cNvSpPr>
          <p:nvPr>
            <p:ph type="ftr" sz="quarter" idx="11"/>
          </p:nvPr>
        </p:nvSpPr>
        <p:spPr/>
        <p:txBody>
          <a:bodyPr/>
          <a:lstStyle/>
          <a:p>
            <a:endParaRPr lang="sv-SE">
              <a:solidFill>
                <a:srgbClr val="FFFFFF"/>
              </a:solidFill>
            </a:endParaRPr>
          </a:p>
        </p:txBody>
      </p:sp>
      <p:sp>
        <p:nvSpPr>
          <p:cNvPr id="7" name="Platshållare för bildnummer 6"/>
          <p:cNvSpPr>
            <a:spLocks noGrp="1"/>
          </p:cNvSpPr>
          <p:nvPr>
            <p:ph type="sldNum" sz="quarter" idx="12"/>
          </p:nvPr>
        </p:nvSpPr>
        <p:spPr/>
        <p:txBody>
          <a:bodyPr/>
          <a:lstStyle/>
          <a:p>
            <a:fld id="{44A3E772-BA0E-440B-B6B8-BBE74D104596}" type="slidenum">
              <a:rPr lang="sv-SE" smtClean="0">
                <a:solidFill>
                  <a:srgbClr val="FFFFFF"/>
                </a:solidFill>
              </a:rPr>
              <a:pPr/>
              <a:t>‹#›</a:t>
            </a:fld>
            <a:endParaRPr lang="sv-SE">
              <a:solidFill>
                <a:srgbClr val="FFFFFF"/>
              </a:solidFill>
            </a:endParaRPr>
          </a:p>
        </p:txBody>
      </p:sp>
      <p:sp>
        <p:nvSpPr>
          <p:cNvPr id="9" name="Platshållare för text 2">
            <a:extLst>
              <a:ext uri="{FF2B5EF4-FFF2-40B4-BE49-F238E27FC236}">
                <a16:creationId xmlns:a16="http://schemas.microsoft.com/office/drawing/2014/main" id="{D2C20A57-647D-456F-8477-71F8625AD890}"/>
              </a:ext>
            </a:extLst>
          </p:cNvPr>
          <p:cNvSpPr>
            <a:spLocks noGrp="1"/>
          </p:cNvSpPr>
          <p:nvPr>
            <p:ph type="body" sz="quarter" idx="14" hasCustomPrompt="1"/>
          </p:nvPr>
        </p:nvSpPr>
        <p:spPr>
          <a:xfrm>
            <a:off x="862800" y="1349712"/>
            <a:ext cx="7823727" cy="365126"/>
          </a:xfrm>
          <a:prstGeom prst="rect">
            <a:avLst/>
          </a:prstGeom>
        </p:spPr>
        <p:txBody>
          <a:bodyPr>
            <a:noAutofit/>
          </a:bodyPr>
          <a:lstStyle>
            <a:lvl1pPr marL="0" indent="0">
              <a:lnSpc>
                <a:spcPts val="2000"/>
              </a:lnSpc>
              <a:buNone/>
              <a:defRPr sz="1900" cap="all" baseline="0">
                <a:solidFill>
                  <a:schemeClr val="tx1">
                    <a:lumMod val="50000"/>
                    <a:lumOff val="50000"/>
                  </a:schemeClr>
                </a:solidFill>
                <a:latin typeface="+mj-lt"/>
              </a:defRPr>
            </a:lvl1pPr>
            <a:lvl2pPr marL="252000" indent="0">
              <a:buNone/>
              <a:defRPr cap="all" baseline="0"/>
            </a:lvl2pPr>
            <a:lvl3pPr marL="504000" indent="0">
              <a:buNone/>
              <a:defRPr cap="all" baseline="0"/>
            </a:lvl3pPr>
            <a:lvl4pPr marL="756000" indent="0">
              <a:buNone/>
              <a:defRPr cap="all" baseline="0"/>
            </a:lvl4pPr>
            <a:lvl5pPr marL="0" indent="0">
              <a:buNone/>
              <a:defRPr cap="all" baseline="0"/>
            </a:lvl5pPr>
          </a:lstStyle>
          <a:p>
            <a:pPr lvl="0"/>
            <a:r>
              <a:rPr lang="sv-SE"/>
              <a:t>Eventuell underrubrik</a:t>
            </a:r>
          </a:p>
        </p:txBody>
      </p:sp>
      <p:pic>
        <p:nvPicPr>
          <p:cNvPr id="10" name="Bildobjekt 9">
            <a:extLst>
              <a:ext uri="{FF2B5EF4-FFF2-40B4-BE49-F238E27FC236}">
                <a16:creationId xmlns:a16="http://schemas.microsoft.com/office/drawing/2014/main" id="{A0006B95-EE20-427C-A5FC-EA2475D14D2B}"/>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0007667" y="5608565"/>
            <a:ext cx="1945377" cy="746172"/>
          </a:xfrm>
          <a:prstGeom prst="rect">
            <a:avLst/>
          </a:prstGeom>
        </p:spPr>
      </p:pic>
    </p:spTree>
    <p:extLst>
      <p:ext uri="{BB962C8B-B14F-4D97-AF65-F5344CB8AC3E}">
        <p14:creationId xmlns:p14="http://schemas.microsoft.com/office/powerpoint/2010/main" val="35014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29064E-C2FD-8C1C-2089-2745AE26418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C360867-426A-BF96-AC40-355EC211A8FE}"/>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7E73854-F879-C556-568E-A0A488A6B157}"/>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6340D9CA-A1D1-0321-4AE9-13D063E3B95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FB1B0D6-653E-36DB-3AD9-8CD07623BB02}"/>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400075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719958-C656-64F2-76B0-8C86F83615F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9556C89-209E-41B3-A6A0-664F21E9CB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03B8F62-C44E-C52A-8A13-C6C9501EBBDC}"/>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4A06087A-2223-09FF-CD35-F131252F524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4978BC8-F1B2-900F-C325-05EBD180B9D9}"/>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2342680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9B3730-1B77-FC1E-8119-CA0241EF1F6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8D8A47-F79E-9C84-CD8E-257FA2BBA8B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79E179A-40F7-3254-6620-FA90E08CEC2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99B212A-D7A2-A260-3D43-51C5A2C2EC2D}"/>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6" name="Platshållare för sidfot 5">
            <a:extLst>
              <a:ext uri="{FF2B5EF4-FFF2-40B4-BE49-F238E27FC236}">
                <a16:creationId xmlns:a16="http://schemas.microsoft.com/office/drawing/2014/main" id="{0B0413F2-296B-6A97-3554-EA9497D5901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2B59D6C-75F0-3806-1BA7-5FDEB9F1C13A}"/>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2384242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65172B-3CA7-26CD-B783-72BC2442D04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595FC-A5FB-1DCD-AE53-EF481049FC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800220A-03AF-D181-D1FC-B390BD36B2F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0551397-682A-CCC8-0C3D-8C54FE2227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F0BEF01-AD1E-E201-7EF7-C8DDBE0D9AB4}"/>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8ACF1F3-73DF-E58A-2272-7D9FB4535D50}"/>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8" name="Platshållare för sidfot 7">
            <a:extLst>
              <a:ext uri="{FF2B5EF4-FFF2-40B4-BE49-F238E27FC236}">
                <a16:creationId xmlns:a16="http://schemas.microsoft.com/office/drawing/2014/main" id="{E5C64A10-4564-CCEB-053F-EC70FD6433C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B9F8588-27DD-F6C3-A93A-C6107E92FDB3}"/>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404459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B4F295-30BE-A8F6-DC24-746505AB116E}"/>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6B1CCB3-669D-5272-1178-9E6D79D81242}"/>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4" name="Platshållare för sidfot 3">
            <a:extLst>
              <a:ext uri="{FF2B5EF4-FFF2-40B4-BE49-F238E27FC236}">
                <a16:creationId xmlns:a16="http://schemas.microsoft.com/office/drawing/2014/main" id="{1312D705-615A-A43E-2E5B-5B0684D09F7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BB4B766-F966-6C67-3C43-12C06C4A65B0}"/>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3951196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034F0B0-4C9B-F303-94B7-D3B33F35B580}"/>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3" name="Platshållare för sidfot 2">
            <a:extLst>
              <a:ext uri="{FF2B5EF4-FFF2-40B4-BE49-F238E27FC236}">
                <a16:creationId xmlns:a16="http://schemas.microsoft.com/office/drawing/2014/main" id="{78A7C767-6878-A8FF-6A58-82F738D00DD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AAD3DAD-A464-0A70-322F-F21AEF209F72}"/>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3993604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5D37F5-3B16-2BC9-F2A5-F79BC2BCCD5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00FB506-D223-628B-B299-69A830E54C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54A10EB-565C-496E-987C-414CDE535B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A7CD55E-6F49-9EC6-0635-B542313C363B}"/>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6" name="Platshållare för sidfot 5">
            <a:extLst>
              <a:ext uri="{FF2B5EF4-FFF2-40B4-BE49-F238E27FC236}">
                <a16:creationId xmlns:a16="http://schemas.microsoft.com/office/drawing/2014/main" id="{D15A1D6B-E522-0FFF-4D79-99A58432617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66270-5129-64E5-2996-BA8734876A5F}"/>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165496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8CC815-CC98-36E7-9EBC-9EB66CCFE83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C2D55335-98FA-CD6C-BF8E-E890E6EE5A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91F41BC-49BC-2E34-200F-19F2AFD662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034C4C1-3837-FF1A-7ACD-5F0B5BEB6ED7}"/>
              </a:ext>
            </a:extLst>
          </p:cNvPr>
          <p:cNvSpPr>
            <a:spLocks noGrp="1"/>
          </p:cNvSpPr>
          <p:nvPr>
            <p:ph type="dt" sz="half" idx="10"/>
          </p:nvPr>
        </p:nvSpPr>
        <p:spPr/>
        <p:txBody>
          <a:bodyPr/>
          <a:lstStyle/>
          <a:p>
            <a:fld id="{252A1C8A-F4D4-4467-B823-789FC7D43FB8}" type="datetimeFigureOut">
              <a:rPr lang="sv-SE" smtClean="0"/>
              <a:t>2025-04-08</a:t>
            </a:fld>
            <a:endParaRPr lang="sv-SE"/>
          </a:p>
        </p:txBody>
      </p:sp>
      <p:sp>
        <p:nvSpPr>
          <p:cNvPr id="6" name="Platshållare för sidfot 5">
            <a:extLst>
              <a:ext uri="{FF2B5EF4-FFF2-40B4-BE49-F238E27FC236}">
                <a16:creationId xmlns:a16="http://schemas.microsoft.com/office/drawing/2014/main" id="{7C5D0290-7424-083B-DE74-D38EAB631CF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259D689-9E3A-10C4-BD04-8F31ADFF6761}"/>
              </a:ext>
            </a:extLst>
          </p:cNvPr>
          <p:cNvSpPr>
            <a:spLocks noGrp="1"/>
          </p:cNvSpPr>
          <p:nvPr>
            <p:ph type="sldNum" sz="quarter" idx="12"/>
          </p:nvPr>
        </p:nvSpPr>
        <p:spPr/>
        <p:txBody>
          <a:bodyPr/>
          <a:lstStyle/>
          <a:p>
            <a:fld id="{C7BA3DD8-3585-4E56-8077-EC211B449E42}" type="slidenum">
              <a:rPr lang="sv-SE" smtClean="0"/>
              <a:t>‹#›</a:t>
            </a:fld>
            <a:endParaRPr lang="sv-SE"/>
          </a:p>
        </p:txBody>
      </p:sp>
    </p:spTree>
    <p:extLst>
      <p:ext uri="{BB962C8B-B14F-4D97-AF65-F5344CB8AC3E}">
        <p14:creationId xmlns:p14="http://schemas.microsoft.com/office/powerpoint/2010/main" val="2192780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8347067-5E85-96A6-71CF-D982FF3CD7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F538EF3-FAA1-DAD1-475C-234DE1FC4B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7A4CFC-1EE7-A5A9-1E1C-8907FBA21C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2A1C8A-F4D4-4467-B823-789FC7D43FB8}" type="datetimeFigureOut">
              <a:rPr lang="sv-SE" smtClean="0"/>
              <a:t>2025-04-08</a:t>
            </a:fld>
            <a:endParaRPr lang="sv-SE"/>
          </a:p>
        </p:txBody>
      </p:sp>
      <p:sp>
        <p:nvSpPr>
          <p:cNvPr id="5" name="Platshållare för sidfot 4">
            <a:extLst>
              <a:ext uri="{FF2B5EF4-FFF2-40B4-BE49-F238E27FC236}">
                <a16:creationId xmlns:a16="http://schemas.microsoft.com/office/drawing/2014/main" id="{FB88506B-E253-FCBE-DBB1-1A8BDFEDE9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CA1094CF-1101-86F6-E669-D3062FAD93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BA3DD8-3585-4E56-8077-EC211B449E42}" type="slidenum">
              <a:rPr lang="sv-SE" smtClean="0"/>
              <a:t>‹#›</a:t>
            </a:fld>
            <a:endParaRPr lang="sv-SE"/>
          </a:p>
        </p:txBody>
      </p:sp>
    </p:spTree>
    <p:extLst>
      <p:ext uri="{BB962C8B-B14F-4D97-AF65-F5344CB8AC3E}">
        <p14:creationId xmlns:p14="http://schemas.microsoft.com/office/powerpoint/2010/main" val="2176011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vardgivarwebb.regionjh.se/rest-api/centuri/document/73165188-536a-47c0-8214-96acbb4bad26/44919" TargetMode="External"/><Relationship Id="rId2" Type="http://schemas.openxmlformats.org/officeDocument/2006/relationships/hyperlink" Target="https://vardgivarwebb.regionjh.se/rest-api/centuri/document/d7affe59-a940-5c70-9491-cbc657c64861/44919" TargetMode="External"/><Relationship Id="rId1" Type="http://schemas.openxmlformats.org/officeDocument/2006/relationships/slideLayout" Target="../slideLayouts/slideLayout12.xml"/><Relationship Id="rId4" Type="http://schemas.openxmlformats.org/officeDocument/2006/relationships/hyperlink" Target="https://vardgivarwebb.regionjh.se/rest-api/centuri/document/d7affe59-a940-5c70-9491-cbc657c64861/1742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vardgivarwebb.regionjh.se/rest-api/centuri/document/24e9eec7-2e8d-53ba-b00a-5081f1616aa7/75439" TargetMode="External"/><Relationship Id="rId2" Type="http://schemas.openxmlformats.org/officeDocument/2006/relationships/hyperlink" Target="https://rjh.centuri.se/RegNo/75439"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8B30ED-AC2E-450C-29F7-82643994CFF8}"/>
              </a:ext>
            </a:extLst>
          </p:cNvPr>
          <p:cNvSpPr>
            <a:spLocks noGrp="1"/>
          </p:cNvSpPr>
          <p:nvPr>
            <p:ph type="ctrTitle"/>
          </p:nvPr>
        </p:nvSpPr>
        <p:spPr/>
        <p:txBody>
          <a:bodyPr>
            <a:normAutofit fontScale="90000"/>
          </a:bodyPr>
          <a:lstStyle/>
          <a:p>
            <a:r>
              <a:rPr lang="sv-SE" sz="4000" kern="1400" spc="-50" dirty="0">
                <a:effectLst/>
                <a:latin typeface="Aptos ExtraBold" panose="020F0502020204030204" pitchFamily="34" charset="0"/>
                <a:ea typeface="Times New Roman" panose="02020603050405020304" pitchFamily="18" charset="0"/>
                <a:cs typeface="Times New Roman" panose="02020603050405020304" pitchFamily="18" charset="0"/>
              </a:rPr>
              <a:t>Lokal riktlinje avseende observation på hälsocentral efter lätt skallskada med låg risk</a:t>
            </a:r>
            <a:br>
              <a:rPr lang="sv-SE" sz="180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endParaRPr lang="sv-SE" dirty="0"/>
          </a:p>
        </p:txBody>
      </p:sp>
      <p:sp>
        <p:nvSpPr>
          <p:cNvPr id="3" name="Underrubrik 2">
            <a:extLst>
              <a:ext uri="{FF2B5EF4-FFF2-40B4-BE49-F238E27FC236}">
                <a16:creationId xmlns:a16="http://schemas.microsoft.com/office/drawing/2014/main" id="{DFCA16B9-1BB2-91FE-56AF-915F9163669C}"/>
              </a:ext>
            </a:extLst>
          </p:cNvPr>
          <p:cNvSpPr>
            <a:spLocks noGrp="1"/>
          </p:cNvSpPr>
          <p:nvPr>
            <p:ph type="subTitle" idx="1"/>
          </p:nvPr>
        </p:nvSpPr>
        <p:spPr>
          <a:xfrm>
            <a:off x="1524000" y="3602038"/>
            <a:ext cx="9144000" cy="2623664"/>
          </a:xfrm>
        </p:spPr>
        <p:txBody>
          <a:bodyPr vert="horz" lIns="91440" tIns="45720" rIns="91440" bIns="45720" rtlCol="0" anchor="t">
            <a:normAutofit/>
          </a:bodyPr>
          <a:lstStyle/>
          <a:p>
            <a:r>
              <a:rPr lang="sv-SE" dirty="0"/>
              <a:t>Gäller en smal målgrupp men trots detta en stor andel patienter – främst i Åre men även på övriga turistorter</a:t>
            </a:r>
          </a:p>
          <a:p>
            <a:endParaRPr lang="sv-SE" dirty="0"/>
          </a:p>
          <a:p>
            <a:endParaRPr lang="sv-SE" dirty="0"/>
          </a:p>
          <a:p>
            <a:endParaRPr lang="sv-SE" dirty="0"/>
          </a:p>
          <a:p>
            <a:pPr algn="l"/>
            <a:r>
              <a:rPr lang="sv-SE" sz="1200" dirty="0"/>
              <a:t>Framtagen av deltagare från primärvård, ambulans och kirurgkliniken</a:t>
            </a:r>
          </a:p>
        </p:txBody>
      </p:sp>
    </p:spTree>
    <p:extLst>
      <p:ext uri="{BB962C8B-B14F-4D97-AF65-F5344CB8AC3E}">
        <p14:creationId xmlns:p14="http://schemas.microsoft.com/office/powerpoint/2010/main" val="357689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191A36-3E43-D988-E83F-8D834054AC37}"/>
              </a:ext>
            </a:extLst>
          </p:cNvPr>
          <p:cNvSpPr>
            <a:spLocks noGrp="1"/>
          </p:cNvSpPr>
          <p:nvPr>
            <p:ph type="title"/>
          </p:nvPr>
        </p:nvSpPr>
        <p:spPr/>
        <p:txBody>
          <a:bodyPr>
            <a:normAutofit fontScale="90000"/>
          </a:bodyPr>
          <a:lstStyle/>
          <a:p>
            <a:r>
              <a:rPr lang="sv-SE" sz="4400" b="1" dirty="0"/>
              <a:t>Bakgrund</a:t>
            </a:r>
            <a:endParaRPr lang="sv-SE" dirty="0"/>
          </a:p>
        </p:txBody>
      </p:sp>
      <p:sp>
        <p:nvSpPr>
          <p:cNvPr id="3" name="Platshållare för innehåll 2">
            <a:extLst>
              <a:ext uri="{FF2B5EF4-FFF2-40B4-BE49-F238E27FC236}">
                <a16:creationId xmlns:a16="http://schemas.microsoft.com/office/drawing/2014/main" id="{29AE548A-FE93-475F-37BA-55E8149D5696}"/>
              </a:ext>
            </a:extLst>
          </p:cNvPr>
          <p:cNvSpPr>
            <a:spLocks noGrp="1"/>
          </p:cNvSpPr>
          <p:nvPr>
            <p:ph sz="half" idx="1"/>
          </p:nvPr>
        </p:nvSpPr>
        <p:spPr>
          <a:xfrm>
            <a:off x="864000" y="2092325"/>
            <a:ext cx="10465200" cy="3604799"/>
          </a:xfrm>
        </p:spPr>
        <p:txBody>
          <a:bodyPr>
            <a:normAutofit/>
          </a:bodyPr>
          <a:lstStyle/>
          <a:p>
            <a:pPr marL="0" indent="0">
              <a:buNone/>
            </a:pPr>
            <a:endParaRPr lang="sv-SE" sz="2400" dirty="0"/>
          </a:p>
          <a:p>
            <a:pPr marL="0" indent="0">
              <a:buNone/>
            </a:pPr>
            <a:r>
              <a:rPr lang="sv-SE" sz="2400" dirty="0"/>
              <a:t>Hälsocentralen (HC) har efterfrågat riktlinje för att patienter som inte anses ha behov av specialistvård ska kunna observeras på HC istället för att köras in till sjukhus.</a:t>
            </a:r>
            <a:endParaRPr lang="en-US" sz="2400" dirty="0"/>
          </a:p>
          <a:p>
            <a:pPr marL="0" indent="0">
              <a:buNone/>
            </a:pPr>
            <a:endParaRPr lang="sv-SE" dirty="0"/>
          </a:p>
          <a:p>
            <a:pPr marL="0" indent="0">
              <a:buNone/>
            </a:pPr>
            <a:r>
              <a:rPr lang="sv-SE" sz="2400" dirty="0"/>
              <a:t>Även ambulansen har efterfrågat riktlinjer </a:t>
            </a:r>
          </a:p>
        </p:txBody>
      </p:sp>
      <p:sp>
        <p:nvSpPr>
          <p:cNvPr id="4" name="Platshållare för text 3">
            <a:extLst>
              <a:ext uri="{FF2B5EF4-FFF2-40B4-BE49-F238E27FC236}">
                <a16:creationId xmlns:a16="http://schemas.microsoft.com/office/drawing/2014/main" id="{A29AFDDB-CDE8-BDBB-1B70-EAE01CDAA3E5}"/>
              </a:ext>
            </a:extLst>
          </p:cNvPr>
          <p:cNvSpPr>
            <a:spLocks noGrp="1"/>
          </p:cNvSpPr>
          <p:nvPr>
            <p:ph type="body" sz="quarter" idx="14"/>
          </p:nvPr>
        </p:nvSpPr>
        <p:spPr/>
        <p:txBody>
          <a:bodyPr vert="horz" lIns="91440" tIns="45720" rIns="91440" bIns="45720" rtlCol="0" anchor="t">
            <a:noAutofit/>
          </a:bodyPr>
          <a:lstStyle/>
          <a:p>
            <a:r>
              <a:rPr lang="sv-SE" sz="2000" dirty="0"/>
              <a:t>Grundar sig i ett inriktningsbeslut som togs på Åre HC för drygt 10 år sedan.</a:t>
            </a:r>
            <a:endParaRPr lang="sv-SE" sz="2000" dirty="0">
              <a:cs typeface="Arial"/>
            </a:endParaRPr>
          </a:p>
          <a:p>
            <a:endParaRPr lang="sv-SE" dirty="0"/>
          </a:p>
        </p:txBody>
      </p:sp>
    </p:spTree>
    <p:extLst>
      <p:ext uri="{BB962C8B-B14F-4D97-AF65-F5344CB8AC3E}">
        <p14:creationId xmlns:p14="http://schemas.microsoft.com/office/powerpoint/2010/main" val="3015357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BE7AB1-1B47-A407-88E8-A7C9FA2379DA}"/>
              </a:ext>
            </a:extLst>
          </p:cNvPr>
          <p:cNvSpPr>
            <a:spLocks noGrp="1"/>
          </p:cNvSpPr>
          <p:nvPr>
            <p:ph type="title"/>
          </p:nvPr>
        </p:nvSpPr>
        <p:spPr/>
        <p:txBody>
          <a:bodyPr>
            <a:normAutofit fontScale="90000"/>
          </a:bodyPr>
          <a:lstStyle/>
          <a:p>
            <a:r>
              <a:rPr lang="sv-SE" b="1" dirty="0"/>
              <a:t>Definition</a:t>
            </a:r>
          </a:p>
        </p:txBody>
      </p:sp>
      <p:sp>
        <p:nvSpPr>
          <p:cNvPr id="3" name="Platshållare för innehåll 2">
            <a:extLst>
              <a:ext uri="{FF2B5EF4-FFF2-40B4-BE49-F238E27FC236}">
                <a16:creationId xmlns:a16="http://schemas.microsoft.com/office/drawing/2014/main" id="{E741DB76-FE60-5818-0E28-8AEA65A66C26}"/>
              </a:ext>
            </a:extLst>
          </p:cNvPr>
          <p:cNvSpPr>
            <a:spLocks noGrp="1"/>
          </p:cNvSpPr>
          <p:nvPr>
            <p:ph sz="half" idx="1"/>
          </p:nvPr>
        </p:nvSpPr>
        <p:spPr>
          <a:xfrm>
            <a:off x="862800" y="1882438"/>
            <a:ext cx="10083800" cy="3429000"/>
          </a:xfrm>
        </p:spPr>
        <p:txBody>
          <a:bodyPr>
            <a:normAutofit fontScale="25000" lnSpcReduction="20000"/>
          </a:bodyPr>
          <a:lstStyle/>
          <a:p>
            <a:pPr marL="0" indent="0">
              <a:buNone/>
            </a:pPr>
            <a:r>
              <a:rPr lang="sv-SE" sz="9600" dirty="0"/>
              <a:t>Lätt skallskada med låg risk innebär att patienten är GCS 14/RLS 2 eller GCS 15/RLS 1 tillsammans med eller utan anamnes på misstänkt/konstaterad medvetslöshet. </a:t>
            </a:r>
            <a:endParaRPr lang="sv-SE" sz="9600" i="1" dirty="0">
              <a:effectLst/>
              <a:ea typeface="Arial" panose="020B0604020202020204" pitchFamily="34" charset="0"/>
              <a:cs typeface="Times New Roman" panose="02020603050405020304" pitchFamily="18" charset="0"/>
            </a:endParaRPr>
          </a:p>
          <a:p>
            <a:pPr marL="1189355" lvl="2" indent="-685800">
              <a:buFont typeface="Courier New" panose="02070309020205020404" pitchFamily="49" charset="0"/>
              <a:buChar char="o"/>
            </a:pPr>
            <a:r>
              <a:rPr lang="sv-SE" sz="9600" dirty="0">
                <a:ea typeface="Arial" panose="020B0604020202020204" pitchFamily="34" charset="0"/>
                <a:cs typeface="Times New Roman"/>
              </a:rPr>
              <a:t>Inga</a:t>
            </a:r>
            <a:r>
              <a:rPr lang="sv-SE" sz="9600" dirty="0">
                <a:effectLst/>
                <a:ea typeface="Arial" panose="020B0604020202020204" pitchFamily="34" charset="0"/>
                <a:cs typeface="Times New Roman"/>
              </a:rPr>
              <a:t> övriga komplicerande symtom eller fynd</a:t>
            </a:r>
          </a:p>
          <a:p>
            <a:pPr marL="1189355" lvl="2" indent="-685800">
              <a:buFont typeface="Courier New" panose="02070309020205020404" pitchFamily="49" charset="0"/>
              <a:buChar char="o"/>
            </a:pPr>
            <a:r>
              <a:rPr lang="sv-SE" sz="9600" dirty="0">
                <a:ea typeface="Arial" panose="020B0604020202020204" pitchFamily="34" charset="0"/>
                <a:cs typeface="Times New Roman"/>
              </a:rPr>
              <a:t>Ej</a:t>
            </a:r>
            <a:r>
              <a:rPr lang="sv-SE" sz="9600" dirty="0">
                <a:effectLst/>
                <a:ea typeface="Arial" panose="020B0604020202020204" pitchFamily="34" charset="0"/>
                <a:cs typeface="Times New Roman"/>
              </a:rPr>
              <a:t> äldre än 65 </a:t>
            </a:r>
            <a:r>
              <a:rPr lang="sv-SE" sz="9600" dirty="0">
                <a:ea typeface="Arial" panose="020B0604020202020204" pitchFamily="34" charset="0"/>
                <a:cs typeface="Times New Roman"/>
              </a:rPr>
              <a:t>år och äter</a:t>
            </a:r>
            <a:r>
              <a:rPr lang="sv-SE" sz="9600" dirty="0">
                <a:effectLst/>
                <a:ea typeface="Arial" panose="020B0604020202020204" pitchFamily="34" charset="0"/>
                <a:cs typeface="Times New Roman"/>
              </a:rPr>
              <a:t> inte några trombocythämmande läkemedel</a:t>
            </a:r>
          </a:p>
          <a:p>
            <a:pPr marL="1189355" lvl="2" indent="-685800">
              <a:buFont typeface="Courier New" panose="02070309020205020404" pitchFamily="49" charset="0"/>
              <a:buChar char="o"/>
            </a:pPr>
            <a:r>
              <a:rPr lang="sv-SE" sz="9600" dirty="0">
                <a:ea typeface="Arial" panose="020B0604020202020204" pitchFamily="34" charset="0"/>
                <a:cs typeface="Times New Roman"/>
              </a:rPr>
              <a:t>H</a:t>
            </a:r>
            <a:r>
              <a:rPr lang="sv-SE" sz="9600" dirty="0">
                <a:effectLst/>
                <a:ea typeface="Arial" panose="020B0604020202020204" pitchFamily="34" charset="0"/>
                <a:cs typeface="Times New Roman"/>
              </a:rPr>
              <a:t>ar inte någon koagulationsrubbning eller koagulationsbehandling</a:t>
            </a:r>
          </a:p>
          <a:p>
            <a:pPr marL="1189355" lvl="2" indent="-685800">
              <a:buFont typeface="Courier New" panose="02070309020205020404" pitchFamily="49" charset="0"/>
              <a:buChar char="o"/>
            </a:pPr>
            <a:r>
              <a:rPr lang="sv-SE" sz="9600" dirty="0">
                <a:ea typeface="Arial" panose="020B0604020202020204" pitchFamily="34" charset="0"/>
                <a:cs typeface="Times New Roman"/>
              </a:rPr>
              <a:t>H</a:t>
            </a:r>
            <a:r>
              <a:rPr lang="sv-SE" sz="9600" dirty="0">
                <a:effectLst/>
                <a:ea typeface="Arial" panose="020B0604020202020204" pitchFamily="34" charset="0"/>
                <a:cs typeface="Times New Roman"/>
              </a:rPr>
              <a:t>ar inte en shuntbehandlad </a:t>
            </a:r>
            <a:r>
              <a:rPr lang="sv-SE" sz="9600" dirty="0" err="1">
                <a:effectLst/>
                <a:ea typeface="Arial" panose="020B0604020202020204" pitchFamily="34" charset="0"/>
                <a:cs typeface="Times New Roman"/>
              </a:rPr>
              <a:t>hydrocefalus</a:t>
            </a:r>
            <a:r>
              <a:rPr lang="sv-SE" sz="9600" dirty="0">
                <a:effectLst/>
                <a:ea typeface="Arial" panose="020B0604020202020204" pitchFamily="34" charset="0"/>
                <a:cs typeface="Times New Roman"/>
              </a:rPr>
              <a:t>.</a:t>
            </a:r>
          </a:p>
          <a:p>
            <a:pPr marL="0" indent="0">
              <a:buNone/>
            </a:pPr>
            <a:endParaRPr lang="sv-SE" sz="6000" i="1" dirty="0">
              <a:effectLst/>
              <a:ea typeface="Arial" panose="020B0604020202020204" pitchFamily="34" charset="0"/>
              <a:cs typeface="Times New Roman"/>
            </a:endParaRPr>
          </a:p>
          <a:p>
            <a:pPr marL="0" indent="0">
              <a:buNone/>
            </a:pPr>
            <a:r>
              <a:rPr lang="sv-SE" sz="6000" b="1" dirty="0">
                <a:effectLst/>
                <a:ea typeface="Arial" panose="020B0604020202020204" pitchFamily="34" charset="0"/>
                <a:cs typeface="Times New Roman"/>
              </a:rPr>
              <a:t>Om patienten uppfyller ovan</a:t>
            </a:r>
            <a:r>
              <a:rPr lang="sv-SE" sz="6000" b="1" dirty="0">
                <a:ea typeface="Arial" panose="020B0604020202020204" pitchFamily="34" charset="0"/>
                <a:cs typeface="Times New Roman"/>
              </a:rPr>
              <a:t>stående </a:t>
            </a:r>
            <a:r>
              <a:rPr lang="sv-SE" sz="6000" b="1" dirty="0">
                <a:effectLst/>
                <a:ea typeface="Arial" panose="020B0604020202020204" pitchFamily="34" charset="0"/>
                <a:cs typeface="Times New Roman"/>
              </a:rPr>
              <a:t>kriterier samt varit medvetslös mindre än 1 minut och inte haft upprepade kräkningar kan denne vara lämplig för observation på hälsocentral i stället för vidare handläggning inom specialistvården. </a:t>
            </a:r>
          </a:p>
          <a:p>
            <a:endParaRPr lang="sv-SE" dirty="0"/>
          </a:p>
        </p:txBody>
      </p:sp>
      <p:sp>
        <p:nvSpPr>
          <p:cNvPr id="4" name="Platshållare för text 3">
            <a:extLst>
              <a:ext uri="{FF2B5EF4-FFF2-40B4-BE49-F238E27FC236}">
                <a16:creationId xmlns:a16="http://schemas.microsoft.com/office/drawing/2014/main" id="{CDE296F9-FA27-0784-BD4C-6451523ED9F6}"/>
              </a:ext>
            </a:extLst>
          </p:cNvPr>
          <p:cNvSpPr>
            <a:spLocks noGrp="1"/>
          </p:cNvSpPr>
          <p:nvPr>
            <p:ph type="body" sz="quarter" idx="14"/>
          </p:nvPr>
        </p:nvSpPr>
        <p:spPr/>
        <p:txBody>
          <a:bodyPr/>
          <a:lstStyle/>
          <a:p>
            <a:endParaRPr lang="sv-SE"/>
          </a:p>
        </p:txBody>
      </p:sp>
    </p:spTree>
    <p:extLst>
      <p:ext uri="{BB962C8B-B14F-4D97-AF65-F5344CB8AC3E}">
        <p14:creationId xmlns:p14="http://schemas.microsoft.com/office/powerpoint/2010/main" val="3529520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0163E7-709D-5870-3DFF-68FF3DF2AF71}"/>
              </a:ext>
            </a:extLst>
          </p:cNvPr>
          <p:cNvSpPr>
            <a:spLocks noGrp="1"/>
          </p:cNvSpPr>
          <p:nvPr>
            <p:ph type="title"/>
          </p:nvPr>
        </p:nvSpPr>
        <p:spPr/>
        <p:txBody>
          <a:bodyPr>
            <a:normAutofit fontScale="90000"/>
          </a:bodyPr>
          <a:lstStyle/>
          <a:p>
            <a:r>
              <a:rPr lang="sv-SE" sz="4400" b="1" dirty="0">
                <a:effectLst/>
                <a:ea typeface="Arial" panose="020B0604020202020204" pitchFamily="34" charset="0"/>
                <a:cs typeface="Times New Roman"/>
              </a:rPr>
              <a:t>Handläggning</a:t>
            </a:r>
            <a:endParaRPr lang="sv-SE" dirty="0"/>
          </a:p>
        </p:txBody>
      </p:sp>
      <p:sp>
        <p:nvSpPr>
          <p:cNvPr id="3" name="Platshållare för innehåll 2">
            <a:extLst>
              <a:ext uri="{FF2B5EF4-FFF2-40B4-BE49-F238E27FC236}">
                <a16:creationId xmlns:a16="http://schemas.microsoft.com/office/drawing/2014/main" id="{264ABD4D-63B1-FE19-908C-5CEAAFB4120A}"/>
              </a:ext>
            </a:extLst>
          </p:cNvPr>
          <p:cNvSpPr>
            <a:spLocks noGrp="1"/>
          </p:cNvSpPr>
          <p:nvPr>
            <p:ph sz="half" idx="1"/>
          </p:nvPr>
        </p:nvSpPr>
        <p:spPr/>
        <p:txBody>
          <a:bodyPr/>
          <a:lstStyle/>
          <a:p>
            <a:r>
              <a:rPr lang="sv-SE" sz="2400" dirty="0">
                <a:effectLst/>
                <a:ea typeface="Arial" panose="020B0604020202020204" pitchFamily="34" charset="0"/>
                <a:cs typeface="Times New Roman"/>
              </a:rPr>
              <a:t>Observation på hälsocentral minst 2 timmar upp till 6 timmar. </a:t>
            </a:r>
          </a:p>
          <a:p>
            <a:r>
              <a:rPr lang="sv-SE" sz="2400" dirty="0">
                <a:cs typeface="Times New Roman"/>
              </a:rPr>
              <a:t>Om patienten efter observation på hälsocentralen är GCS 15 och om patienten har anhöriga eller bekanta som kan ta ansvar för efterföljande observation till totalt 12 timmar kan patienten gå till hemmet med muntlig och skriftlig information. </a:t>
            </a:r>
          </a:p>
          <a:p>
            <a:pPr marL="0" indent="0">
              <a:buNone/>
            </a:pPr>
            <a:endParaRPr lang="sv-SE" sz="2000" u="sng" dirty="0">
              <a:solidFill>
                <a:srgbClr val="000000"/>
              </a:solidFill>
              <a:effectLst/>
              <a:latin typeface="Aptos" panose="020B0004020202020204" pitchFamily="34" charset="0"/>
              <a:ea typeface="Arial" panose="020B0604020202020204" pitchFamily="34" charset="0"/>
              <a:hlinkClick r:id="rId2"/>
            </a:endParaRPr>
          </a:p>
          <a:p>
            <a:pPr marL="0" indent="0">
              <a:buNone/>
            </a:pPr>
            <a:r>
              <a:rPr lang="sv-SE" sz="2000" u="sng" dirty="0">
                <a:solidFill>
                  <a:srgbClr val="000000"/>
                </a:solidFill>
                <a:effectLst/>
                <a:latin typeface="Aptos" panose="020B0004020202020204" pitchFamily="34" charset="0"/>
                <a:ea typeface="Arial" panose="020B0604020202020204" pitchFamily="34" charset="0"/>
                <a:hlinkClick r:id="rId3"/>
              </a:rPr>
              <a:t>Patientinformation </a:t>
            </a:r>
            <a:r>
              <a:rPr lang="sv-SE" sz="2000" u="sng" dirty="0" err="1">
                <a:solidFill>
                  <a:srgbClr val="000000"/>
                </a:solidFill>
                <a:effectLst/>
                <a:latin typeface="Aptos" panose="020B0004020202020204" pitchFamily="34" charset="0"/>
                <a:ea typeface="Arial" panose="020B0604020202020204" pitchFamily="34" charset="0"/>
                <a:hlinkClick r:id="rId3"/>
              </a:rPr>
              <a:t>commotio</a:t>
            </a:r>
            <a:r>
              <a:rPr lang="sv-SE" sz="2000" u="sng" dirty="0">
                <a:solidFill>
                  <a:srgbClr val="000000"/>
                </a:solidFill>
                <a:effectLst/>
                <a:latin typeface="Aptos" panose="020B0004020202020204" pitchFamily="34" charset="0"/>
                <a:ea typeface="Arial" panose="020B0604020202020204" pitchFamily="34" charset="0"/>
                <a:hlinkClick r:id="rId3"/>
              </a:rPr>
              <a:t>/hjärnskakning på flera språk</a:t>
            </a:r>
            <a:endParaRPr lang="sv-SE" sz="2000" dirty="0">
              <a:latin typeface="Aptos" panose="020B0004020202020204" pitchFamily="34" charset="0"/>
            </a:endParaRPr>
          </a:p>
          <a:p>
            <a:pPr marL="0" indent="0">
              <a:buNone/>
            </a:pPr>
            <a:r>
              <a:rPr lang="sv-SE" sz="2000" u="sng" dirty="0">
                <a:latin typeface="Aptos" panose="020B0004020202020204" pitchFamily="34" charset="0"/>
                <a:hlinkClick r:id="rId4"/>
              </a:rPr>
              <a:t>Region Jämtland Härjedalens lokala riktlinje för skalltrauma </a:t>
            </a:r>
            <a:r>
              <a:rPr lang="sv-SE" sz="2000" u="sng" dirty="0">
                <a:hlinkClick r:id="rId4"/>
              </a:rPr>
              <a:t>hos vuxna (18 år och äldre) </a:t>
            </a:r>
            <a:endParaRPr lang="sv-SE" sz="2000" u="sng" dirty="0"/>
          </a:p>
        </p:txBody>
      </p:sp>
      <p:sp>
        <p:nvSpPr>
          <p:cNvPr id="4" name="Platshållare för text 3">
            <a:extLst>
              <a:ext uri="{FF2B5EF4-FFF2-40B4-BE49-F238E27FC236}">
                <a16:creationId xmlns:a16="http://schemas.microsoft.com/office/drawing/2014/main" id="{7CF07A99-C8D6-6F6B-E449-3AF59049F3C4}"/>
              </a:ext>
            </a:extLst>
          </p:cNvPr>
          <p:cNvSpPr>
            <a:spLocks noGrp="1"/>
          </p:cNvSpPr>
          <p:nvPr>
            <p:ph type="body" sz="quarter" idx="14"/>
          </p:nvPr>
        </p:nvSpPr>
        <p:spPr/>
        <p:txBody>
          <a:bodyPr/>
          <a:lstStyle/>
          <a:p>
            <a:endParaRPr lang="sv-SE"/>
          </a:p>
        </p:txBody>
      </p:sp>
    </p:spTree>
    <p:extLst>
      <p:ext uri="{BB962C8B-B14F-4D97-AF65-F5344CB8AC3E}">
        <p14:creationId xmlns:p14="http://schemas.microsoft.com/office/powerpoint/2010/main" val="1136124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A2E020-4D94-38F3-E20D-A103CB01975D}"/>
              </a:ext>
            </a:extLst>
          </p:cNvPr>
          <p:cNvSpPr>
            <a:spLocks noGrp="1"/>
          </p:cNvSpPr>
          <p:nvPr>
            <p:ph type="title"/>
          </p:nvPr>
        </p:nvSpPr>
        <p:spPr/>
        <p:txBody>
          <a:bodyPr>
            <a:normAutofit fontScale="90000"/>
          </a:bodyPr>
          <a:lstStyle/>
          <a:p>
            <a:r>
              <a:rPr lang="sv-SE" sz="4400" b="1" dirty="0">
                <a:effectLst/>
                <a:ea typeface="Arial" panose="020B0604020202020204" pitchFamily="34" charset="0"/>
                <a:cs typeface="Times New Roman"/>
              </a:rPr>
              <a:t>Handläggning</a:t>
            </a:r>
            <a:endParaRPr lang="sv-SE" dirty="0"/>
          </a:p>
        </p:txBody>
      </p:sp>
      <p:sp>
        <p:nvSpPr>
          <p:cNvPr id="3" name="Platshållare för innehåll 2">
            <a:extLst>
              <a:ext uri="{FF2B5EF4-FFF2-40B4-BE49-F238E27FC236}">
                <a16:creationId xmlns:a16="http://schemas.microsoft.com/office/drawing/2014/main" id="{827C2789-1E66-5B2D-9F57-D21FF13DDC07}"/>
              </a:ext>
            </a:extLst>
          </p:cNvPr>
          <p:cNvSpPr>
            <a:spLocks noGrp="1"/>
          </p:cNvSpPr>
          <p:nvPr>
            <p:ph sz="half" idx="1"/>
          </p:nvPr>
        </p:nvSpPr>
        <p:spPr/>
        <p:txBody>
          <a:bodyPr>
            <a:normAutofit lnSpcReduction="10000"/>
          </a:bodyPr>
          <a:lstStyle/>
          <a:p>
            <a:endParaRPr lang="sv-SE" sz="2400" dirty="0">
              <a:effectLst/>
              <a:ea typeface="Calibri" panose="020F0502020204030204" pitchFamily="34" charset="0"/>
              <a:cs typeface="Times New Roman" panose="02020603050405020304" pitchFamily="18" charset="0"/>
            </a:endParaRPr>
          </a:p>
          <a:p>
            <a:r>
              <a:rPr lang="sv-SE" sz="2400" dirty="0">
                <a:effectLst/>
                <a:ea typeface="Calibri" panose="020F0502020204030204" pitchFamily="34" charset="0"/>
                <a:cs typeface="Times New Roman" panose="02020603050405020304" pitchFamily="18" charset="0"/>
              </a:rPr>
              <a:t>Om patienten av olika anledningar behöver komma till specialistvård</a:t>
            </a:r>
            <a:r>
              <a:rPr lang="sv-SE" sz="2400" dirty="0">
                <a:ea typeface="Calibri" panose="020F0502020204030204" pitchFamily="34" charset="0"/>
                <a:cs typeface="Times New Roman" panose="02020603050405020304" pitchFamily="18" charset="0"/>
              </a:rPr>
              <a:t> förtydligar riktlinjen handläggning gällande transport.</a:t>
            </a:r>
          </a:p>
          <a:p>
            <a:pPr marL="0" indent="0">
              <a:buNone/>
            </a:pPr>
            <a:endParaRPr lang="sv-SE" sz="2400" dirty="0">
              <a:ea typeface="Calibri" panose="020F0502020204030204" pitchFamily="34" charset="0"/>
              <a:cs typeface="Times New Roman" panose="02020603050405020304" pitchFamily="18" charset="0"/>
            </a:endParaRPr>
          </a:p>
          <a:p>
            <a:r>
              <a:rPr lang="sv-SE" sz="2400" dirty="0">
                <a:effectLst/>
                <a:ea typeface="Calibri" panose="020F0502020204030204" pitchFamily="34" charset="0"/>
                <a:cs typeface="Times New Roman" panose="02020603050405020304" pitchFamily="18" charset="0"/>
              </a:rPr>
              <a:t>Om patienten inte uppfyller kriterierna för ambulanstransport skall transporten ske på annat sätt, exempelvis med taxi, sjukresa eller privat transport. </a:t>
            </a:r>
          </a:p>
          <a:p>
            <a:pPr marL="0" indent="0">
              <a:buNone/>
            </a:pPr>
            <a:endParaRPr lang="sv-SE" sz="24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2"/>
            </a:endParaRPr>
          </a:p>
          <a:p>
            <a:pPr marL="0" indent="0">
              <a:buNone/>
            </a:pPr>
            <a:r>
              <a:rPr lang="sv-SE" sz="2000" dirty="0">
                <a:latin typeface="Aptos" panose="020B0004020202020204" pitchFamily="34" charset="0"/>
                <a:hlinkClick r:id="rId3"/>
              </a:rPr>
              <a:t>Behandlingsriktlinjer för ambulanssjukvården Region Jämtland Härjedalen 2022 </a:t>
            </a:r>
            <a:endParaRPr lang="sv-SE" sz="2000" dirty="0">
              <a:latin typeface="Aptos" panose="020B0004020202020204" pitchFamily="34" charset="0"/>
            </a:endParaRPr>
          </a:p>
        </p:txBody>
      </p:sp>
      <p:sp>
        <p:nvSpPr>
          <p:cNvPr id="4" name="Platshållare för text 3">
            <a:extLst>
              <a:ext uri="{FF2B5EF4-FFF2-40B4-BE49-F238E27FC236}">
                <a16:creationId xmlns:a16="http://schemas.microsoft.com/office/drawing/2014/main" id="{1B2E86B9-713C-AD2F-0449-553A1541BE9C}"/>
              </a:ext>
            </a:extLst>
          </p:cNvPr>
          <p:cNvSpPr>
            <a:spLocks noGrp="1"/>
          </p:cNvSpPr>
          <p:nvPr>
            <p:ph type="body" sz="quarter" idx="14"/>
          </p:nvPr>
        </p:nvSpPr>
        <p:spPr>
          <a:xfrm>
            <a:off x="862800" y="1374128"/>
            <a:ext cx="7823727" cy="365126"/>
          </a:xfrm>
        </p:spPr>
        <p:txBody>
          <a:bodyPr/>
          <a:lstStyle/>
          <a:p>
            <a:r>
              <a:rPr lang="sv-SE" dirty="0"/>
              <a:t>Förtydligande gällande transport</a:t>
            </a:r>
          </a:p>
        </p:txBody>
      </p:sp>
    </p:spTree>
    <p:extLst>
      <p:ext uri="{BB962C8B-B14F-4D97-AF65-F5344CB8AC3E}">
        <p14:creationId xmlns:p14="http://schemas.microsoft.com/office/powerpoint/2010/main" val="303011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817BD1-4CEB-15FA-5E40-78422F09D941}"/>
              </a:ext>
            </a:extLst>
          </p:cNvPr>
          <p:cNvSpPr>
            <a:spLocks noGrp="1"/>
          </p:cNvSpPr>
          <p:nvPr>
            <p:ph type="title"/>
          </p:nvPr>
        </p:nvSpPr>
        <p:spPr>
          <a:xfrm>
            <a:off x="862800" y="397738"/>
            <a:ext cx="10465200" cy="1134537"/>
          </a:xfrm>
        </p:spPr>
        <p:txBody>
          <a:bodyPr/>
          <a:lstStyle/>
          <a:p>
            <a:r>
              <a:rPr lang="sv-SE" sz="3600" b="1" dirty="0"/>
              <a:t>Handläggning </a:t>
            </a:r>
            <a:r>
              <a:rPr lang="sv-SE" sz="3600" b="1" dirty="0">
                <a:effectLst/>
                <a:ea typeface="Arial" panose="020B0604020202020204" pitchFamily="34" charset="0"/>
                <a:cs typeface="Times New Roman"/>
              </a:rPr>
              <a:t>för ambulanssjukvården</a:t>
            </a:r>
            <a:endParaRPr lang="sv-SE" sz="3600" b="1" dirty="0"/>
          </a:p>
        </p:txBody>
      </p:sp>
      <p:sp>
        <p:nvSpPr>
          <p:cNvPr id="4" name="Platshållare för innehåll 3">
            <a:extLst>
              <a:ext uri="{FF2B5EF4-FFF2-40B4-BE49-F238E27FC236}">
                <a16:creationId xmlns:a16="http://schemas.microsoft.com/office/drawing/2014/main" id="{14578679-F203-7672-A15D-45231102E236}"/>
              </a:ext>
            </a:extLst>
          </p:cNvPr>
          <p:cNvSpPr>
            <a:spLocks noGrp="1"/>
          </p:cNvSpPr>
          <p:nvPr>
            <p:ph sz="half" idx="1"/>
          </p:nvPr>
        </p:nvSpPr>
        <p:spPr>
          <a:xfrm>
            <a:off x="862800" y="2173968"/>
            <a:ext cx="10465200" cy="3604799"/>
          </a:xfrm>
        </p:spPr>
        <p:txBody>
          <a:bodyPr/>
          <a:lstStyle/>
          <a:p>
            <a:r>
              <a:rPr lang="sv-SE" sz="2400" dirty="0">
                <a:effectLst/>
                <a:ea typeface="Arial" panose="020B0604020202020204" pitchFamily="34" charset="0"/>
                <a:cs typeface="Times New Roman" panose="02020603050405020304" pitchFamily="18" charset="0"/>
              </a:rPr>
              <a:t>När dessa patienter bedöms av ambulanssjukvården gäller samma kriterier. Dvs. lätt skada tidigt i förloppet övervakas på vårdenhet. Av olika skäl kan observation på hälsocentral vara olämpligt trots att patienten uppfyller kriterierna, det beslutet tas på respektive hälsocentral. </a:t>
            </a:r>
          </a:p>
          <a:p>
            <a:pPr marL="0" indent="0">
              <a:buNone/>
            </a:pPr>
            <a:endParaRPr lang="sv-SE" sz="2400" dirty="0">
              <a:effectLst/>
              <a:ea typeface="Arial" panose="020B0604020202020204" pitchFamily="34" charset="0"/>
              <a:cs typeface="Times New Roman" panose="02020603050405020304" pitchFamily="18" charset="0"/>
            </a:endParaRPr>
          </a:p>
          <a:p>
            <a:r>
              <a:rPr lang="sv-SE" sz="2400" dirty="0">
                <a:effectLst/>
                <a:ea typeface="Arial" panose="020B0604020202020204" pitchFamily="34" charset="0"/>
                <a:cs typeface="Times New Roman" panose="02020603050405020304" pitchFamily="18" charset="0"/>
              </a:rPr>
              <a:t>Om ambulanssjukvården bedömer patienten senare i förloppet ska beredskapsjour </a:t>
            </a:r>
            <a:r>
              <a:rPr lang="sv-SE" sz="2400" dirty="0">
                <a:ea typeface="Arial" panose="020B0604020202020204" pitchFamily="34" charset="0"/>
                <a:cs typeface="Times New Roman" panose="02020603050405020304" pitchFamily="18" charset="0"/>
              </a:rPr>
              <a:t>i primärvård </a:t>
            </a:r>
            <a:r>
              <a:rPr lang="sv-SE" sz="2400" dirty="0">
                <a:effectLst/>
                <a:ea typeface="Arial" panose="020B0604020202020204" pitchFamily="34" charset="0"/>
                <a:cs typeface="Times New Roman" panose="02020603050405020304" pitchFamily="18" charset="0"/>
              </a:rPr>
              <a:t>alternativt kirurgjour konsulteras för diskussion om fortsatt övervakning i hemmet är lämplig. Denna rutin samt skattningsformulär används som stöd för rapportering och bedömning. </a:t>
            </a:r>
          </a:p>
          <a:p>
            <a:endParaRPr lang="sv-SE" sz="2400" dirty="0">
              <a:ea typeface="Arial" panose="020B0604020202020204" pitchFamily="34" charset="0"/>
              <a:cs typeface="Times New Roman" panose="02020603050405020304" pitchFamily="18" charset="0"/>
            </a:endParaRPr>
          </a:p>
          <a:p>
            <a:endParaRPr lang="sv-SE" sz="1800" dirty="0">
              <a:effectLst/>
              <a:ea typeface="Arial" panose="020B0604020202020204" pitchFamily="34" charset="0"/>
              <a:cs typeface="Times New Roman" panose="02020603050405020304" pitchFamily="18" charset="0"/>
            </a:endParaRPr>
          </a:p>
          <a:p>
            <a:endParaRPr lang="sv-SE" sz="1800" dirty="0">
              <a:effectLst/>
              <a:ea typeface="Arial" panose="020B0604020202020204" pitchFamily="34" charset="0"/>
              <a:cs typeface="Times New Roman" panose="02020603050405020304" pitchFamily="18" charset="0"/>
            </a:endParaRPr>
          </a:p>
          <a:p>
            <a:endParaRPr lang="sv-SE" dirty="0"/>
          </a:p>
        </p:txBody>
      </p:sp>
      <p:sp>
        <p:nvSpPr>
          <p:cNvPr id="5" name="Platshållare för text 4">
            <a:extLst>
              <a:ext uri="{FF2B5EF4-FFF2-40B4-BE49-F238E27FC236}">
                <a16:creationId xmlns:a16="http://schemas.microsoft.com/office/drawing/2014/main" id="{44EDA1BF-82BB-1B8D-1F42-1FC8561D72F7}"/>
              </a:ext>
            </a:extLst>
          </p:cNvPr>
          <p:cNvSpPr>
            <a:spLocks noGrp="1"/>
          </p:cNvSpPr>
          <p:nvPr>
            <p:ph type="body" sz="quarter" idx="14"/>
          </p:nvPr>
        </p:nvSpPr>
        <p:spPr>
          <a:xfrm>
            <a:off x="862800" y="1230649"/>
            <a:ext cx="7823727" cy="365126"/>
          </a:xfrm>
        </p:spPr>
        <p:txBody>
          <a:bodyPr/>
          <a:lstStyle/>
          <a:p>
            <a:r>
              <a:rPr lang="sv-SE" dirty="0"/>
              <a:t>Tillägg i riktlinjen gällande prehospital handläggning</a:t>
            </a:r>
          </a:p>
        </p:txBody>
      </p:sp>
    </p:spTree>
    <p:extLst>
      <p:ext uri="{BB962C8B-B14F-4D97-AF65-F5344CB8AC3E}">
        <p14:creationId xmlns:p14="http://schemas.microsoft.com/office/powerpoint/2010/main" val="143190159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d67d694-17b6-49dc-af11-a585d6af6d3e">
      <Terms xmlns="http://schemas.microsoft.com/office/infopath/2007/PartnerControls"/>
    </lcf76f155ced4ddcb4097134ff3c332f>
    <TaxCatchAll xmlns="1c830f51-9dd3-48d5-965c-83d540ae183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8299C499F921841AA88FD011F9D8C71" ma:contentTypeVersion="13" ma:contentTypeDescription="Skapa ett nytt dokument." ma:contentTypeScope="" ma:versionID="7e4f1c4f3bbc73407309f6c99a09e1e7">
  <xsd:schema xmlns:xsd="http://www.w3.org/2001/XMLSchema" xmlns:xs="http://www.w3.org/2001/XMLSchema" xmlns:p="http://schemas.microsoft.com/office/2006/metadata/properties" xmlns:ns2="9d67d694-17b6-49dc-af11-a585d6af6d3e" xmlns:ns3="1c830f51-9dd3-48d5-965c-83d540ae183a" targetNamespace="http://schemas.microsoft.com/office/2006/metadata/properties" ma:root="true" ma:fieldsID="9192b00c90a688f3ad3984be0424c389" ns2:_="" ns3:_="">
    <xsd:import namespace="9d67d694-17b6-49dc-af11-a585d6af6d3e"/>
    <xsd:import namespace="1c830f51-9dd3-48d5-965c-83d540ae183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67d694-17b6-49dc-af11-a585d6af6d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26c6efaf-3aea-4086-b426-6b001a179c41"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c830f51-9dd3-48d5-965c-83d540ae183a"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5" nillable="true" ma:displayName="Taxonomy Catch All Column" ma:hidden="true" ma:list="{1f0ce822-cf6b-41d8-97d3-10073877385b}" ma:internalName="TaxCatchAll" ma:showField="CatchAllData" ma:web="1c830f51-9dd3-48d5-965c-83d540ae18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8241F3-8F55-4CFE-A8AD-F6DB182A7105}">
  <ds:schemaRefs>
    <ds:schemaRef ds:uri="http://schemas.microsoft.com/sharepoint/v3/contenttype/forms"/>
  </ds:schemaRefs>
</ds:datastoreItem>
</file>

<file path=customXml/itemProps2.xml><?xml version="1.0" encoding="utf-8"?>
<ds:datastoreItem xmlns:ds="http://schemas.openxmlformats.org/officeDocument/2006/customXml" ds:itemID="{3B96A122-77BB-4108-B9BB-350AADAD8088}">
  <ds:schemaRefs>
    <ds:schemaRef ds:uri="1c830f51-9dd3-48d5-965c-83d540ae183a"/>
    <ds:schemaRef ds:uri="http://schemas.openxmlformats.org/package/2006/metadata/core-properties"/>
    <ds:schemaRef ds:uri="http://schemas.microsoft.com/office/2006/documentManagement/types"/>
    <ds:schemaRef ds:uri="9d67d694-17b6-49dc-af11-a585d6af6d3e"/>
    <ds:schemaRef ds:uri="http://purl.org/dc/dcmitype/"/>
    <ds:schemaRef ds:uri="http://schemas.microsoft.com/office/2006/metadata/properties"/>
    <ds:schemaRef ds:uri="http://purl.org/dc/elements/1.1/"/>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113C96A9-15FF-4A3D-B0A9-16868F22CA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67d694-17b6-49dc-af11-a585d6af6d3e"/>
    <ds:schemaRef ds:uri="1c830f51-9dd3-48d5-965c-83d540ae18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d3b4cf3a-ca77-4a02-aefa-f4398591468f}" enabled="0" method="" siteId="{d3b4cf3a-ca77-4a02-aefa-f4398591468f}" removed="1"/>
</clbl:labelList>
</file>

<file path=docProps/app.xml><?xml version="1.0" encoding="utf-8"?>
<Properties xmlns="http://schemas.openxmlformats.org/officeDocument/2006/extended-properties" xmlns:vt="http://schemas.openxmlformats.org/officeDocument/2006/docPropsVTypes">
  <TotalTime>313</TotalTime>
  <Words>397</Words>
  <Application>Microsoft Office PowerPoint</Application>
  <PresentationFormat>Bredbild</PresentationFormat>
  <Paragraphs>41</Paragraphs>
  <Slides>6</Slides>
  <Notes>0</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6</vt:i4>
      </vt:variant>
    </vt:vector>
  </HeadingPairs>
  <TitlesOfParts>
    <vt:vector size="15" baseType="lpstr">
      <vt:lpstr>Aptos</vt:lpstr>
      <vt:lpstr>Aptos Display</vt:lpstr>
      <vt:lpstr>Aptos ExtraBold</vt:lpstr>
      <vt:lpstr>Arial</vt:lpstr>
      <vt:lpstr>Calibri</vt:lpstr>
      <vt:lpstr>Calibri Light</vt:lpstr>
      <vt:lpstr>Courier New</vt:lpstr>
      <vt:lpstr>Times New Roman</vt:lpstr>
      <vt:lpstr>Office-tema</vt:lpstr>
      <vt:lpstr>Lokal riktlinje avseende observation på hälsocentral efter lätt skallskada med låg risk </vt:lpstr>
      <vt:lpstr>Bakgrund</vt:lpstr>
      <vt:lpstr>Definition</vt:lpstr>
      <vt:lpstr>Handläggning</vt:lpstr>
      <vt:lpstr>Handläggning</vt:lpstr>
      <vt:lpstr>Handläggning för ambulanssjukvården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Frida Folkesson</dc:creator>
  <cp:lastModifiedBy>Frida Folkesson</cp:lastModifiedBy>
  <cp:revision>11</cp:revision>
  <dcterms:created xsi:type="dcterms:W3CDTF">2025-03-11T06:59:28Z</dcterms:created>
  <dcterms:modified xsi:type="dcterms:W3CDTF">2025-04-08T20:10:20Z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0x010100D8299C499F921841AA88FD011F9D8C71</vt:lpwstr>
  </property>
  <property fmtid="{D5CDD505-2E9C-101B-9397-08002B2CF9AE}" pid="3" name="MediaServiceImageTags">
    <vt:lpwstr/>
  </property>
</Properties>
</file>