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776" r:id="rId1"/>
    <p:sldMasterId id="2147483931" r:id="rId2"/>
    <p:sldMasterId id="2147483940" r:id="rId3"/>
  </p:sldMasterIdLst>
  <p:notesMasterIdLst>
    <p:notesMasterId r:id="rId17"/>
  </p:notesMasterIdLst>
  <p:handoutMasterIdLst>
    <p:handoutMasterId r:id="rId18"/>
  </p:handoutMasterIdLst>
  <p:sldIdLst>
    <p:sldId id="256" r:id="rId4"/>
    <p:sldId id="350" r:id="rId5"/>
    <p:sldId id="259" r:id="rId6"/>
    <p:sldId id="269" r:id="rId7"/>
    <p:sldId id="274" r:id="rId8"/>
    <p:sldId id="321" r:id="rId9"/>
    <p:sldId id="327" r:id="rId10"/>
    <p:sldId id="351" r:id="rId11"/>
    <p:sldId id="328" r:id="rId12"/>
    <p:sldId id="319" r:id="rId13"/>
    <p:sldId id="331" r:id="rId14"/>
    <p:sldId id="265" r:id="rId15"/>
    <p:sldId id="349" r:id="rId16"/>
  </p:sldIdLst>
  <p:sldSz cx="9144000" cy="6858000" type="screen4x3"/>
  <p:notesSz cx="9875838" cy="6743700"/>
  <p:embeddedFontLst>
    <p:embeddedFont>
      <p:font typeface="Arial Narrow" panose="020B0606020202030204" pitchFamily="34" charset="0"/>
      <p:regular r:id="rId19"/>
      <p:bold r:id="rId20"/>
      <p:italic r:id="rId21"/>
      <p:boldItalic r:id="rId22"/>
    </p:embeddedFont>
    <p:embeddedFont>
      <p:font typeface="Verdana" panose="020B0604030504040204" pitchFamily="34" charset="0"/>
      <p:regular r:id="rId23"/>
      <p:bold r:id="rId24"/>
      <p:italic r:id="rId25"/>
      <p:boldItalic r:id="rId26"/>
    </p:embeddedFont>
  </p:embeddedFontLst>
  <p:custDataLst>
    <p:tags r:id="rId27"/>
  </p:custDataLst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4">
          <p15:clr>
            <a:srgbClr val="A4A3A4"/>
          </p15:clr>
        </p15:guide>
        <p15:guide id="2" pos="311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3864" autoAdjust="0"/>
    <p:restoredTop sz="91210" autoAdjust="0"/>
  </p:normalViewPr>
  <p:slideViewPr>
    <p:cSldViewPr>
      <p:cViewPr varScale="1">
        <p:scale>
          <a:sx n="118" d="100"/>
          <a:sy n="118" d="100"/>
        </p:scale>
        <p:origin x="462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7" d="100"/>
          <a:sy n="77" d="100"/>
        </p:scale>
        <p:origin x="-678" y="-90"/>
      </p:cViewPr>
      <p:guideLst>
        <p:guide orient="horz" pos="2124"/>
        <p:guide pos="311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handoutMaster" Target="handoutMasters/handoutMaster1.xml"/><Relationship Id="rId26" Type="http://schemas.openxmlformats.org/officeDocument/2006/relationships/font" Target="fonts/font8.fntdata"/><Relationship Id="rId3" Type="http://schemas.openxmlformats.org/officeDocument/2006/relationships/slideMaster" Target="slideMasters/slideMaster3.xml"/><Relationship Id="rId21" Type="http://schemas.openxmlformats.org/officeDocument/2006/relationships/font" Target="fonts/font3.fntdata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notesMaster" Target="notesMasters/notesMaster1.xml"/><Relationship Id="rId25" Type="http://schemas.openxmlformats.org/officeDocument/2006/relationships/font" Target="fonts/font7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font" Target="fonts/font2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font" Target="fonts/font6.fntdata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font" Target="fonts/font5.fntdata"/><Relationship Id="rId28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font" Target="fonts/font1.fntdata"/><Relationship Id="rId31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font" Target="fonts/font4.fntdata"/><Relationship Id="rId27" Type="http://schemas.openxmlformats.org/officeDocument/2006/relationships/tags" Target="tags/tag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559435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728C27-23E4-4651-97D2-28E6D5EECBEB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559435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532FA9-373E-4BE2-87FB-DE9B24968299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5594350" y="0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50281-3CFB-418C-957F-107207D3EDE5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251200" y="506413"/>
            <a:ext cx="3373438" cy="25288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987425" y="3203575"/>
            <a:ext cx="7900988" cy="30337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5594350" y="6405563"/>
            <a:ext cx="4279900" cy="336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4A3B21-AE30-44A0-9D80-D4D4B6BD2915}" type="slidenum">
              <a:rPr lang="sv-SE" smtClean="0"/>
              <a:t>‹#›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3990413-1780-4F36-9768-C193688A56DA}" type="slidenum">
              <a:rPr kumimoji="0" lang="sv-S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Arial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sv-S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503598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radig rubrik + punktlista el/och bilder 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 userDrawn="1">
            <p:ph sz="quarter" idx="10"/>
          </p:nvPr>
        </p:nvSpPr>
        <p:spPr>
          <a:xfrm>
            <a:off x="432000" y="1538712"/>
            <a:ext cx="8280000" cy="477060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8" name="Platshållare för datum 27"/>
          <p:cNvSpPr>
            <a:spLocks noGrp="1"/>
          </p:cNvSpPr>
          <p:nvPr userDrawn="1">
            <p:ph type="dt" sz="half" idx="11"/>
          </p:nvPr>
        </p:nvSpPr>
        <p:spPr/>
        <p:txBody>
          <a:bodyPr/>
          <a:lstStyle/>
          <a:p>
            <a:fld id="{C2DDAC53-97E1-405C-B9EE-A7B662E67995}" type="datetime1">
              <a:rPr lang="sv-SE" smtClean="0"/>
              <a:t>2026-05-27</a:t>
            </a:fld>
            <a:endParaRPr lang="sv-SE"/>
          </a:p>
        </p:txBody>
      </p:sp>
      <p:sp>
        <p:nvSpPr>
          <p:cNvPr id="30" name="Platshållare för sidfot 29"/>
          <p:cNvSpPr>
            <a:spLocks noGrp="1"/>
          </p:cNvSpPr>
          <p:nvPr userDrawn="1"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1" name="Platshållare för bildnummer 30"/>
          <p:cNvSpPr>
            <a:spLocks noGrp="1"/>
          </p:cNvSpPr>
          <p:nvPr userDrawn="1"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t>‹#›</a:t>
            </a:fld>
            <a:endParaRPr lang="sv-SE"/>
          </a:p>
        </p:txBody>
      </p:sp>
      <p:sp>
        <p:nvSpPr>
          <p:cNvPr id="2" name="Rubrik 1"/>
          <p:cNvSpPr>
            <a:spLocks noGrp="1"/>
          </p:cNvSpPr>
          <p:nvPr userDrawn="1"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</a:p>
        </p:txBody>
      </p:sp>
      <p:grpSp>
        <p:nvGrpSpPr>
          <p:cNvPr id="23" name="Grupp 22"/>
          <p:cNvGrpSpPr/>
          <p:nvPr userDrawn="1"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24" name="Bildobjekt 23" descr="ny-färg-Huset-vad-vi-gör-och-hur-PPT.png"/>
            <p:cNvPicPr>
              <a:picLocks noChangeAspect="1"/>
            </p:cNvPicPr>
            <p:nvPr userDrawn="1"/>
          </p:nvPicPr>
          <p:blipFill>
            <a:blip r:embed="rId2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25" name="textruta 24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sv-SE" sz="800" b="0" i="0" u="none" strike="noStrike" kern="0" cap="all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vslutande sida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BE63988D-B4A9-44A6-989A-DB725B63FA93}"/>
              </a:ext>
            </a:extLst>
          </p:cNvPr>
          <p:cNvSpPr/>
          <p:nvPr userDrawn="1"/>
        </p:nvSpPr>
        <p:spPr>
          <a:xfrm>
            <a:off x="0" y="1"/>
            <a:ext cx="9144000" cy="5357191"/>
          </a:xfrm>
          <a:prstGeom prst="rect">
            <a:avLst/>
          </a:prstGeom>
          <a:gradFill flip="none" rotWithShape="1">
            <a:gsLst>
              <a:gs pos="100000">
                <a:schemeClr val="accent5"/>
              </a:gs>
              <a:gs pos="37000">
                <a:schemeClr val="accent1"/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5" name="Platshållare för rubrik 1">
            <a:extLst>
              <a:ext uri="{FF2B5EF4-FFF2-40B4-BE49-F238E27FC236}">
                <a16:creationId xmlns:a16="http://schemas.microsoft.com/office/drawing/2014/main" id="{5F48E044-19D2-4746-A4C6-A0FFD4A78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5000" y="991518"/>
            <a:ext cx="7254900" cy="366861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>
              <a:defRPr sz="1350"/>
            </a:lvl1pPr>
          </a:lstStyle>
          <a:p>
            <a:r>
              <a:rPr lang="sv-SE"/>
              <a:t>Skriv in </a:t>
            </a:r>
            <a:r>
              <a:rPr lang="sv-SE" err="1"/>
              <a:t>ev</a:t>
            </a:r>
            <a:r>
              <a:rPr lang="sv-SE"/>
              <a:t> hänvisningar för mer information </a:t>
            </a:r>
            <a:br>
              <a:rPr lang="sv-SE"/>
            </a:br>
            <a:r>
              <a:rPr lang="sv-SE"/>
              <a:t>eller tacka för uppmärksamheten av ditt föredrag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88F1AB0-3669-4A5F-81A9-C9831CC2FF38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484" y="5608565"/>
            <a:ext cx="1459033" cy="746172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04011B16-6046-4ADB-80C0-47BA9E7C7606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974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28235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 radig 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48000" y="1989120"/>
            <a:ext cx="7848900" cy="383224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/>
              <a:pPr/>
              <a:t>2026-05-27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1" name="Platshållare för innehåll 10"/>
          <p:cNvSpPr>
            <a:spLocks noGrp="1"/>
          </p:cNvSpPr>
          <p:nvPr>
            <p:ph sz="quarter" idx="13" hasCustomPrompt="1"/>
          </p:nvPr>
        </p:nvSpPr>
        <p:spPr>
          <a:xfrm>
            <a:off x="648000" y="1332000"/>
            <a:ext cx="7848900" cy="365760"/>
          </a:xfrm>
        </p:spPr>
        <p:txBody>
          <a:bodyPr>
            <a:normAutofit/>
          </a:bodyPr>
          <a:lstStyle>
            <a:lvl1pPr>
              <a:buNone/>
              <a:defRPr sz="1500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</a:lstStyle>
          <a:p>
            <a:pPr lvl="0"/>
            <a:r>
              <a:rPr lang="sv-SE"/>
              <a:t>Eventuellt underrubrik</a:t>
            </a:r>
          </a:p>
        </p:txBody>
      </p:sp>
    </p:spTree>
    <p:extLst>
      <p:ext uri="{BB962C8B-B14F-4D97-AF65-F5344CB8AC3E}">
        <p14:creationId xmlns:p14="http://schemas.microsoft.com/office/powerpoint/2010/main" val="2088637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Avslutande sida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BE63988D-B4A9-44A6-989A-DB725B63FA93}"/>
              </a:ext>
            </a:extLst>
          </p:cNvPr>
          <p:cNvSpPr/>
          <p:nvPr userDrawn="1"/>
        </p:nvSpPr>
        <p:spPr>
          <a:xfrm>
            <a:off x="0" y="1"/>
            <a:ext cx="9144000" cy="5357191"/>
          </a:xfrm>
          <a:prstGeom prst="rect">
            <a:avLst/>
          </a:prstGeom>
          <a:gradFill flip="none" rotWithShape="1">
            <a:gsLst>
              <a:gs pos="100000">
                <a:schemeClr val="accent5"/>
              </a:gs>
              <a:gs pos="37000">
                <a:schemeClr val="accent1"/>
              </a:gs>
            </a:gsLst>
            <a:lin ang="162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5" name="Platshållare för rubrik 1">
            <a:extLst>
              <a:ext uri="{FF2B5EF4-FFF2-40B4-BE49-F238E27FC236}">
                <a16:creationId xmlns:a16="http://schemas.microsoft.com/office/drawing/2014/main" id="{5F48E044-19D2-4746-A4C6-A0FFD4A7813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5000" y="991518"/>
            <a:ext cx="7254900" cy="3668617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>
            <a:lvl1pPr algn="ctr">
              <a:defRPr sz="1350"/>
            </a:lvl1pPr>
          </a:lstStyle>
          <a:p>
            <a:r>
              <a:rPr lang="sv-SE"/>
              <a:t>Skriv in </a:t>
            </a:r>
            <a:r>
              <a:rPr lang="sv-SE" err="1"/>
              <a:t>ev</a:t>
            </a:r>
            <a:r>
              <a:rPr lang="sv-SE"/>
              <a:t> hänvisningar för mer information </a:t>
            </a:r>
            <a:br>
              <a:rPr lang="sv-SE"/>
            </a:br>
            <a:r>
              <a:rPr lang="sv-SE"/>
              <a:t>eller tacka för uppmärksamheten av ditt föredrag</a:t>
            </a:r>
          </a:p>
        </p:txBody>
      </p:sp>
      <p:pic>
        <p:nvPicPr>
          <p:cNvPr id="6" name="Bildobjekt 5">
            <a:extLst>
              <a:ext uri="{FF2B5EF4-FFF2-40B4-BE49-F238E27FC236}">
                <a16:creationId xmlns:a16="http://schemas.microsoft.com/office/drawing/2014/main" id="{B88F1AB0-3669-4A5F-81A9-C9831CC2FF38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2484" y="5608565"/>
            <a:ext cx="1459033" cy="746172"/>
          </a:xfrm>
          <a:prstGeom prst="rect">
            <a:avLst/>
          </a:prstGeom>
        </p:spPr>
      </p:pic>
      <p:sp>
        <p:nvSpPr>
          <p:cNvPr id="7" name="Rektangel 6">
            <a:extLst>
              <a:ext uri="{FF2B5EF4-FFF2-40B4-BE49-F238E27FC236}">
                <a16:creationId xmlns:a16="http://schemas.microsoft.com/office/drawing/2014/main" id="{04011B16-6046-4ADB-80C0-47BA9E7C7606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6247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våradig rubrik + punktlista el/och bilder + LE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tshållare för innehåll 3"/>
          <p:cNvSpPr>
            <a:spLocks noGrp="1"/>
          </p:cNvSpPr>
          <p:nvPr>
            <p:ph sz="quarter" idx="10"/>
          </p:nvPr>
        </p:nvSpPr>
        <p:spPr>
          <a:xfrm>
            <a:off x="432000" y="1925553"/>
            <a:ext cx="8280000" cy="4383767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32000" y="836712"/>
            <a:ext cx="7740000" cy="432000"/>
          </a:xfrm>
        </p:spPr>
        <p:txBody>
          <a:bodyPr/>
          <a:lstStyle>
            <a:lvl1pPr>
              <a:defRPr sz="26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28" name="Platshållare för datum 2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C2DDAC53-97E1-405C-B9EE-A7B662E67995}" type="datetime1">
              <a:rPr lang="sv-SE" smtClean="0"/>
              <a:t>2026-05-27</a:t>
            </a:fld>
            <a:endParaRPr lang="sv-SE"/>
          </a:p>
        </p:txBody>
      </p:sp>
      <p:sp>
        <p:nvSpPr>
          <p:cNvPr id="30" name="Platshållare för sidfot 29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1" name="Platshållare för bildnummer 30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1444FA28-21CF-4CB9-B5F5-49BB08F09A2A}" type="slidenum">
              <a:rPr lang="sv-SE" smtClean="0"/>
              <a:t>‹#›</a:t>
            </a:fld>
            <a:endParaRPr lang="sv-SE"/>
          </a:p>
        </p:txBody>
      </p:sp>
      <p:sp>
        <p:nvSpPr>
          <p:cNvPr id="18" name="Platshållare för text 2"/>
          <p:cNvSpPr>
            <a:spLocks noGrp="1"/>
          </p:cNvSpPr>
          <p:nvPr>
            <p:ph type="body" idx="1" hasCustomPrompt="1"/>
          </p:nvPr>
        </p:nvSpPr>
        <p:spPr>
          <a:xfrm>
            <a:off x="432000" y="1268760"/>
            <a:ext cx="6372248" cy="432048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 marL="0" marR="0" indent="0" algn="l" defTabSz="180000" rtl="0" eaLnBrk="1" fontAlgn="auto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 sz="1600" cap="all" baseline="0">
                <a:solidFill>
                  <a:srgbClr val="333333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180000" rtl="0" eaLnBrk="1" fontAlgn="auto" latinLnBrk="0" hangingPunct="1">
              <a:lnSpc>
                <a:spcPts val="2500"/>
              </a:lnSpc>
              <a:spcBef>
                <a:spcPct val="0"/>
              </a:spcBef>
              <a:spcAft>
                <a:spcPct val="0"/>
              </a:spcAft>
              <a:buClr>
                <a:schemeClr val="tx1"/>
              </a:buClr>
              <a:buSzTx/>
              <a:buFont typeface="Wingdings" pitchFamily="2" charset="2"/>
              <a:buNone/>
              <a:tabLst>
                <a:tab pos="252000" algn="l"/>
              </a:tabLst>
              <a:defRPr/>
            </a:pPr>
            <a:r>
              <a:rPr lang="sv-SE"/>
              <a:t>eventuell underrubrik</a:t>
            </a:r>
          </a:p>
        </p:txBody>
      </p:sp>
      <p:grpSp>
        <p:nvGrpSpPr>
          <p:cNvPr id="9" name="Grupp 8"/>
          <p:cNvGrpSpPr/>
          <p:nvPr userDrawn="1"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10" name="Bildobjekt 9" descr="ny-färg-Huset-vad-vi-gör-och-hur-PPT.png"/>
            <p:cNvPicPr>
              <a:picLocks noChangeAspect="1"/>
            </p:cNvPicPr>
            <p:nvPr userDrawn="1"/>
          </p:nvPicPr>
          <p:blipFill>
            <a:blip r:embed="rId2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11" name="textruta 10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sv-SE" sz="800" b="0" i="0" u="none" strike="noStrike" kern="0" cap="all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örsättssida-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Bildobjekt 22">
            <a:extLst>
              <a:ext uri="{FF2B5EF4-FFF2-40B4-BE49-F238E27FC236}">
                <a16:creationId xmlns:a16="http://schemas.microsoft.com/office/drawing/2014/main" id="{5E3E5A3F-C847-48A0-98C6-111A5167479A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8565"/>
            <a:ext cx="1459033" cy="746172"/>
          </a:xfrm>
          <a:prstGeom prst="rect">
            <a:avLst/>
          </a:prstGeom>
        </p:spPr>
      </p:pic>
      <p:sp>
        <p:nvSpPr>
          <p:cNvPr id="20" name="Rektangel 19">
            <a:extLst>
              <a:ext uri="{FF2B5EF4-FFF2-40B4-BE49-F238E27FC236}">
                <a16:creationId xmlns:a16="http://schemas.microsoft.com/office/drawing/2014/main" id="{FA92049B-DAA3-4132-BB42-439C9B7D6BB6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0D86C4C-F64B-45D4-B8A4-90D6380138DC}"/>
              </a:ext>
            </a:extLst>
          </p:cNvPr>
          <p:cNvSpPr/>
          <p:nvPr userDrawn="1"/>
        </p:nvSpPr>
        <p:spPr>
          <a:xfrm>
            <a:off x="0" y="1497730"/>
            <a:ext cx="9144000" cy="3882831"/>
          </a:xfrm>
          <a:prstGeom prst="rect">
            <a:avLst/>
          </a:prstGeom>
          <a:gradFill flip="none" rotWithShape="1">
            <a:gsLst>
              <a:gs pos="100000">
                <a:schemeClr val="accent5"/>
              </a:gs>
              <a:gs pos="37000">
                <a:schemeClr val="accent1"/>
              </a:gs>
            </a:gsLst>
            <a:lin ang="8100000" scaled="1"/>
            <a:tileRect/>
          </a:gra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pic>
        <p:nvPicPr>
          <p:cNvPr id="15" name="Bildobjekt 14">
            <a:extLst>
              <a:ext uri="{FF2B5EF4-FFF2-40B4-BE49-F238E27FC236}">
                <a16:creationId xmlns:a16="http://schemas.microsoft.com/office/drawing/2014/main" id="{18506A89-FD6F-47F0-A6C7-8ACD33A01D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1067059" y="1804698"/>
            <a:ext cx="4294892" cy="4757997"/>
          </a:xfrm>
          <a:prstGeom prst="rect">
            <a:avLst/>
          </a:prstGeom>
        </p:spPr>
      </p:pic>
      <p:sp>
        <p:nvSpPr>
          <p:cNvPr id="16" name="Rubrik 1">
            <a:extLst>
              <a:ext uri="{FF2B5EF4-FFF2-40B4-BE49-F238E27FC236}">
                <a16:creationId xmlns:a16="http://schemas.microsoft.com/office/drawing/2014/main" id="{CBF16D4A-49E5-4B55-8CA2-2657C55FEE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946173" y="361227"/>
            <a:ext cx="7848900" cy="648000"/>
          </a:xfrm>
          <a:prstGeom prst="rect">
            <a:avLst/>
          </a:prstGeom>
        </p:spPr>
        <p:txBody>
          <a:bodyPr/>
          <a:lstStyle>
            <a:lvl1pPr algn="r">
              <a:defRPr sz="3000"/>
            </a:lvl1pPr>
          </a:lstStyle>
          <a:p>
            <a:r>
              <a:rPr lang="sv-SE"/>
              <a:t>Rubrik på föredraget</a:t>
            </a:r>
          </a:p>
        </p:txBody>
      </p:sp>
      <p:sp>
        <p:nvSpPr>
          <p:cNvPr id="17" name="Platshållare för text 2">
            <a:extLst>
              <a:ext uri="{FF2B5EF4-FFF2-40B4-BE49-F238E27FC236}">
                <a16:creationId xmlns:a16="http://schemas.microsoft.com/office/drawing/2014/main" id="{D9B40670-ADAE-4DEA-BD82-4D054A70726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4152" y="5654107"/>
            <a:ext cx="5867795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500" cap="all" baseline="0">
                <a:solidFill>
                  <a:schemeClr val="tx1"/>
                </a:solidFill>
                <a:latin typeface="+mj-lt"/>
              </a:defRPr>
            </a:lvl1pPr>
            <a:lvl2pPr marL="189000" indent="0">
              <a:buNone/>
              <a:defRPr cap="all" baseline="0"/>
            </a:lvl2pPr>
            <a:lvl3pPr marL="378000" indent="0">
              <a:buNone/>
              <a:defRPr cap="all" baseline="0"/>
            </a:lvl3pPr>
            <a:lvl4pPr marL="567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Namn på föredragshållare</a:t>
            </a:r>
          </a:p>
        </p:txBody>
      </p:sp>
      <p:sp>
        <p:nvSpPr>
          <p:cNvPr id="18" name="Platshållare för text 2">
            <a:extLst>
              <a:ext uri="{FF2B5EF4-FFF2-40B4-BE49-F238E27FC236}">
                <a16:creationId xmlns:a16="http://schemas.microsoft.com/office/drawing/2014/main" id="{ACC72680-FDE4-4303-9282-6508D34ABD0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24152" y="5970673"/>
            <a:ext cx="5867795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500" cap="all" baseline="0">
                <a:solidFill>
                  <a:schemeClr val="tx1"/>
                </a:solidFill>
                <a:latin typeface="+mj-lt"/>
              </a:defRPr>
            </a:lvl1pPr>
            <a:lvl2pPr marL="189000" indent="0">
              <a:buNone/>
              <a:defRPr cap="all" baseline="0"/>
            </a:lvl2pPr>
            <a:lvl3pPr marL="378000" indent="0">
              <a:buNone/>
              <a:defRPr cap="all" baseline="0"/>
            </a:lvl3pPr>
            <a:lvl4pPr marL="567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Titel på föredragshållare</a:t>
            </a:r>
          </a:p>
        </p:txBody>
      </p:sp>
      <p:sp>
        <p:nvSpPr>
          <p:cNvPr id="22" name="Platshållare för text 2">
            <a:extLst>
              <a:ext uri="{FF2B5EF4-FFF2-40B4-BE49-F238E27FC236}">
                <a16:creationId xmlns:a16="http://schemas.microsoft.com/office/drawing/2014/main" id="{586F6F5B-696A-4EC9-8FBC-7C33EF3CCA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933995" y="915000"/>
            <a:ext cx="5867795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ts val="1500"/>
              </a:lnSpc>
              <a:buNone/>
              <a:defRPr sz="1500" cap="all" baseline="0">
                <a:solidFill>
                  <a:schemeClr val="tx1"/>
                </a:solidFill>
                <a:latin typeface="+mj-lt"/>
              </a:defRPr>
            </a:lvl1pPr>
            <a:lvl2pPr marL="189000" indent="0">
              <a:buNone/>
              <a:defRPr cap="all" baseline="0"/>
            </a:lvl2pPr>
            <a:lvl3pPr marL="378000" indent="0">
              <a:buNone/>
              <a:defRPr cap="all" baseline="0"/>
            </a:lvl3pPr>
            <a:lvl4pPr marL="567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Eventuell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981761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på en ra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>
            <a:extLst>
              <a:ext uri="{FF2B5EF4-FFF2-40B4-BE49-F238E27FC236}">
                <a16:creationId xmlns:a16="http://schemas.microsoft.com/office/drawing/2014/main" id="{2B03EBA8-6059-4F62-9E6A-E043A4C22E81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47999" y="1569720"/>
            <a:ext cx="7848900" cy="386070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pPr/>
              <a:t>2026-05-27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pPr/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pic>
        <p:nvPicPr>
          <p:cNvPr id="7" name="Bildobjekt 6">
            <a:extLst>
              <a:ext uri="{FF2B5EF4-FFF2-40B4-BE49-F238E27FC236}">
                <a16:creationId xmlns:a16="http://schemas.microsoft.com/office/drawing/2014/main" id="{0811AC96-E525-4952-B941-2A563D0EC4B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8565"/>
            <a:ext cx="1459033" cy="74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43655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på två rader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110D2F0-B43E-4142-BC5D-C7BF64C502FA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8000" y="720000"/>
            <a:ext cx="78489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648000" y="1825626"/>
            <a:ext cx="7848900" cy="3604799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pPr/>
              <a:t>2026-05-27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pPr/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9" name="Platshållare för text 2">
            <a:extLst>
              <a:ext uri="{FF2B5EF4-FFF2-40B4-BE49-F238E27FC236}">
                <a16:creationId xmlns:a16="http://schemas.microsoft.com/office/drawing/2014/main" id="{D2C20A57-647D-456F-8477-71F8625AD89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47101" y="1349712"/>
            <a:ext cx="5867795" cy="365126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ts val="1500"/>
              </a:lnSpc>
              <a:buNone/>
              <a:defRPr sz="1425" cap="all" baseline="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</a:defRPr>
            </a:lvl1pPr>
            <a:lvl2pPr marL="189000" indent="0">
              <a:buNone/>
              <a:defRPr cap="all" baseline="0"/>
            </a:lvl2pPr>
            <a:lvl3pPr marL="378000" indent="0">
              <a:buNone/>
              <a:defRPr cap="all" baseline="0"/>
            </a:lvl3pPr>
            <a:lvl4pPr marL="567000" indent="0">
              <a:buNone/>
              <a:defRPr cap="all" baseline="0"/>
            </a:lvl4pPr>
            <a:lvl5pPr marL="0" indent="0">
              <a:buNone/>
              <a:defRPr cap="all" baseline="0"/>
            </a:lvl5pPr>
          </a:lstStyle>
          <a:p>
            <a:pPr lvl="0"/>
            <a:r>
              <a:rPr lang="sv-SE"/>
              <a:t>Eventuell underrubrik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A0006B95-EE20-427C-A5FC-EA2475D14D2B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8565"/>
            <a:ext cx="1459033" cy="74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75022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>
            <a:extLst>
              <a:ext uri="{FF2B5EF4-FFF2-40B4-BE49-F238E27FC236}">
                <a16:creationId xmlns:a16="http://schemas.microsoft.com/office/drawing/2014/main" id="{56A03B4A-8E21-4A98-9CC6-66CC08E8A529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2B414DF4-A62D-458A-9B36-CC8E566789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8001" y="1569600"/>
            <a:ext cx="3868340" cy="3883478"/>
          </a:xfrm>
        </p:spPr>
        <p:txBody>
          <a:bodyPr/>
          <a:lstStyle>
            <a:lvl5pPr>
              <a:buClr>
                <a:schemeClr val="accent1"/>
              </a:buClr>
              <a:defRPr sz="16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E1D48170-F1CE-4993-8039-8176FCE7283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17000" y="1569600"/>
            <a:ext cx="3887391" cy="3883478"/>
          </a:xfrm>
        </p:spPr>
        <p:txBody>
          <a:bodyPr/>
          <a:lstStyle>
            <a:lvl5pPr>
              <a:buClr>
                <a:schemeClr val="accent1"/>
              </a:buClr>
              <a:defRPr sz="1650"/>
            </a:lvl5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829156A2-009D-4B0F-B1CB-EB4488A972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F19FE3-3FC4-43F9-880C-8EC10E141AD9}" type="datetimeFigureOut">
              <a:rPr lang="sv-SE" smtClean="0"/>
              <a:t>2026-05-27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6C4BB501-AB1A-467C-87EC-BEBC034873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6021D97C-26FD-421C-B3B3-83B493DC5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4F62B7-C97C-425D-AE33-D3BFD9545374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Platshållare för datum 4">
            <a:extLst>
              <a:ext uri="{FF2B5EF4-FFF2-40B4-BE49-F238E27FC236}">
                <a16:creationId xmlns:a16="http://schemas.microsoft.com/office/drawing/2014/main" id="{68E81DA8-D6DC-4BB7-89EE-1A6F635A3E57}"/>
              </a:ext>
            </a:extLst>
          </p:cNvPr>
          <p:cNvSpPr txBox="1">
            <a:spLocks/>
          </p:cNvSpPr>
          <p:nvPr userDrawn="1"/>
        </p:nvSpPr>
        <p:spPr>
          <a:xfrm>
            <a:off x="8085552" y="6532879"/>
            <a:ext cx="5400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sv-SE"/>
            </a:defPPr>
            <a:lvl1pPr marL="0" algn="l" defTabSz="914400" rtl="0" eaLnBrk="1" latinLnBrk="0" hangingPunct="1">
              <a:defRPr sz="9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979412-D361-406D-A194-319B192BD2D7}" type="datetimeFigureOut">
              <a:rPr lang="sv-SE" sz="675" smtClean="0">
                <a:solidFill>
                  <a:srgbClr val="FFFFFF"/>
                </a:solidFill>
              </a:rPr>
              <a:pPr/>
              <a:t>2026-05-27</a:t>
            </a:fld>
            <a:endParaRPr lang="sv-SE" sz="675">
              <a:solidFill>
                <a:srgbClr val="FFFFFF"/>
              </a:solidFill>
            </a:endParaRPr>
          </a:p>
        </p:txBody>
      </p:sp>
      <p:sp>
        <p:nvSpPr>
          <p:cNvPr id="12" name="Platshållare för bildnummer 6">
            <a:extLst>
              <a:ext uri="{FF2B5EF4-FFF2-40B4-BE49-F238E27FC236}">
                <a16:creationId xmlns:a16="http://schemas.microsoft.com/office/drawing/2014/main" id="{57A9350D-E7DC-4A38-B92E-3CC3F7A74444}"/>
              </a:ext>
            </a:extLst>
          </p:cNvPr>
          <p:cNvSpPr txBox="1">
            <a:spLocks/>
          </p:cNvSpPr>
          <p:nvPr userDrawn="1"/>
        </p:nvSpPr>
        <p:spPr>
          <a:xfrm>
            <a:off x="8639790" y="6532879"/>
            <a:ext cx="3240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sv-SE"/>
            </a:defPPr>
            <a:lvl1pPr marL="0" algn="l" defTabSz="914400" rtl="0" eaLnBrk="1" latinLnBrk="0" hangingPunct="1">
              <a:defRPr sz="900" kern="1200">
                <a:solidFill>
                  <a:schemeClr val="bg1"/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44A3E772-BA0E-440B-B6B8-BBE74D104596}" type="slidenum">
              <a:rPr lang="sv-SE" sz="675" smtClean="0">
                <a:solidFill>
                  <a:srgbClr val="FFFFFF"/>
                </a:solidFill>
              </a:rPr>
              <a:pPr/>
              <a:t>‹#›</a:t>
            </a:fld>
            <a:endParaRPr lang="sv-SE" sz="675">
              <a:solidFill>
                <a:srgbClr val="FFFFFF"/>
              </a:solidFill>
            </a:endParaRPr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6C7C71BA-CCE2-4DB5-94FF-6402754B47F7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8565"/>
            <a:ext cx="1459033" cy="746172"/>
          </a:xfrm>
          <a:prstGeom prst="rect">
            <a:avLst/>
          </a:prstGeom>
        </p:spPr>
      </p:pic>
      <p:sp>
        <p:nvSpPr>
          <p:cNvPr id="14" name="Rubrik 1">
            <a:extLst>
              <a:ext uri="{FF2B5EF4-FFF2-40B4-BE49-F238E27FC236}">
                <a16:creationId xmlns:a16="http://schemas.microsoft.com/office/drawing/2014/main" id="{682D2F1B-CDDA-4975-8829-6C03E166C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720000"/>
            <a:ext cx="7848900" cy="648000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</p:spTree>
    <p:extLst>
      <p:ext uri="{BB962C8B-B14F-4D97-AF65-F5344CB8AC3E}">
        <p14:creationId xmlns:p14="http://schemas.microsoft.com/office/powerpoint/2010/main" val="14551163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rubrik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50D6700E-134C-4E1E-BF1E-D53195C40F19}"/>
              </a:ext>
            </a:extLst>
          </p:cNvPr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>
              <a:solidFill>
                <a:srgbClr val="FFFFFF"/>
              </a:solidFill>
            </a:endParaRPr>
          </a:p>
        </p:txBody>
      </p:sp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47999" y="720001"/>
            <a:ext cx="3078000" cy="1069975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3887391" y="720000"/>
            <a:ext cx="4629150" cy="47104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647999" y="1908000"/>
            <a:ext cx="3078000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pPr/>
              <a:t>2026-05-27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pPr/>
              <a:t>‹#›</a:t>
            </a:fld>
            <a:endParaRPr lang="sv-SE">
              <a:solidFill>
                <a:srgbClr val="FFFFFF"/>
              </a:solidFill>
            </a:endParaRPr>
          </a:p>
        </p:txBody>
      </p:sp>
      <p:pic>
        <p:nvPicPr>
          <p:cNvPr id="8" name="Bildobjekt 7">
            <a:extLst>
              <a:ext uri="{FF2B5EF4-FFF2-40B4-BE49-F238E27FC236}">
                <a16:creationId xmlns:a16="http://schemas.microsoft.com/office/drawing/2014/main" id="{A4FEB6FC-1749-4B65-AABC-AF41B910DD24}"/>
              </a:ext>
            </a:extLst>
          </p:cNvPr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8565"/>
            <a:ext cx="1459033" cy="74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3841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 utan logg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647999" y="1569720"/>
            <a:ext cx="7848900" cy="3860705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pPr/>
              <a:t>2026-05-27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pPr/>
              <a:t>‹#›</a:t>
            </a:fld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9754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21424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w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Relationship Id="rId9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5" Type="http://schemas.openxmlformats.org/officeDocument/2006/relationships/image" Target="../media/image5.wmf"/><Relationship Id="rId4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ktangel 22"/>
          <p:cNvSpPr/>
          <p:nvPr/>
        </p:nvSpPr>
        <p:spPr>
          <a:xfrm>
            <a:off x="0" y="6525344"/>
            <a:ext cx="9144000" cy="340683"/>
          </a:xfrm>
          <a:prstGeom prst="rect">
            <a:avLst/>
          </a:prstGeom>
          <a:solidFill>
            <a:srgbClr val="98C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" name="Platshållare för rubrik 1" descr="&#10;"/>
          <p:cNvSpPr>
            <a:spLocks noGrp="1"/>
          </p:cNvSpPr>
          <p:nvPr>
            <p:ph type="title"/>
          </p:nvPr>
        </p:nvSpPr>
        <p:spPr>
          <a:xfrm>
            <a:off x="432000" y="835200"/>
            <a:ext cx="7740000" cy="432000"/>
          </a:xfrm>
          <a:prstGeom prst="rect">
            <a:avLst/>
          </a:prstGeom>
        </p:spPr>
        <p:txBody>
          <a:bodyPr vert="horz" wrap="square" lIns="0" tIns="0" rIns="0" bIns="0" numCol="1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10" name="Platshållare för text 9"/>
          <p:cNvSpPr>
            <a:spLocks noGrp="1"/>
          </p:cNvSpPr>
          <p:nvPr>
            <p:ph type="body" idx="1"/>
          </p:nvPr>
        </p:nvSpPr>
        <p:spPr>
          <a:xfrm>
            <a:off x="432000" y="1537200"/>
            <a:ext cx="8172000" cy="41040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sv-SE"/>
              <a:t>Klicka här för att ändra format på bakgrundstexten 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15" name="Platshållare för sidfot 14"/>
          <p:cNvSpPr>
            <a:spLocks noGrp="1"/>
          </p:cNvSpPr>
          <p:nvPr>
            <p:ph type="ftr" sz="quarter" idx="3"/>
          </p:nvPr>
        </p:nvSpPr>
        <p:spPr>
          <a:xfrm>
            <a:off x="4860032" y="6520259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 cap="all" baseline="0"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6" name="Platshållare för bildnummer 15"/>
          <p:cNvSpPr>
            <a:spLocks noGrp="1"/>
          </p:cNvSpPr>
          <p:nvPr>
            <p:ph type="sldNum" sz="quarter" idx="4"/>
          </p:nvPr>
        </p:nvSpPr>
        <p:spPr>
          <a:xfrm>
            <a:off x="8676456" y="6520259"/>
            <a:ext cx="395536" cy="365125"/>
          </a:xfrm>
          <a:prstGeom prst="rect">
            <a:avLst/>
          </a:prstGeom>
        </p:spPr>
        <p:txBody>
          <a:bodyPr vert="horz" lIns="90000" tIns="45720" rIns="91440" bIns="45720" rtlCol="0" anchor="ctr"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fld id="{1444FA28-21CF-4CB9-B5F5-49BB08F09A2A}" type="slidenum">
              <a:rPr lang="sv-SE" smtClean="0"/>
              <a:t>‹#›</a:t>
            </a:fld>
            <a:endParaRPr lang="sv-SE"/>
          </a:p>
        </p:txBody>
      </p:sp>
      <p:sp>
        <p:nvSpPr>
          <p:cNvPr id="14" name="Platshållare för datum 13"/>
          <p:cNvSpPr>
            <a:spLocks noGrp="1"/>
          </p:cNvSpPr>
          <p:nvPr>
            <p:ph type="dt" sz="half" idx="2"/>
          </p:nvPr>
        </p:nvSpPr>
        <p:spPr>
          <a:xfrm>
            <a:off x="7812360" y="6520259"/>
            <a:ext cx="82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bg1"/>
                </a:solidFill>
              </a:defRPr>
            </a:lvl1pPr>
          </a:lstStyle>
          <a:p>
            <a:fld id="{99556F88-A242-4AD1-8CEA-CBFF1615A473}" type="datetime1">
              <a:rPr lang="sv-SE" smtClean="0"/>
              <a:t>2026-05-27</a:t>
            </a:fld>
            <a:endParaRPr lang="sv-SE"/>
          </a:p>
        </p:txBody>
      </p:sp>
      <p:pic>
        <p:nvPicPr>
          <p:cNvPr id="71" name="Bildobjekt 70" descr="Logga-liggande-Region_Jamtland_Harjedalen_RGB-152,194,0-PPT.wmf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36296" y="5777749"/>
            <a:ext cx="1791646" cy="675587"/>
          </a:xfrm>
          <a:prstGeom prst="rect">
            <a:avLst/>
          </a:prstGeom>
        </p:spPr>
      </p:pic>
      <p:grpSp>
        <p:nvGrpSpPr>
          <p:cNvPr id="9" name="Grupp 8"/>
          <p:cNvGrpSpPr/>
          <p:nvPr/>
        </p:nvGrpSpPr>
        <p:grpSpPr>
          <a:xfrm>
            <a:off x="14288" y="6018825"/>
            <a:ext cx="1404000" cy="805185"/>
            <a:chOff x="14288" y="6018825"/>
            <a:chExt cx="1404000" cy="805185"/>
          </a:xfrm>
        </p:grpSpPr>
        <p:pic>
          <p:nvPicPr>
            <p:cNvPr id="11" name="Bildobjekt 10" descr="ny-färg-Huset-vad-vi-gör-och-hur-PPT.png"/>
            <p:cNvPicPr>
              <a:picLocks noChangeAspect="1"/>
            </p:cNvPicPr>
            <p:nvPr userDrawn="1"/>
          </p:nvPicPr>
          <p:blipFill>
            <a:blip r:embed="rId5"/>
            <a:srcRect l="12278" t="9051" r="11061" b="43700"/>
            <a:stretch>
              <a:fillRect/>
            </a:stretch>
          </p:blipFill>
          <p:spPr>
            <a:xfrm>
              <a:off x="230528" y="6018825"/>
              <a:ext cx="876673" cy="626195"/>
            </a:xfrm>
            <a:prstGeom prst="rect">
              <a:avLst/>
            </a:prstGeom>
          </p:spPr>
        </p:pic>
        <p:sp>
          <p:nvSpPr>
            <p:cNvPr id="12" name="textruta 11"/>
            <p:cNvSpPr txBox="1"/>
            <p:nvPr userDrawn="1"/>
          </p:nvSpPr>
          <p:spPr>
            <a:xfrm>
              <a:off x="14288" y="6596255"/>
              <a:ext cx="1404000" cy="22775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914400" eaLnBrk="1" fontAlgn="auto" latinLnBrk="0" hangingPunct="1">
                <a:lnSpc>
                  <a:spcPct val="11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sv-SE" sz="800" b="0" i="0" u="none" strike="noStrike" kern="0" cap="all" spc="0" normalizeH="0" baseline="0" noProof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vad vi gör och hur</a:t>
              </a: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8" r:id="rId1"/>
    <p:sldLayoutId id="2147483907" r:id="rId2"/>
  </p:sldLayoutIdLst>
  <p:transition spd="med"/>
  <p:txStyles>
    <p:titleStyle>
      <a:lvl1pPr algn="l" defTabSz="914400" rtl="0" eaLnBrk="1" latinLnBrk="0" hangingPunct="1">
        <a:spcBef>
          <a:spcPct val="0"/>
        </a:spcBef>
        <a:buNone/>
        <a:defRPr sz="2600" b="1" kern="1200" cap="none" spc="0" baseline="0">
          <a:solidFill>
            <a:srgbClr val="98C200"/>
          </a:solidFill>
          <a:effectLst/>
          <a:latin typeface="+mj-lt"/>
          <a:ea typeface="+mj-ea"/>
          <a:cs typeface="+mj-cs"/>
        </a:defRPr>
      </a:lvl1pPr>
    </p:titleStyle>
    <p:bodyStyle>
      <a:lvl1pPr marL="252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rgbClr val="98C200"/>
        </a:buClr>
        <a:buSzPct val="110000"/>
        <a:buFont typeface="Wingdings" pitchFamily="2" charset="2"/>
        <a:buChar char="§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tx1">
            <a:lumMod val="75000"/>
            <a:lumOff val="25000"/>
          </a:schemeClr>
        </a:buClr>
        <a:buSzTx/>
        <a:buFont typeface="Verdana" pitchFamily="34" charset="0"/>
        <a:buChar char="–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756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tx1">
            <a:lumMod val="50000"/>
            <a:lumOff val="50000"/>
          </a:schemeClr>
        </a:buClr>
        <a:buSzTx/>
        <a:buFont typeface="Wingdings" pitchFamily="2" charset="2"/>
        <a:buChar char="§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008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chemeClr val="tx1"/>
        </a:buClr>
        <a:buSzTx/>
        <a:buFont typeface="Verdana" pitchFamily="34" charset="0"/>
        <a:buChar char="–"/>
        <a:tabLst>
          <a:tab pos="252000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1260000" marR="0" indent="-252000" algn="l" defTabSz="360000" rtl="0" eaLnBrk="1" fontAlgn="auto" latinLnBrk="0" hangingPunct="1">
        <a:lnSpc>
          <a:spcPct val="110000"/>
        </a:lnSpc>
        <a:spcBef>
          <a:spcPts val="600"/>
        </a:spcBef>
        <a:spcAft>
          <a:spcPct val="0"/>
        </a:spcAft>
        <a:buClr>
          <a:srgbClr val="98C200"/>
        </a:buClr>
        <a:buSzTx/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612900" marR="0" indent="-252000" algn="l" defTabSz="914400" rtl="0" eaLnBrk="1" fontAlgn="auto" latinLnBrk="0" hangingPunct="1">
        <a:lnSpc>
          <a:spcPct val="110000"/>
        </a:lnSpc>
        <a:spcBef>
          <a:spcPts val="400"/>
        </a:spcBef>
        <a:spcAft>
          <a:spcPct val="0"/>
        </a:spcAft>
        <a:buClr>
          <a:schemeClr val="tx1"/>
        </a:buClr>
        <a:buSzTx/>
        <a:buFont typeface="Verdana" pitchFamily="34" charset="0"/>
        <a:buNone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85950" indent="-26670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52650" indent="-26670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333625" indent="-180975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tabLst>
          <a:tab pos="1074738" algn="l"/>
        </a:tabLst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48000" y="720000"/>
            <a:ext cx="78489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47999" y="1569720"/>
            <a:ext cx="78489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085552" y="6532879"/>
            <a:ext cx="54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>
                <a:solidFill>
                  <a:srgbClr val="FFFFFF"/>
                </a:solidFill>
              </a:rPr>
              <a:pPr algn="ctr"/>
              <a:t>2026-05-27</a:t>
            </a:fld>
            <a:endParaRPr lang="sv-SE">
              <a:solidFill>
                <a:srgbClr val="FFFFFF"/>
              </a:solidFill>
            </a:endParaRPr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990367" y="653287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>
              <a:solidFill>
                <a:srgbClr val="FFFFFF"/>
              </a:solidFill>
            </a:endParaRPr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39790" y="6532879"/>
            <a:ext cx="3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>
                <a:solidFill>
                  <a:srgbClr val="FFFFFF"/>
                </a:solidFill>
              </a:rPr>
              <a:pPr/>
              <a:t>‹#›</a:t>
            </a:fld>
            <a:endParaRPr lang="sv-SE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9887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2" r:id="rId1"/>
    <p:sldLayoutId id="2147483933" r:id="rId2"/>
    <p:sldLayoutId id="2147483934" r:id="rId3"/>
    <p:sldLayoutId id="2147483935" r:id="rId4"/>
    <p:sldLayoutId id="2147483936" r:id="rId5"/>
    <p:sldLayoutId id="2147483937" r:id="rId6"/>
    <p:sldLayoutId id="2147483938" r:id="rId7"/>
    <p:sldLayoutId id="2147483939" r:id="rId8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89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Wingdings" panose="05000000000000000000" pitchFamily="2" charset="2"/>
        <a:buChar char="§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78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67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00" indent="-189000" algn="l" defTabSz="685800" rtl="0" eaLnBrk="1" latinLnBrk="0" hangingPunct="1">
        <a:lnSpc>
          <a:spcPct val="110000"/>
        </a:lnSpc>
        <a:spcBef>
          <a:spcPts val="450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648000" y="720000"/>
            <a:ext cx="7848900" cy="6480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sv-SE"/>
              <a:t>Klicka här för att ändra format</a:t>
            </a:r>
          </a:p>
        </p:txBody>
      </p:sp>
      <p:pic>
        <p:nvPicPr>
          <p:cNvPr id="7" name="Bildobjekt 6"/>
          <p:cNvPicPr>
            <a:picLocks noChangeAspect="1"/>
          </p:cNvPicPr>
          <p:nvPr userDrawn="1"/>
        </p:nvPicPr>
        <p:blipFill>
          <a:blip r:embed="rId5" cstate="print">
            <a:lum contrast="-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5751" y="5607977"/>
            <a:ext cx="1458040" cy="746760"/>
          </a:xfrm>
          <a:prstGeom prst="rect">
            <a:avLst/>
          </a:prstGeom>
        </p:spPr>
      </p:pic>
      <p:sp>
        <p:nvSpPr>
          <p:cNvPr id="9" name="Rektangel 8"/>
          <p:cNvSpPr/>
          <p:nvPr userDrawn="1"/>
        </p:nvSpPr>
        <p:spPr>
          <a:xfrm>
            <a:off x="0" y="6532510"/>
            <a:ext cx="9144000" cy="342000"/>
          </a:xfrm>
          <a:prstGeom prst="rect">
            <a:avLst/>
          </a:prstGeom>
          <a:solidFill>
            <a:schemeClr val="accent1"/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35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647999" y="1569720"/>
            <a:ext cx="7848900" cy="42516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085552" y="6532879"/>
            <a:ext cx="540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+mj-lt"/>
              </a:defRPr>
            </a:lvl1pPr>
          </a:lstStyle>
          <a:p>
            <a:pPr algn="ctr"/>
            <a:fld id="{93979412-D361-406D-A194-319B192BD2D7}" type="datetimeFigureOut">
              <a:rPr lang="sv-SE" smtClean="0"/>
              <a:pPr algn="ctr"/>
              <a:t>2026-05-27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990367" y="6532879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39790" y="6532879"/>
            <a:ext cx="3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bg1"/>
                </a:solidFill>
                <a:latin typeface="+mj-lt"/>
              </a:defRPr>
            </a:lvl1pPr>
          </a:lstStyle>
          <a:p>
            <a:fld id="{44A3E772-BA0E-440B-B6B8-BBE74D104596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70391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89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accent1"/>
        </a:buClr>
        <a:buFont typeface="Wingdings" panose="05000000000000000000" pitchFamily="2" charset="2"/>
        <a:buChar char="§"/>
        <a:defRPr sz="1650" kern="1200">
          <a:solidFill>
            <a:schemeClr val="tx1"/>
          </a:solidFill>
          <a:latin typeface="+mn-lt"/>
          <a:ea typeface="+mn-ea"/>
          <a:cs typeface="+mn-cs"/>
        </a:defRPr>
      </a:lvl1pPr>
      <a:lvl2pPr marL="378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567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bg1">
            <a:lumMod val="50000"/>
          </a:schemeClr>
        </a:buClr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756000" indent="-189000" algn="l" defTabSz="685800" rtl="0" eaLnBrk="1" latinLnBrk="0" hangingPunct="1">
        <a:lnSpc>
          <a:spcPct val="110000"/>
        </a:lnSpc>
        <a:spcBef>
          <a:spcPts val="450"/>
        </a:spcBef>
        <a:buClr>
          <a:schemeClr val="tx1">
            <a:lumMod val="75000"/>
            <a:lumOff val="25000"/>
          </a:schemeClr>
        </a:buClr>
        <a:buFont typeface="Verdana" panose="020B060403050404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89000" indent="-189000" algn="l" defTabSz="685800" rtl="0" eaLnBrk="1" latinLnBrk="0" hangingPunct="1">
        <a:lnSpc>
          <a:spcPct val="110000"/>
        </a:lnSpc>
        <a:spcBef>
          <a:spcPts val="450"/>
        </a:spcBef>
        <a:buFont typeface="Wingdings" panose="05000000000000000000" pitchFamily="2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ationelltklinisktkunskapsstod.se/Jamtland-Harjedalen/kunskapsstod/vardforlopp/kognitiv-svikt-vid-misstankt-demenssjukdom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vardgivarwebb.regionjh.se/rest-api/centuri/document/3c40203c-15ce-4e9e-9dc2-6954e4b90316/91458" TargetMode="External"/><Relationship Id="rId2" Type="http://schemas.openxmlformats.org/officeDocument/2006/relationships/hyperlink" Target="https://vardgivarwebb.regionjh.se/rest-api/centuri/document/3c40203c-15ce-4e9e-9dc2-6954e4b90316/91457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vardgivarwebb.regionjh.se/rest-api/centuri/document/a74ae92c-8ad3-4bb7-84fc-5c9f171c2668/90815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centuri.regionjh.se/H%C3%A4lso-%20och%20sjukv%C3%A5rd/ExportedFiles/71044.pptx" TargetMode="External"/><Relationship Id="rId2" Type="http://schemas.openxmlformats.org/officeDocument/2006/relationships/hyperlink" Target="https://vardpersonal.1177.se/Jamtland-Harjedalen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marit.naas@regionjh.se" TargetMode="External"/><Relationship Id="rId2" Type="http://schemas.openxmlformats.org/officeDocument/2006/relationships/hyperlink" Target="mailto:karin.gard@regionjh.se" TargetMode="External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vardgivarwebb.regionjh.se/rest-api/centuri/document/8ec1876a-1518-4337-949f-4c7148ecf482/76505" TargetMode="External"/><Relationship Id="rId2" Type="http://schemas.openxmlformats.org/officeDocument/2006/relationships/hyperlink" Target="https://rjh.centuri.se/RegNo/78822" TargetMode="Externa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rjh.centuri.se/RegNo/80566" TargetMode="External"/><Relationship Id="rId2" Type="http://schemas.openxmlformats.org/officeDocument/2006/relationships/hyperlink" Target="https://rjh.centuri.se/RegNo/80565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demenscentrum.se/Arbeta-med-demens/Verktyg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356B5CAB-8B79-F5B8-70B4-035AC0B93E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2000" y="1124744"/>
            <a:ext cx="7740000" cy="432000"/>
          </a:xfrm>
        </p:spPr>
        <p:txBody>
          <a:bodyPr/>
          <a:lstStyle/>
          <a:p>
            <a:r>
              <a:rPr lang="sv-SE" sz="2800" dirty="0"/>
              <a:t>Införande av vårdförlopp Kognitiv svikt vid misstänkt demenssjukdom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6CD3DE04-7EEA-F650-A2A9-F40D3C0F3BA2}"/>
              </a:ext>
            </a:extLst>
          </p:cNvPr>
          <p:cNvSpPr txBox="1"/>
          <p:nvPr/>
        </p:nvSpPr>
        <p:spPr>
          <a:xfrm>
            <a:off x="971600" y="2831145"/>
            <a:ext cx="705678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>
                <a:hlinkClick r:id="rId2"/>
              </a:rPr>
              <a:t>Kognitiv svikt vid misstänkt demenssjukdom - Nationellt kliniskt kunskapsstöd (nationelltklinisktkunskapsstod.se)</a:t>
            </a:r>
            <a:endParaRPr lang="sv-SE" dirty="0"/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439AC4C6-860F-592F-6E72-44DF4AA1E7E9}"/>
              </a:ext>
            </a:extLst>
          </p:cNvPr>
          <p:cNvSpPr txBox="1"/>
          <p:nvPr/>
        </p:nvSpPr>
        <p:spPr>
          <a:xfrm>
            <a:off x="755576" y="4005064"/>
            <a:ext cx="748883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dirty="0"/>
              <a:t>Vårdförloppet inleds vid misstanke om kognitiv svikt orsakad av demenssjukdom och avslutas vid bekräftad diagnos, alternativt då misstanke inte kvarstår.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3FFDDA-DFE6-9BC8-00DE-5AF8000E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8000" y="720000"/>
            <a:ext cx="7848900" cy="648000"/>
          </a:xfrm>
        </p:spPr>
        <p:txBody>
          <a:bodyPr vert="horz" wrap="square" lIns="0" tIns="0" rIns="0" bIns="0" numCol="1" rtlCol="0" anchor="t" anchorCtr="0">
            <a:noAutofit/>
          </a:bodyPr>
          <a:lstStyle/>
          <a:p>
            <a:pPr defTabSz="914400"/>
            <a:r>
              <a:rPr lang="sv-SE" sz="2600" b="1" dirty="0">
                <a:solidFill>
                  <a:srgbClr val="98C200"/>
                </a:solidFill>
              </a:rPr>
              <a:t>Hur underlättar vi införandet (3)?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C88223-B61A-83D8-399F-21FD8CA42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999" y="1569720"/>
            <a:ext cx="7848900" cy="3860705"/>
          </a:xfrm>
        </p:spPr>
        <p:txBody>
          <a:bodyPr>
            <a:normAutofit/>
          </a:bodyPr>
          <a:lstStyle/>
          <a:p>
            <a:r>
              <a:rPr lang="sv-SE" sz="2000" dirty="0"/>
              <a:t>Cosmic brev: standardbrev vid konstaterad Mild kognitiv svikt på alla hälsocentraler </a:t>
            </a:r>
          </a:p>
          <a:p>
            <a:pPr marL="0" indent="0">
              <a:buNone/>
            </a:pPr>
            <a:endParaRPr lang="sv-SE" sz="2000" dirty="0"/>
          </a:p>
          <a:p>
            <a:pPr marL="0" indent="0">
              <a:buNone/>
            </a:pPr>
            <a:r>
              <a:rPr lang="sv-SE" sz="2000" b="1" dirty="0">
                <a:solidFill>
                  <a:schemeClr val="accent1">
                    <a:lumMod val="75000"/>
                  </a:schemeClr>
                </a:solidFill>
              </a:rPr>
              <a:t>Läs mer</a:t>
            </a:r>
          </a:p>
          <a:p>
            <a:r>
              <a:rPr lang="sv-SE" sz="2000" dirty="0"/>
              <a:t>Stöd för införande av </a:t>
            </a:r>
            <a:r>
              <a:rPr lang="sv-SE" sz="2000" dirty="0" err="1"/>
              <a:t>SveDem</a:t>
            </a:r>
            <a:endParaRPr lang="sv-SE" sz="2000" dirty="0"/>
          </a:p>
          <a:p>
            <a:pPr lvl="1"/>
            <a:r>
              <a:rPr lang="sv-SE" sz="1850" dirty="0">
                <a:hlinkClick r:id="rId2"/>
              </a:rPr>
              <a:t>Chef</a:t>
            </a:r>
            <a:endParaRPr lang="sv-SE" sz="1850" dirty="0"/>
          </a:p>
          <a:p>
            <a:pPr lvl="1"/>
            <a:r>
              <a:rPr lang="sv-SE" sz="1850" dirty="0">
                <a:hlinkClick r:id="rId3"/>
              </a:rPr>
              <a:t>Personal</a:t>
            </a:r>
            <a:endParaRPr lang="sv-SE" sz="1850" dirty="0"/>
          </a:p>
          <a:p>
            <a:r>
              <a:rPr lang="sv-SE" sz="2000" dirty="0">
                <a:hlinkClick r:id="rId4"/>
              </a:rPr>
              <a:t>Samverkansdokument för vård och omsorg vid demenssjukdom i Jämtlands län</a:t>
            </a:r>
            <a:endParaRPr lang="sv-SE" sz="2000" dirty="0"/>
          </a:p>
          <a:p>
            <a:pPr marL="0" indent="0">
              <a:buNone/>
            </a:pPr>
            <a:r>
              <a:rPr lang="sv-SE" sz="2000" dirty="0"/>
              <a:t>				</a:t>
            </a:r>
          </a:p>
        </p:txBody>
      </p:sp>
    </p:spTree>
    <p:extLst>
      <p:ext uri="{BB962C8B-B14F-4D97-AF65-F5344CB8AC3E}">
        <p14:creationId xmlns:p14="http://schemas.microsoft.com/office/powerpoint/2010/main" val="12991788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3FFDDA-DFE6-9BC8-00DE-5AF8000EC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0" tIns="0" rIns="0" bIns="0" numCol="1" rtlCol="0" anchor="t" anchorCtr="0">
            <a:noAutofit/>
          </a:bodyPr>
          <a:lstStyle/>
          <a:p>
            <a:pPr defTabSz="914400"/>
            <a:r>
              <a:rPr lang="sv-SE" sz="2800" b="1" dirty="0">
                <a:solidFill>
                  <a:srgbClr val="98C200"/>
                </a:solidFill>
              </a:rPr>
              <a:t>Hur följer vi upp införandet?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C88223-B61A-83D8-399F-21FD8CA426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r>
              <a:rPr lang="sv-SE" dirty="0"/>
              <a:t>Uppföljning sker på möten i LPO Äldres hälsa och palliativ vård</a:t>
            </a:r>
          </a:p>
          <a:p>
            <a:pPr lvl="1"/>
            <a:r>
              <a:rPr lang="sv-SE" dirty="0"/>
              <a:t>Användande av sökord MMSE-NR3 i primärvården (Insight) </a:t>
            </a:r>
          </a:p>
          <a:p>
            <a:pPr lvl="1"/>
            <a:r>
              <a:rPr lang="sv-SE" dirty="0"/>
              <a:t>Uppföljning på primärvårdsdagar för att fånga upp oklarheter och sprida information</a:t>
            </a:r>
            <a:br>
              <a:rPr lang="sv-SE" dirty="0"/>
            </a:br>
            <a:endParaRPr lang="sv-SE" dirty="0"/>
          </a:p>
          <a:p>
            <a:r>
              <a:rPr lang="sv-SE" dirty="0"/>
              <a:t>Ledtid start av utredning till diagnos kommer att vara möjligt att följa när nya datumsökord för utredning används, och demensdiagnoser därefter sätts</a:t>
            </a:r>
          </a:p>
          <a:p>
            <a:r>
              <a:rPr lang="sv-SE" dirty="0">
                <a:cs typeface="Arial"/>
              </a:rPr>
              <a:t>Insight i Cosmic är förberett för att följa:</a:t>
            </a:r>
          </a:p>
          <a:p>
            <a:pPr lvl="1"/>
            <a:r>
              <a:rPr lang="sv-SE" dirty="0">
                <a:cs typeface="Arial"/>
              </a:rPr>
              <a:t>Nydiagnostiserad Alzheimer med – eller utan -  ordinerade demensläkemedel inom 60 dagar</a:t>
            </a:r>
          </a:p>
          <a:p>
            <a:pPr lvl="1"/>
            <a:r>
              <a:rPr lang="sv-SE" dirty="0">
                <a:cs typeface="Arial"/>
              </a:rPr>
              <a:t>Diagnossättning; Patienter med ny demensdiagnos som huvuddiagnos</a:t>
            </a:r>
          </a:p>
          <a:p>
            <a:pPr lvl="1"/>
            <a:r>
              <a:rPr lang="sv-SE" dirty="0">
                <a:cs typeface="Arial"/>
              </a:rPr>
              <a:t>Användande av utredningssökord</a:t>
            </a:r>
          </a:p>
          <a:p>
            <a:pPr marL="188595" indent="-188595">
              <a:buAutoNum type="arabicPeriod"/>
            </a:pPr>
            <a:endParaRPr lang="sv-SE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08170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7F152EA0-A48F-396D-2B10-3D204A263F58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32000" y="2636912"/>
            <a:ext cx="8280000" cy="4383767"/>
          </a:xfrm>
        </p:spPr>
        <p:txBody>
          <a:bodyPr/>
          <a:lstStyle/>
          <a:p>
            <a:r>
              <a:rPr lang="sv-SE" sz="2000" dirty="0"/>
              <a:t>Bakom systemet står Sverige alla regioner. Stöd ges från SKR. Fokus för arbetet i den långsiktiga planen 2023 – 2027 är bland annat på att implementera kunskapsstöd</a:t>
            </a:r>
          </a:p>
          <a:p>
            <a:r>
              <a:rPr lang="sv-SE" dirty="0"/>
              <a:t>Fler kunskapsstöd finns på </a:t>
            </a:r>
            <a:r>
              <a:rPr lang="sv-SE" dirty="0">
                <a:hlinkClick r:id="rId2"/>
              </a:rPr>
              <a:t>https://vardpersonal.1177.se/Jamtland-Harjedalen/</a:t>
            </a:r>
            <a:r>
              <a:rPr lang="sv-SE" dirty="0"/>
              <a:t> </a:t>
            </a:r>
            <a:endParaRPr lang="sv-SE" sz="2000" dirty="0"/>
          </a:p>
          <a:p>
            <a:r>
              <a:rPr lang="sv-SE" sz="2000" dirty="0"/>
              <a:t>Mer lokal information om hur vi arbetar med kunskapsstyrning finns här: </a:t>
            </a:r>
            <a:r>
              <a:rPr lang="sv-SE" sz="2000" dirty="0">
                <a:hlinkClick r:id="rId3"/>
              </a:rPr>
              <a:t>Kunskapsstyrning - presentation i kortversion</a:t>
            </a:r>
            <a:endParaRPr lang="sv-SE" sz="20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E0CA36D2-53B9-D5AC-0D09-F7F40ADDFD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400" dirty="0"/>
              <a:t>Vårdförlopp Kognitiv svikt vid misstänkt demenssjukdom är ett kunskapsstöd som ingår i Nationellt system för kunskapsstyrning</a:t>
            </a:r>
          </a:p>
        </p:txBody>
      </p:sp>
    </p:spTree>
    <p:extLst>
      <p:ext uri="{BB962C8B-B14F-4D97-AF65-F5344CB8AC3E}">
        <p14:creationId xmlns:p14="http://schemas.microsoft.com/office/powerpoint/2010/main" val="541549699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DBAC50D-AC3D-DDF4-9EA4-978E9BCBE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Kontaktuppgifter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FA224B21-D790-3633-08BC-E787CB573E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68580" tIns="34290" rIns="68580" bIns="34290" rtlCol="0" anchor="t">
            <a:normAutofit/>
          </a:bodyPr>
          <a:lstStyle/>
          <a:p>
            <a:pPr marL="188595" indent="-188595"/>
            <a:r>
              <a:rPr lang="sv-SE" dirty="0"/>
              <a:t>LPO - ordförande Äldres hälsa och palliativ vård</a:t>
            </a:r>
          </a:p>
          <a:p>
            <a:pPr marL="0" indent="0">
              <a:buNone/>
            </a:pPr>
            <a:r>
              <a:rPr lang="sv-SE" dirty="0">
                <a:hlinkClick r:id="rId2"/>
              </a:rPr>
              <a:t>karin.gard@regionjh.se</a:t>
            </a:r>
            <a:endParaRPr lang="sv-SE" dirty="0">
              <a:cs typeface="Arial"/>
              <a:hlinkClick r:id="rId2"/>
            </a:endParaRPr>
          </a:p>
          <a:p>
            <a:pPr marL="0" indent="0">
              <a:buNone/>
            </a:pPr>
            <a:endParaRPr lang="sv-SE" dirty="0">
              <a:cs typeface="Arial"/>
            </a:endParaRPr>
          </a:p>
          <a:p>
            <a:r>
              <a:rPr lang="sv-SE" dirty="0">
                <a:cs typeface="Arial"/>
              </a:rPr>
              <a:t>Angående kunskapsstyrning och </a:t>
            </a:r>
            <a:r>
              <a:rPr lang="sv-SE" dirty="0" err="1">
                <a:cs typeface="Arial"/>
              </a:rPr>
              <a:t>Insight</a:t>
            </a:r>
          </a:p>
          <a:p>
            <a:pPr marL="0" indent="0">
              <a:buNone/>
            </a:pPr>
            <a:r>
              <a:rPr lang="sv-SE" dirty="0">
                <a:cs typeface="Arial"/>
                <a:hlinkClick r:id="rId3"/>
              </a:rPr>
              <a:t>marit.naas@regionjh.se</a:t>
            </a:r>
            <a:r>
              <a:rPr lang="sv-SE" dirty="0"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3552378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6AEF7D0B-CC28-E6B2-894A-F999CCDA6DFA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r>
              <a:rPr lang="sv-SE" dirty="0"/>
              <a:t>Minska nationella och regionala skillnader i utredning.</a:t>
            </a:r>
          </a:p>
          <a:p>
            <a:r>
              <a:rPr lang="sv-SE" dirty="0"/>
              <a:t>Korta tid för utredningar.</a:t>
            </a:r>
          </a:p>
          <a:p>
            <a:r>
              <a:rPr lang="sv-SE" dirty="0"/>
              <a:t>Skapa förutsättningar att uppmärksamma, utreda och behandla såväl inom primärvård som i specialiserad vård.</a:t>
            </a:r>
          </a:p>
          <a:p>
            <a:r>
              <a:rPr lang="sv-SE" dirty="0"/>
              <a:t>Ge mer stöd till patient och närstående.</a:t>
            </a:r>
          </a:p>
          <a:p>
            <a:r>
              <a:rPr lang="sv-SE" dirty="0"/>
              <a:t>Koppla samman vård och omsorg.</a:t>
            </a:r>
          </a:p>
          <a:p>
            <a:endParaRPr lang="sv-SE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C78A8021-2715-EF95-661E-E50987C208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Målsättning med vårdförloppet</a:t>
            </a:r>
          </a:p>
        </p:txBody>
      </p:sp>
    </p:spTree>
    <p:extLst>
      <p:ext uri="{BB962C8B-B14F-4D97-AF65-F5344CB8AC3E}">
        <p14:creationId xmlns:p14="http://schemas.microsoft.com/office/powerpoint/2010/main" val="319918473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innehåll 1">
            <a:extLst>
              <a:ext uri="{FF2B5EF4-FFF2-40B4-BE49-F238E27FC236}">
                <a16:creationId xmlns:a16="http://schemas.microsoft.com/office/drawing/2014/main" id="{D273A40D-7CC7-84F0-709F-F7C618D9A662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410474" y="1412776"/>
            <a:ext cx="8280000" cy="4383767"/>
          </a:xfrm>
        </p:spPr>
        <p:txBody>
          <a:bodyPr/>
          <a:lstStyle/>
          <a:p>
            <a:r>
              <a:rPr lang="sv-SE" sz="1800" dirty="0"/>
              <a:t>Patienter med sviktande kognitiva funktioner behöver få en utredning och diagnos. </a:t>
            </a:r>
          </a:p>
          <a:p>
            <a:r>
              <a:rPr lang="sv-SE" sz="1800" dirty="0"/>
              <a:t>Det finns behov av att ge bättre stöd till vården gällande utredning och diagnossättning. </a:t>
            </a:r>
          </a:p>
          <a:p>
            <a:r>
              <a:rPr lang="sv-SE" sz="1800" dirty="0"/>
              <a:t>Det finns behov av att följa upp, i första hand, att patienter får en utredning och diagnos.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sz="1800" dirty="0"/>
              <a:t>Region Jämtland Härjedalen behöver lokal information gällande remissrutin och rutin för konsultation, utredning, diagnoskoder och differentialdiagnos, egenvård och läkemedelsbehandlingar, vanligt förekommande intyg och uppföljning varit bristande.</a:t>
            </a:r>
          </a:p>
          <a:p>
            <a:endParaRPr lang="sv-SE" sz="1800" dirty="0"/>
          </a:p>
        </p:txBody>
      </p:sp>
      <p:sp>
        <p:nvSpPr>
          <p:cNvPr id="3" name="Rubrik 2">
            <a:extLst>
              <a:ext uri="{FF2B5EF4-FFF2-40B4-BE49-F238E27FC236}">
                <a16:creationId xmlns:a16="http://schemas.microsoft.com/office/drawing/2014/main" id="{AD188359-CADA-FE9E-E6AF-26E28470B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Varför vårdförlopp?</a:t>
            </a:r>
          </a:p>
        </p:txBody>
      </p:sp>
    </p:spTree>
    <p:extLst>
      <p:ext uri="{BB962C8B-B14F-4D97-AF65-F5344CB8AC3E}">
        <p14:creationId xmlns:p14="http://schemas.microsoft.com/office/powerpoint/2010/main" val="161443150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tshållare för innehåll 8">
            <a:extLst>
              <a:ext uri="{FF2B5EF4-FFF2-40B4-BE49-F238E27FC236}">
                <a16:creationId xmlns:a16="http://schemas.microsoft.com/office/drawing/2014/main" id="{740258F0-70D5-044A-9175-FFD8D79E68F4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r>
              <a:rPr lang="sv-SE" dirty="0"/>
              <a:t>Planering för implementering har skett i LPO Äldres hälsa och palliativ vård.</a:t>
            </a:r>
          </a:p>
          <a:p>
            <a:r>
              <a:rPr lang="sv-SE" dirty="0"/>
              <a:t>Implementeringsförberedelserna har förutom LPO Äldres hälsa och palliativ vård inkluderat </a:t>
            </a:r>
          </a:p>
          <a:p>
            <a:pPr lvl="1"/>
            <a:r>
              <a:rPr lang="sv-SE" dirty="0"/>
              <a:t>Öppenvård 2 Äldrepsykiatrisk team- minnesteam</a:t>
            </a:r>
          </a:p>
          <a:p>
            <a:pPr lvl="1"/>
            <a:r>
              <a:rPr lang="sv-SE" dirty="0"/>
              <a:t>Områdesansvarig primärvård Cosmic och Cosmic förvaltning</a:t>
            </a:r>
          </a:p>
          <a:p>
            <a:pPr lvl="1"/>
            <a:r>
              <a:rPr lang="sv-SE" dirty="0"/>
              <a:t>Arbetsgrupp utvidgad utredning specialiserad vård</a:t>
            </a:r>
          </a:p>
          <a:p>
            <a:pPr lvl="1"/>
            <a:r>
              <a:rPr lang="sv-SE" dirty="0"/>
              <a:t>LAG kognitiv svikt kommunsamverkan.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A56EE8B6-718B-FDB6-C398-67DC6A2F74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z="2100" dirty="0"/>
              <a:t>Bakgrund</a:t>
            </a:r>
          </a:p>
        </p:txBody>
      </p:sp>
    </p:spTree>
    <p:extLst>
      <p:ext uri="{BB962C8B-B14F-4D97-AF65-F5344CB8AC3E}">
        <p14:creationId xmlns:p14="http://schemas.microsoft.com/office/powerpoint/2010/main" val="2096246445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EAC4B8CB-DAF7-FF6F-F5FC-D596A049C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0" tIns="0" rIns="0" bIns="0" numCol="1" rtlCol="0" anchor="t" anchorCtr="0">
            <a:noAutofit/>
          </a:bodyPr>
          <a:lstStyle/>
          <a:p>
            <a:pPr defTabSz="914400"/>
            <a:r>
              <a:rPr lang="sv-SE" sz="2600" b="1" dirty="0">
                <a:solidFill>
                  <a:srgbClr val="98C200"/>
                </a:solidFill>
              </a:rPr>
              <a:t>Utförda aktiviteter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6D18AF3C-B400-545E-CE53-04D674B114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sz="2000" dirty="0"/>
              <a:t>Upprättande av rutiner</a:t>
            </a:r>
          </a:p>
          <a:p>
            <a:pPr lvl="1"/>
            <a:r>
              <a:rPr lang="sv-SE" sz="2000" dirty="0"/>
              <a:t>Förtydligande/formalisering av </a:t>
            </a:r>
            <a:r>
              <a:rPr lang="sv-SE" sz="2000" dirty="0">
                <a:hlinkClick r:id="rId2"/>
              </a:rPr>
              <a:t>Uppdrag Öppenvård 2 Äldrepsykiatriskt team/minnesteam</a:t>
            </a:r>
            <a:r>
              <a:rPr lang="sv-SE" sz="2000" dirty="0"/>
              <a:t> (intern länk)</a:t>
            </a:r>
          </a:p>
          <a:p>
            <a:pPr lvl="1"/>
            <a:r>
              <a:rPr lang="sv-SE" sz="2000" dirty="0"/>
              <a:t>Upprättande av rutin </a:t>
            </a:r>
            <a:r>
              <a:rPr lang="sv-SE" sz="2000" dirty="0">
                <a:hlinkClick r:id="rId3"/>
              </a:rPr>
              <a:t>Basal utredning kognitiv svikt vid misstänkt demenssjukdom och remiss till utvidgad utredning</a:t>
            </a:r>
            <a:endParaRPr lang="sv-SE" sz="2000" dirty="0"/>
          </a:p>
          <a:p>
            <a:pPr lvl="1"/>
            <a:r>
              <a:rPr lang="sv-SE" sz="2000" dirty="0"/>
              <a:t>Överenskommelse med röntgen gällande ledtid till datortomografi hjärna som del av basal utredning: 8 veckor</a:t>
            </a:r>
          </a:p>
          <a:p>
            <a:r>
              <a:rPr lang="sv-SE" sz="2000" dirty="0"/>
              <a:t>Ändringar i Cosmic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747182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91487572-C736-6F7B-E96F-FC65504A716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>
            <a:normAutofit fontScale="77500" lnSpcReduction="20000"/>
          </a:bodyPr>
          <a:lstStyle/>
          <a:p>
            <a:r>
              <a:rPr lang="sv-SE" dirty="0"/>
              <a:t>Dokumentet förtydligar </a:t>
            </a:r>
          </a:p>
          <a:p>
            <a:r>
              <a:rPr lang="sv-SE" dirty="0"/>
              <a:t>Primärvårdens ansvar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sv-SE" dirty="0"/>
              <a:t>Remiss till utvidgad utredning på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Minnesteam tillhörande psykiatriska akutmottagningen Öppenvård 2. Kriterier för konsultation/remiss framgår av dokumentet.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sv-SE" dirty="0"/>
              <a:t>Neurologimottagning vid misstanke om neurologisk sjukdom. Önskat remissinnehåll för misstanke om respektive sjukdom framgår av dokumentet.</a:t>
            </a:r>
          </a:p>
          <a:p>
            <a:r>
              <a:rPr lang="sv-SE" dirty="0"/>
              <a:t>Utredning</a:t>
            </a:r>
          </a:p>
          <a:p>
            <a:pPr lvl="1"/>
            <a:r>
              <a:rPr lang="sv-SE" dirty="0"/>
              <a:t>Status</a:t>
            </a:r>
          </a:p>
          <a:p>
            <a:pPr lvl="1"/>
            <a:r>
              <a:rPr lang="sv-SE" dirty="0"/>
              <a:t>Undersökningar och utredning</a:t>
            </a:r>
          </a:p>
          <a:p>
            <a:pPr lvl="1"/>
            <a:r>
              <a:rPr lang="sv-SE" dirty="0"/>
              <a:t>Provtagningar/provtagningspaket</a:t>
            </a:r>
          </a:p>
          <a:p>
            <a:pPr lvl="1"/>
            <a:r>
              <a:rPr lang="sv-SE" dirty="0"/>
              <a:t>CT hjärna</a:t>
            </a:r>
          </a:p>
          <a:p>
            <a:r>
              <a:rPr lang="sv-SE" dirty="0"/>
              <a:t>Diagnoskoder och differentialdiagnos</a:t>
            </a:r>
          </a:p>
          <a:p>
            <a:r>
              <a:rPr lang="sv-SE" dirty="0"/>
              <a:t>Egenvård och läkemedelsbehandlingar</a:t>
            </a:r>
          </a:p>
          <a:p>
            <a:r>
              <a:rPr lang="sv-SE" dirty="0"/>
              <a:t>Uppföljning</a:t>
            </a:r>
          </a:p>
          <a:p>
            <a:r>
              <a:rPr lang="sv-SE" dirty="0"/>
              <a:t>Vanligt förkommande intyg</a:t>
            </a:r>
          </a:p>
        </p:txBody>
      </p:sp>
      <p:sp>
        <p:nvSpPr>
          <p:cNvPr id="2" name="Rubrik 1">
            <a:extLst>
              <a:ext uri="{FF2B5EF4-FFF2-40B4-BE49-F238E27FC236}">
                <a16:creationId xmlns:a16="http://schemas.microsoft.com/office/drawing/2014/main" id="{24A60748-70ED-7042-078A-6D5D00584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Nyheter: förtydligande i basal utredning</a:t>
            </a:r>
          </a:p>
        </p:txBody>
      </p:sp>
    </p:spTree>
    <p:extLst>
      <p:ext uri="{BB962C8B-B14F-4D97-AF65-F5344CB8AC3E}">
        <p14:creationId xmlns:p14="http://schemas.microsoft.com/office/powerpoint/2010/main" val="1365269937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3FFDDA-DFE6-9BC8-00DE-5AF8000E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70" y="300252"/>
            <a:ext cx="4010793" cy="540847"/>
          </a:xfrm>
        </p:spPr>
        <p:txBody>
          <a:bodyPr vert="horz" wrap="square" lIns="0" tIns="0" rIns="0" bIns="0" numCol="1" rtlCol="0" anchor="t" anchorCtr="0">
            <a:noAutofit/>
          </a:bodyPr>
          <a:lstStyle/>
          <a:p>
            <a:pPr defTabSz="914400"/>
            <a:r>
              <a:rPr lang="sv-SE" sz="2400" b="1" dirty="0">
                <a:solidFill>
                  <a:srgbClr val="98C200"/>
                </a:solidFill>
              </a:rPr>
              <a:t>Hur underlättar vi införandet (1)?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C88223-B61A-83D8-399F-21FD8CA42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0620" y="1256076"/>
            <a:ext cx="6229155" cy="3860705"/>
          </a:xfrm>
        </p:spPr>
        <p:txBody>
          <a:bodyPr>
            <a:normAutofit/>
          </a:bodyPr>
          <a:lstStyle/>
          <a:p>
            <a:r>
              <a:rPr lang="sv-SE" dirty="0"/>
              <a:t>Nya sökord i </a:t>
            </a:r>
            <a:r>
              <a:rPr lang="sv-SE" b="1" dirty="0"/>
              <a:t>Öppenvårdsmall läkare PV </a:t>
            </a:r>
            <a:r>
              <a:rPr lang="sv-SE" dirty="0"/>
              <a:t>med information i informationssymbolen per sökord: hjälptext och länkar, för </a:t>
            </a:r>
            <a:r>
              <a:rPr lang="sv-SE" u="sng" dirty="0"/>
              <a:t>alla</a:t>
            </a:r>
            <a:r>
              <a:rPr lang="sv-SE" dirty="0"/>
              <a:t> hälsocentraler. MMSE-NR3 finns i fler mallar: </a:t>
            </a:r>
          </a:p>
          <a:p>
            <a:pPr lvl="1"/>
            <a:r>
              <a:rPr lang="sv-SE" dirty="0"/>
              <a:t>Mall inhyrd kommunpersonal</a:t>
            </a:r>
          </a:p>
          <a:p>
            <a:pPr lvl="1"/>
            <a:r>
              <a:rPr lang="sv-SE" dirty="0"/>
              <a:t>Öppenvårdsmall omvårdnad PV</a:t>
            </a:r>
          </a:p>
          <a:p>
            <a:pPr lvl="1"/>
            <a:r>
              <a:rPr lang="sv-SE" dirty="0"/>
              <a:t>Arbetsterapeutmall</a:t>
            </a:r>
          </a:p>
          <a:p>
            <a:pPr lvl="1"/>
            <a:r>
              <a:rPr lang="sv-SE" dirty="0"/>
              <a:t>Läkarmedverkan SÄBO</a:t>
            </a:r>
            <a:br>
              <a:rPr lang="sv-SE" dirty="0"/>
            </a:br>
            <a:endParaRPr lang="sv-SE" dirty="0"/>
          </a:p>
          <a:p>
            <a:pPr marL="189000" lvl="1" indent="0">
              <a:buNone/>
            </a:pPr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lvl="1"/>
            <a:endParaRPr lang="sv-SE" dirty="0"/>
          </a:p>
          <a:p>
            <a:pPr marL="189000" lvl="1" indent="0">
              <a:buNone/>
            </a:pPr>
            <a:endParaRPr lang="sv-SE" dirty="0"/>
          </a:p>
          <a:p>
            <a:pPr marL="189000" lvl="1" indent="0">
              <a:buNone/>
            </a:pPr>
            <a:endParaRPr lang="sv-SE" dirty="0"/>
          </a:p>
          <a:p>
            <a:pPr marL="189000" lvl="1" indent="0">
              <a:buNone/>
            </a:pPr>
            <a:endParaRPr lang="sv-SE" dirty="0"/>
          </a:p>
        </p:txBody>
      </p:sp>
      <p:cxnSp>
        <p:nvCxnSpPr>
          <p:cNvPr id="7" name="Rak pilkoppling 6">
            <a:extLst>
              <a:ext uri="{FF2B5EF4-FFF2-40B4-BE49-F238E27FC236}">
                <a16:creationId xmlns:a16="http://schemas.microsoft.com/office/drawing/2014/main" id="{6A801E64-F8EA-16BF-3488-5F4EC192FC1A}"/>
              </a:ext>
            </a:extLst>
          </p:cNvPr>
          <p:cNvCxnSpPr>
            <a:cxnSpLocks/>
            <a:endCxn id="12" idx="1"/>
          </p:cNvCxnSpPr>
          <p:nvPr/>
        </p:nvCxnSpPr>
        <p:spPr>
          <a:xfrm>
            <a:off x="1977428" y="3186429"/>
            <a:ext cx="2793394" cy="956956"/>
          </a:xfrm>
          <a:prstGeom prst="straightConnector1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ruta 7">
            <a:extLst>
              <a:ext uri="{FF2B5EF4-FFF2-40B4-BE49-F238E27FC236}">
                <a16:creationId xmlns:a16="http://schemas.microsoft.com/office/drawing/2014/main" id="{92E5CB10-05E9-9585-BBE5-787A4BF3DEF8}"/>
              </a:ext>
            </a:extLst>
          </p:cNvPr>
          <p:cNvSpPr txBox="1"/>
          <p:nvPr/>
        </p:nvSpPr>
        <p:spPr>
          <a:xfrm rot="855145">
            <a:off x="3519787" y="3478503"/>
            <a:ext cx="857927" cy="30008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pPr defTabSz="685800"/>
            <a:r>
              <a:rPr lang="sv-SE" sz="1350" dirty="0">
                <a:solidFill>
                  <a:srgbClr val="000000"/>
                </a:solidFill>
                <a:latin typeface="Arial"/>
              </a:rPr>
              <a:t>Exempel</a:t>
            </a:r>
          </a:p>
        </p:txBody>
      </p:sp>
      <p:pic>
        <p:nvPicPr>
          <p:cNvPr id="10" name="Bildobjekt 9">
            <a:extLst>
              <a:ext uri="{FF2B5EF4-FFF2-40B4-BE49-F238E27FC236}">
                <a16:creationId xmlns:a16="http://schemas.microsoft.com/office/drawing/2014/main" id="{776565E6-D024-DEAE-8EDE-07AD5500A7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11760" y="5589208"/>
            <a:ext cx="2838450" cy="895350"/>
          </a:xfrm>
          <a:prstGeom prst="rect">
            <a:avLst/>
          </a:prstGeom>
        </p:spPr>
      </p:pic>
      <p:pic>
        <p:nvPicPr>
          <p:cNvPr id="11" name="Bildobjekt 10">
            <a:extLst>
              <a:ext uri="{FF2B5EF4-FFF2-40B4-BE49-F238E27FC236}">
                <a16:creationId xmlns:a16="http://schemas.microsoft.com/office/drawing/2014/main" id="{955B8F8E-4150-8838-460F-1F2FAA0E7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0032" y="21697"/>
            <a:ext cx="4010794" cy="115923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2" name="Bildobjekt 11">
            <a:extLst>
              <a:ext uri="{FF2B5EF4-FFF2-40B4-BE49-F238E27FC236}">
                <a16:creationId xmlns:a16="http://schemas.microsoft.com/office/drawing/2014/main" id="{FB1F7EEF-BA01-6F23-3DD7-357F0741388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0822" y="3455538"/>
            <a:ext cx="4016391" cy="1375693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782EBC0A-22FA-E08B-34C6-027DD5BE1F12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l="13881" t="6106" r="2120" b="3457"/>
          <a:stretch/>
        </p:blipFill>
        <p:spPr>
          <a:xfrm>
            <a:off x="356787" y="2933410"/>
            <a:ext cx="1775045" cy="344250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cxnSp>
        <p:nvCxnSpPr>
          <p:cNvPr id="9" name="Rak pilkoppling 8">
            <a:extLst>
              <a:ext uri="{FF2B5EF4-FFF2-40B4-BE49-F238E27FC236}">
                <a16:creationId xmlns:a16="http://schemas.microsoft.com/office/drawing/2014/main" id="{2F925091-9F94-098B-289A-0A1C0E13308A}"/>
              </a:ext>
            </a:extLst>
          </p:cNvPr>
          <p:cNvCxnSpPr>
            <a:cxnSpLocks/>
          </p:cNvCxnSpPr>
          <p:nvPr/>
        </p:nvCxnSpPr>
        <p:spPr>
          <a:xfrm flipH="1" flipV="1">
            <a:off x="1757637" y="4737473"/>
            <a:ext cx="978571" cy="550807"/>
          </a:xfrm>
          <a:prstGeom prst="straightConnector1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Rak pilkoppling 19">
            <a:extLst>
              <a:ext uri="{FF2B5EF4-FFF2-40B4-BE49-F238E27FC236}">
                <a16:creationId xmlns:a16="http://schemas.microsoft.com/office/drawing/2014/main" id="{F795F495-9D47-D56D-1528-4B6AD283C501}"/>
              </a:ext>
            </a:extLst>
          </p:cNvPr>
          <p:cNvCxnSpPr>
            <a:cxnSpLocks/>
            <a:endCxn id="11" idx="1"/>
          </p:cNvCxnSpPr>
          <p:nvPr/>
        </p:nvCxnSpPr>
        <p:spPr>
          <a:xfrm flipV="1">
            <a:off x="3980515" y="601316"/>
            <a:ext cx="879517" cy="772627"/>
          </a:xfrm>
          <a:prstGeom prst="straightConnector1">
            <a:avLst/>
          </a:prstGeom>
          <a:ln w="31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51AA9160-DCA8-CF32-B933-33E86CAF3254}"/>
              </a:ext>
            </a:extLst>
          </p:cNvPr>
          <p:cNvSpPr txBox="1"/>
          <p:nvPr/>
        </p:nvSpPr>
        <p:spPr>
          <a:xfrm>
            <a:off x="2736208" y="5104448"/>
            <a:ext cx="597984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Datumfält kommer att underlätta uppföljning av ledtider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4550765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3FFDDA-DFE6-9BC8-00DE-5AF8000E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970" y="300252"/>
            <a:ext cx="4010793" cy="540847"/>
          </a:xfrm>
        </p:spPr>
        <p:txBody>
          <a:bodyPr vert="horz" wrap="square" lIns="0" tIns="0" rIns="0" bIns="0" numCol="1" rtlCol="0" anchor="t" anchorCtr="0">
            <a:noAutofit/>
          </a:bodyPr>
          <a:lstStyle/>
          <a:p>
            <a:pPr defTabSz="914400"/>
            <a:r>
              <a:rPr lang="sv-SE" sz="2400" b="1" dirty="0">
                <a:solidFill>
                  <a:srgbClr val="98C200"/>
                </a:solidFill>
              </a:rPr>
              <a:t>Hur underlättar vi införandet (1)?</a:t>
            </a:r>
          </a:p>
        </p:txBody>
      </p:sp>
      <p:sp>
        <p:nvSpPr>
          <p:cNvPr id="6" name="textruta 5">
            <a:extLst>
              <a:ext uri="{FF2B5EF4-FFF2-40B4-BE49-F238E27FC236}">
                <a16:creationId xmlns:a16="http://schemas.microsoft.com/office/drawing/2014/main" id="{4FAB03F9-D757-9571-789C-2A65B1F4B76D}"/>
              </a:ext>
            </a:extLst>
          </p:cNvPr>
          <p:cNvSpPr txBox="1"/>
          <p:nvPr/>
        </p:nvSpPr>
        <p:spPr>
          <a:xfrm>
            <a:off x="418481" y="1257898"/>
            <a:ext cx="62417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dirty="0"/>
              <a:t> </a:t>
            </a:r>
          </a:p>
          <a:p>
            <a:endParaRPr lang="sv-SE" dirty="0"/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D928FFA1-348D-5AA6-AA85-BAAEAF2E35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9542" y="1584095"/>
            <a:ext cx="8664458" cy="3111128"/>
          </a:xfrm>
        </p:spPr>
        <p:txBody>
          <a:bodyPr>
            <a:normAutofit/>
          </a:bodyPr>
          <a:lstStyle/>
          <a:p>
            <a:r>
              <a:rPr lang="sv-SE" sz="2000" dirty="0"/>
              <a:t>Svårt att hitta frågeformulär och manualer? Följ dessa länkar</a:t>
            </a:r>
          </a:p>
          <a:p>
            <a:pPr lvl="1"/>
            <a:r>
              <a:rPr lang="sv-SE" sz="2000" dirty="0">
                <a:hlinkClick r:id="rId2"/>
              </a:rPr>
              <a:t>MMSE-NR3 svensk version</a:t>
            </a:r>
            <a:r>
              <a:rPr lang="sv-SE" sz="2000" dirty="0"/>
              <a:t> (intern länk)</a:t>
            </a:r>
          </a:p>
          <a:p>
            <a:pPr lvl="1"/>
            <a:r>
              <a:rPr lang="sv-SE" sz="2000" dirty="0">
                <a:hlinkClick r:id="rId3"/>
              </a:rPr>
              <a:t>MMSE-NR3 svensk version manual</a:t>
            </a:r>
            <a:r>
              <a:rPr lang="sv-SE" sz="2000" dirty="0"/>
              <a:t> (intern länk)</a:t>
            </a:r>
          </a:p>
          <a:p>
            <a:pPr lvl="1"/>
            <a:r>
              <a:rPr lang="sv-SE" sz="2000" dirty="0"/>
              <a:t>Klocktest</a:t>
            </a:r>
          </a:p>
          <a:p>
            <a:pPr lvl="1"/>
            <a:r>
              <a:rPr lang="sv-SE" sz="2000" dirty="0"/>
              <a:t>Rudas – S</a:t>
            </a:r>
          </a:p>
          <a:p>
            <a:pPr lvl="1"/>
            <a:r>
              <a:rPr lang="sv-SE" sz="2000" dirty="0"/>
              <a:t>Trail </a:t>
            </a:r>
            <a:r>
              <a:rPr lang="sv-SE" sz="2000" dirty="0" err="1"/>
              <a:t>making</a:t>
            </a:r>
            <a:r>
              <a:rPr lang="sv-SE" sz="2000" dirty="0"/>
              <a:t> test A och B</a:t>
            </a:r>
          </a:p>
          <a:p>
            <a:pPr lvl="1"/>
            <a:r>
              <a:rPr lang="sv-SE" sz="2000" dirty="0"/>
              <a:t>MoCa</a:t>
            </a:r>
          </a:p>
          <a:p>
            <a:endParaRPr lang="sv-SE" sz="2000" dirty="0"/>
          </a:p>
          <a:p>
            <a:pPr marL="0" indent="0">
              <a:buNone/>
            </a:pPr>
            <a:endParaRPr lang="sv-SE" dirty="0"/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79BDFADD-24CF-DB2A-F359-02D1A32153D9}"/>
              </a:ext>
            </a:extLst>
          </p:cNvPr>
          <p:cNvSpPr txBox="1"/>
          <p:nvPr/>
        </p:nvSpPr>
        <p:spPr>
          <a:xfrm>
            <a:off x="4071540" y="3532366"/>
            <a:ext cx="48942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v-SE" dirty="0"/>
              <a:t>Se länk: </a:t>
            </a:r>
            <a:r>
              <a:rPr lang="sv-SE" dirty="0">
                <a:hlinkClick r:id="rId4"/>
              </a:rPr>
              <a:t>Skalor | checklistor | Demenscentrum</a:t>
            </a:r>
            <a:endParaRPr lang="sv-SE" dirty="0"/>
          </a:p>
        </p:txBody>
      </p:sp>
      <p:sp>
        <p:nvSpPr>
          <p:cNvPr id="4" name="Höger klammerparentes 3">
            <a:extLst>
              <a:ext uri="{FF2B5EF4-FFF2-40B4-BE49-F238E27FC236}">
                <a16:creationId xmlns:a16="http://schemas.microsoft.com/office/drawing/2014/main" id="{FC76F609-28FB-C722-CA03-394219EB322D}"/>
              </a:ext>
            </a:extLst>
          </p:cNvPr>
          <p:cNvSpPr/>
          <p:nvPr/>
        </p:nvSpPr>
        <p:spPr>
          <a:xfrm>
            <a:off x="3779912" y="2996952"/>
            <a:ext cx="216024" cy="1440160"/>
          </a:xfrm>
          <a:prstGeom prst="rightBrace">
            <a:avLst/>
          </a:prstGeom>
          <a:ln w="31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308015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263FFDDA-DFE6-9BC8-00DE-5AF8000ECD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wrap="square" lIns="0" tIns="0" rIns="0" bIns="0" numCol="1" rtlCol="0" anchor="t" anchorCtr="0">
            <a:noAutofit/>
          </a:bodyPr>
          <a:lstStyle/>
          <a:p>
            <a:pPr defTabSz="914400"/>
            <a:r>
              <a:rPr lang="sv-SE" sz="2600" b="1" dirty="0">
                <a:solidFill>
                  <a:srgbClr val="98C200"/>
                </a:solidFill>
              </a:rPr>
              <a:t>Hur underlättar vi införandet (2)?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96A7BA28-4A95-81A6-BE39-2573959EA7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9313" y="2672209"/>
            <a:ext cx="1945449" cy="30211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8C88223-B61A-83D8-399F-21FD8CA42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7100" y="1883011"/>
            <a:ext cx="7848900" cy="3188732"/>
          </a:xfrm>
        </p:spPr>
        <p:txBody>
          <a:bodyPr/>
          <a:lstStyle/>
          <a:p>
            <a:r>
              <a:rPr lang="sv-SE" dirty="0"/>
              <a:t>Cosmic paket: Utredningsprover vid kognitiv svikt för </a:t>
            </a:r>
            <a:r>
              <a:rPr lang="sv-SE" u="sng" dirty="0"/>
              <a:t>alla</a:t>
            </a:r>
            <a:r>
              <a:rPr lang="sv-SE" dirty="0"/>
              <a:t> hälsocentraler</a:t>
            </a:r>
          </a:p>
          <a:p>
            <a:pPr lvl="1"/>
            <a:r>
              <a:rPr lang="sv-SE" dirty="0"/>
              <a:t>Lokala analyser					- Klinisk kemi</a:t>
            </a:r>
          </a:p>
        </p:txBody>
      </p:sp>
      <p:pic>
        <p:nvPicPr>
          <p:cNvPr id="1028" name="Picture 4" descr="En bild som visar text, Teckensnitt, skärmbild&#10;&#10;Automatiskt genererad beskrivning">
            <a:extLst>
              <a:ext uri="{FF2B5EF4-FFF2-40B4-BE49-F238E27FC236}">
                <a16:creationId xmlns:a16="http://schemas.microsoft.com/office/drawing/2014/main" id="{ACC43EE0-9CD1-5EB6-E3C7-1B91A99666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4936" y="2723831"/>
            <a:ext cx="1078706" cy="1507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n bild som visar text, elektronik, skärmbild, programvara&#10;&#10;Automatiskt genererad beskrivning">
            <a:extLst>
              <a:ext uri="{FF2B5EF4-FFF2-40B4-BE49-F238E27FC236}">
                <a16:creationId xmlns:a16="http://schemas.microsoft.com/office/drawing/2014/main" id="{A4B92D33-AF89-EE5E-1FB4-79CED57F49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90383" y="2672209"/>
            <a:ext cx="2628900" cy="2257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893780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20348.0"/>
  <p:tag name="AS_RELEASE_DATE" val="2022.04.14"/>
  <p:tag name="AS_TITLE" val="Aspose.Slides for .NET 4.0 Client Profile"/>
  <p:tag name="AS_VERSION" val="22.4"/>
</p:tagLst>
</file>

<file path=ppt/theme/theme1.xml><?xml version="1.0" encoding="utf-8"?>
<a:theme xmlns:a="http://schemas.openxmlformats.org/drawingml/2006/main" name="PPT_mall_RJH 2">
  <a:themeElements>
    <a:clrScheme name="4 - JLL RÖD">
      <a:dk1>
        <a:srgbClr val="111111"/>
      </a:dk1>
      <a:lt1>
        <a:sysClr val="window" lastClr="FFFFFF"/>
      </a:lt1>
      <a:dk2>
        <a:srgbClr val="A59D95"/>
      </a:dk2>
      <a:lt2>
        <a:srgbClr val="FFFFFF"/>
      </a:lt2>
      <a:accent1>
        <a:srgbClr val="981E32"/>
      </a:accent1>
      <a:accent2>
        <a:srgbClr val="DBD7D4"/>
      </a:accent2>
      <a:accent3>
        <a:srgbClr val="F4C8CF"/>
      </a:accent3>
      <a:accent4>
        <a:srgbClr val="A59D95"/>
      </a:accent4>
      <a:accent5>
        <a:srgbClr val="DE5A70"/>
      </a:accent5>
      <a:accent6>
        <a:srgbClr val="C8C4BF"/>
      </a:accent6>
      <a:hlink>
        <a:srgbClr val="004250"/>
      </a:hlink>
      <a:folHlink>
        <a:srgbClr val="A59D95"/>
      </a:folHlink>
    </a:clrScheme>
    <a:fontScheme name="JLL-mall">
      <a:majorFont>
        <a:latin typeface="Verdana"/>
        <a:ea typeface="Verdana"/>
        <a:cs typeface="Arial"/>
      </a:majorFont>
      <a:minorFont>
        <a:latin typeface="Verdana"/>
        <a:ea typeface="Verdana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Region Jämtland Härjedalen - grundmall 1">
  <a:themeElements>
    <a:clrScheme name="1 - Region Jämtland Härjedalen">
      <a:dk1>
        <a:srgbClr val="000000"/>
      </a:dk1>
      <a:lt1>
        <a:srgbClr val="FFFFFF"/>
      </a:lt1>
      <a:dk2>
        <a:srgbClr val="ACA39A"/>
      </a:dk2>
      <a:lt2>
        <a:srgbClr val="FFFFFF"/>
      </a:lt2>
      <a:accent1>
        <a:srgbClr val="97D700"/>
      </a:accent1>
      <a:accent2>
        <a:srgbClr val="D539B5"/>
      </a:accent2>
      <a:accent3>
        <a:srgbClr val="00AEC7"/>
      </a:accent3>
      <a:accent4>
        <a:srgbClr val="84329B"/>
      </a:accent4>
      <a:accent5>
        <a:srgbClr val="64A70B"/>
      </a:accent5>
      <a:accent6>
        <a:srgbClr val="ACA39A"/>
      </a:accent6>
      <a:hlink>
        <a:srgbClr val="000000"/>
      </a:hlink>
      <a:folHlink>
        <a:srgbClr val="796E65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2B4FCD84-60C7-4CD4-828A-4B73F38676EC}" vid="{303D9469-CD6E-4BA8-986A-1BE8C95A53D8}"/>
    </a:ext>
  </a:extLst>
</a:theme>
</file>

<file path=ppt/theme/theme3.xml><?xml version="1.0" encoding="utf-8"?>
<a:theme xmlns:a="http://schemas.openxmlformats.org/drawingml/2006/main" name="RJH">
  <a:themeElements>
    <a:clrScheme name="Region JH-0416">
      <a:dk1>
        <a:srgbClr val="000000"/>
      </a:dk1>
      <a:lt1>
        <a:srgbClr val="FFFFFF"/>
      </a:lt1>
      <a:dk2>
        <a:srgbClr val="A59C94"/>
      </a:dk2>
      <a:lt2>
        <a:srgbClr val="FFFFFF"/>
      </a:lt2>
      <a:accent1>
        <a:srgbClr val="97D700"/>
      </a:accent1>
      <a:accent2>
        <a:srgbClr val="E6F0F9"/>
      </a:accent2>
      <a:accent3>
        <a:srgbClr val="1C1C1C"/>
      </a:accent3>
      <a:accent4>
        <a:srgbClr val="BFB8AF"/>
      </a:accent4>
      <a:accent5>
        <a:srgbClr val="4E801F"/>
      </a:accent5>
      <a:accent6>
        <a:srgbClr val="96C0E6"/>
      </a:accent6>
      <a:hlink>
        <a:srgbClr val="000000"/>
      </a:hlink>
      <a:folHlink>
        <a:srgbClr val="7F746B"/>
      </a:folHlink>
    </a:clrScheme>
    <a:fontScheme name="RJH - Rubrik Arial Narrow -  Bröd Arial">
      <a:majorFont>
        <a:latin typeface="Arial Narrow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/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RJH_mall_anpassade färger.pptx" id="{95C4B7E5-F834-4063-B622-10F4EB466DD8}" vid="{5504849E-FC1A-493C-ADCA-5C793ED58A5E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Calibri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PPT_mall_RJH 2</Template>
  <TotalTime>0</TotalTime>
  <Words>709</Words>
  <Application>Microsoft Office PowerPoint</Application>
  <PresentationFormat>Bildspel på skärmen (4:3)</PresentationFormat>
  <Paragraphs>99</Paragraphs>
  <Slides>13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13</vt:i4>
      </vt:variant>
    </vt:vector>
  </HeadingPairs>
  <TitlesOfParts>
    <vt:vector size="21" baseType="lpstr">
      <vt:lpstr>Wingdings</vt:lpstr>
      <vt:lpstr>Calibri</vt:lpstr>
      <vt:lpstr>Arial</vt:lpstr>
      <vt:lpstr>Verdana</vt:lpstr>
      <vt:lpstr>Arial Narrow</vt:lpstr>
      <vt:lpstr>PPT_mall_RJH 2</vt:lpstr>
      <vt:lpstr>Region Jämtland Härjedalen - grundmall 1</vt:lpstr>
      <vt:lpstr>RJH</vt:lpstr>
      <vt:lpstr>Införande av vårdförlopp Kognitiv svikt vid misstänkt demenssjukdom</vt:lpstr>
      <vt:lpstr>Målsättning med vårdförloppet</vt:lpstr>
      <vt:lpstr>Varför vårdförlopp?</vt:lpstr>
      <vt:lpstr>Bakgrund</vt:lpstr>
      <vt:lpstr>Utförda aktiviteter</vt:lpstr>
      <vt:lpstr>Nyheter: förtydligande i basal utredning</vt:lpstr>
      <vt:lpstr>Hur underlättar vi införandet (1)?</vt:lpstr>
      <vt:lpstr>Hur underlättar vi införandet (1)?</vt:lpstr>
      <vt:lpstr>Hur underlättar vi införandet (2)?</vt:lpstr>
      <vt:lpstr>Hur underlättar vi införandet (3)?</vt:lpstr>
      <vt:lpstr>Hur följer vi upp införandet?</vt:lpstr>
      <vt:lpstr>Vårdförlopp Kognitiv svikt vid misstänkt demenssjukdom är ett kunskapsstöd som ingår i Nationellt system för kunskapsstyrning</vt:lpstr>
      <vt:lpstr>Kontaktuppgifter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Bild 1</dc:title>
  <dc:creator>goaj</dc:creator>
  <cp:lastModifiedBy>Marit Nääs</cp:lastModifiedBy>
  <cp:revision>12</cp:revision>
  <dcterms:created xsi:type="dcterms:W3CDTF">2015-01-20T13:41:14Z</dcterms:created>
  <dcterms:modified xsi:type="dcterms:W3CDTF">2026-05-27T12:05:46Z</dcterms:modified>
</cp:coreProperties>
</file>