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8" r:id="rId1"/>
  </p:sldMasterIdLst>
  <p:notesMasterIdLst>
    <p:notesMasterId r:id="rId5"/>
  </p:notesMasterIdLst>
  <p:handoutMasterIdLst>
    <p:handoutMasterId r:id="rId6"/>
  </p:handoutMasterIdLst>
  <p:sldIdLst>
    <p:sldId id="259" r:id="rId2"/>
    <p:sldId id="261" r:id="rId3"/>
    <p:sldId id="262" r:id="rId4"/>
  </p:sldIdLst>
  <p:sldSz cx="9144000" cy="6858000" type="screen4x3"/>
  <p:notesSz cx="9875838" cy="6743700"/>
  <p:embeddedFontLst>
    <p:embeddedFont>
      <p:font typeface="Arial Narrow" panose="020B0606020202030204" pitchFamily="34" charset="0"/>
      <p:regular r:id="rId7"/>
      <p:bold r:id="rId8"/>
      <p:italic r:id="rId9"/>
      <p:boldItalic r:id="rId10"/>
    </p:embeddedFont>
    <p:embeddedFont>
      <p:font typeface="Verdana" panose="020B060403050404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4">
          <p15:clr>
            <a:srgbClr val="A4A3A4"/>
          </p15:clr>
        </p15:guide>
        <p15:guide id="2" pos="3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864" autoAdjust="0"/>
    <p:restoredTop sz="91210" autoAdjust="0"/>
  </p:normalViewPr>
  <p:slideViewPr>
    <p:cSldViewPr>
      <p:cViewPr varScale="1">
        <p:scale>
          <a:sx n="102" d="100"/>
          <a:sy n="102" d="100"/>
        </p:scale>
        <p:origin x="2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678" y="-90"/>
      </p:cViewPr>
      <p:guideLst>
        <p:guide orient="horz" pos="2124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tags" Target="tags/tag1.xml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28C27-23E4-4651-97D2-28E6D5EECBEB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32FA9-373E-4BE2-87FB-DE9B249682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50281-3CFB-418C-957F-107207D3EDE5}" type="datetimeFigureOut">
              <a:rPr lang="sv-SE" smtClean="0"/>
              <a:t>2025-02-06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6413"/>
            <a:ext cx="3373438" cy="2528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425" y="3203575"/>
            <a:ext cx="7900988" cy="3033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3B21-AE30-44A0-9D80-D4D4B6BD2915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A3B21-AE30-44A0-9D80-D4D4B6BD291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351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på en ra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B03EBA8-6059-4F62-9E6A-E043A4C22E81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47999" y="1569720"/>
            <a:ext cx="7848900" cy="386070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t>2025-02-06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811AC96-E525-4952-B941-2A563D0EC4B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2736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7999" y="1569720"/>
            <a:ext cx="78489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085552" y="6532879"/>
            <a:ext cx="54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 algn="ctr"/>
              <a:t>2025-02-06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990367" y="653287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39790" y="6532879"/>
            <a:ext cx="3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enturi/RegNo/70982" TargetMode="External"/><Relationship Id="rId3" Type="http://schemas.openxmlformats.org/officeDocument/2006/relationships/hyperlink" Target="https://centuri/RegNo/68043" TargetMode="External"/><Relationship Id="rId7" Type="http://schemas.openxmlformats.org/officeDocument/2006/relationships/hyperlink" Target="https://centuri/RegNo/7063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enturi/RegNo/68041" TargetMode="External"/><Relationship Id="rId5" Type="http://schemas.openxmlformats.org/officeDocument/2006/relationships/hyperlink" Target="https://centuri/RegNo/68241" TargetMode="External"/><Relationship Id="rId4" Type="http://schemas.openxmlformats.org/officeDocument/2006/relationships/hyperlink" Target="https://centuri/RegNo/68828" TargetMode="External"/><Relationship Id="rId9" Type="http://schemas.openxmlformats.org/officeDocument/2006/relationships/hyperlink" Target="https://centuri/RegNo/7077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uri/RegNo/72104" TargetMode="External"/><Relationship Id="rId2" Type="http://schemas.openxmlformats.org/officeDocument/2006/relationships/hyperlink" Target="https://centuri/RegNo/72102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jh.centuri.se/RegNo/78734" TargetMode="External"/><Relationship Id="rId4" Type="http://schemas.openxmlformats.org/officeDocument/2006/relationships/hyperlink" Target="https://rjh.centuri.se/RegNo/7320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jh.centuri.se:443/RegNo/70774" TargetMode="External"/><Relationship Id="rId2" Type="http://schemas.openxmlformats.org/officeDocument/2006/relationships/hyperlink" Target="https://rjh.centuri.se/RegNo/76467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jh.centuri.se:443/RegNo/7098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2DDD83B4-F176-11EA-4426-BA3F0C4189E6}"/>
              </a:ext>
            </a:extLst>
          </p:cNvPr>
          <p:cNvCxnSpPr>
            <a:stCxn id="10" idx="3"/>
            <a:endCxn id="8" idx="3"/>
          </p:cNvCxnSpPr>
          <p:nvPr/>
        </p:nvCxnSpPr>
        <p:spPr>
          <a:xfrm flipV="1">
            <a:off x="600360" y="4372257"/>
            <a:ext cx="8056375" cy="34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l: sparr 3">
            <a:extLst>
              <a:ext uri="{FF2B5EF4-FFF2-40B4-BE49-F238E27FC236}">
                <a16:creationId xmlns:a16="http://schemas.microsoft.com/office/drawing/2014/main" id="{1AAAEF49-5A9B-4E31-B010-164E9FF71A83}"/>
              </a:ext>
            </a:extLst>
          </p:cNvPr>
          <p:cNvSpPr/>
          <p:nvPr/>
        </p:nvSpPr>
        <p:spPr>
          <a:xfrm>
            <a:off x="1633585" y="4066630"/>
            <a:ext cx="1410596" cy="596348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>
                <a:solidFill>
                  <a:schemeClr val="tx1"/>
                </a:solidFill>
              </a:rPr>
              <a:t>Utföra gap-analys</a:t>
            </a:r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7CC76D86-B0A8-460D-ADD8-F208D60E2433}"/>
              </a:ext>
            </a:extLst>
          </p:cNvPr>
          <p:cNvSpPr/>
          <p:nvPr/>
        </p:nvSpPr>
        <p:spPr>
          <a:xfrm>
            <a:off x="3419668" y="4057651"/>
            <a:ext cx="1231062" cy="602027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>
                <a:solidFill>
                  <a:schemeClr val="tx1"/>
                </a:solidFill>
              </a:rPr>
              <a:t>Planera för införande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D1967DE2-0B42-4F6A-B73F-1F38228B3434}"/>
              </a:ext>
            </a:extLst>
          </p:cNvPr>
          <p:cNvSpPr/>
          <p:nvPr/>
        </p:nvSpPr>
        <p:spPr>
          <a:xfrm>
            <a:off x="4439129" y="4053450"/>
            <a:ext cx="1321456" cy="602027"/>
          </a:xfrm>
          <a:prstGeom prst="chevron">
            <a:avLst/>
          </a:prstGeom>
          <a:solidFill>
            <a:srgbClr val="8AC8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>
                <a:solidFill>
                  <a:schemeClr val="tx1"/>
                </a:solidFill>
              </a:rPr>
              <a:t>Utföra åtgärder för implemen-tering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8A385BEB-62E4-40F1-8E56-94B8F8DB33AA}"/>
              </a:ext>
            </a:extLst>
          </p:cNvPr>
          <p:cNvSpPr/>
          <p:nvPr/>
        </p:nvSpPr>
        <p:spPr>
          <a:xfrm>
            <a:off x="6181265" y="4055272"/>
            <a:ext cx="1351690" cy="607706"/>
          </a:xfrm>
          <a:prstGeom prst="chevron">
            <a:avLst/>
          </a:prstGeom>
          <a:solidFill>
            <a:srgbClr val="5A82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bg1"/>
                </a:solidFill>
              </a:rPr>
              <a:t>Implemen-tera</a:t>
            </a:r>
          </a:p>
        </p:txBody>
      </p:sp>
      <p:sp>
        <p:nvSpPr>
          <p:cNvPr id="8" name="Pil: sparr 7">
            <a:extLst>
              <a:ext uri="{FF2B5EF4-FFF2-40B4-BE49-F238E27FC236}">
                <a16:creationId xmlns:a16="http://schemas.microsoft.com/office/drawing/2014/main" id="{9E4097D8-5EAF-48B1-B084-87F163AA5718}"/>
              </a:ext>
            </a:extLst>
          </p:cNvPr>
          <p:cNvSpPr/>
          <p:nvPr/>
        </p:nvSpPr>
        <p:spPr>
          <a:xfrm>
            <a:off x="7305046" y="4068404"/>
            <a:ext cx="1351689" cy="607706"/>
          </a:xfrm>
          <a:prstGeom prst="chevron">
            <a:avLst/>
          </a:prstGeom>
          <a:solidFill>
            <a:schemeClr val="accent1">
              <a:lumMod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bg1"/>
                </a:solidFill>
              </a:rPr>
              <a:t>Utföra uppföljning och analys</a:t>
            </a:r>
          </a:p>
        </p:txBody>
      </p:sp>
      <p:sp>
        <p:nvSpPr>
          <p:cNvPr id="9" name="Pil: sparr 8">
            <a:extLst>
              <a:ext uri="{FF2B5EF4-FFF2-40B4-BE49-F238E27FC236}">
                <a16:creationId xmlns:a16="http://schemas.microsoft.com/office/drawing/2014/main" id="{8DAD108F-F127-4861-AE10-14EF8F200BF5}"/>
              </a:ext>
            </a:extLst>
          </p:cNvPr>
          <p:cNvSpPr/>
          <p:nvPr/>
        </p:nvSpPr>
        <p:spPr>
          <a:xfrm>
            <a:off x="2160795" y="766937"/>
            <a:ext cx="5626162" cy="744351"/>
          </a:xfrm>
          <a:prstGeom prst="chevron">
            <a:avLst/>
          </a:prstGeom>
          <a:solidFill>
            <a:schemeClr val="bg2">
              <a:lumMod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>
                <a:solidFill>
                  <a:schemeClr val="tx1"/>
                </a:solidFill>
              </a:rPr>
              <a:t>Beslutsprocess: Hälso- och sjukvårdsledning* – Regionledning** – Politiskt forum***: införa, delvis införa eller inte införa aktivitet från gap-analys</a:t>
            </a:r>
          </a:p>
          <a:p>
            <a:pPr algn="ctr"/>
            <a:r>
              <a:rPr lang="sv-SE" sz="1050">
                <a:solidFill>
                  <a:schemeClr val="tx1"/>
                </a:solidFill>
              </a:rPr>
              <a:t>(restaktiviteter accepteras och hanteras separat)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9C75EA8D-1BF4-4EEC-A3F9-083C4B6A8C28}"/>
              </a:ext>
            </a:extLst>
          </p:cNvPr>
          <p:cNvSpPr txBox="1"/>
          <p:nvPr/>
        </p:nvSpPr>
        <p:spPr>
          <a:xfrm>
            <a:off x="428494" y="300911"/>
            <a:ext cx="7886700" cy="484749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v-SE" sz="2100"/>
              <a:t>Process implementering av kunskapsstöd</a:t>
            </a:r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BA6EE8D3-1964-4BB7-8BE1-B0A2245EAFED}"/>
              </a:ext>
            </a:extLst>
          </p:cNvPr>
          <p:cNvCxnSpPr/>
          <p:nvPr/>
        </p:nvCxnSpPr>
        <p:spPr>
          <a:xfrm flipH="1">
            <a:off x="3347864" y="3376478"/>
            <a:ext cx="0" cy="7983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C3929F94-153E-4D72-8BF1-9831C8133C3C}"/>
              </a:ext>
            </a:extLst>
          </p:cNvPr>
          <p:cNvCxnSpPr/>
          <p:nvPr/>
        </p:nvCxnSpPr>
        <p:spPr>
          <a:xfrm flipH="1">
            <a:off x="6012160" y="3356932"/>
            <a:ext cx="0" cy="7983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0CF24FA6-A9C7-4151-AE4C-F51BEBB3B6A7}"/>
              </a:ext>
            </a:extLst>
          </p:cNvPr>
          <p:cNvCxnSpPr/>
          <p:nvPr/>
        </p:nvCxnSpPr>
        <p:spPr>
          <a:xfrm flipH="1">
            <a:off x="428494" y="3401448"/>
            <a:ext cx="0" cy="7983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" name="textruta 19">
            <a:extLst>
              <a:ext uri="{FF2B5EF4-FFF2-40B4-BE49-F238E27FC236}">
                <a16:creationId xmlns:a16="http://schemas.microsoft.com/office/drawing/2014/main" id="{3E7769D0-8130-4C68-91FB-1AB655F2A172}"/>
              </a:ext>
            </a:extLst>
          </p:cNvPr>
          <p:cNvSpPr txBox="1"/>
          <p:nvPr/>
        </p:nvSpPr>
        <p:spPr>
          <a:xfrm>
            <a:off x="5398132" y="2492952"/>
            <a:ext cx="12750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/>
              <a:t>Beslut klart för </a:t>
            </a:r>
          </a:p>
          <a:p>
            <a:r>
              <a:rPr lang="sv-SE" sz="1050" dirty="0"/>
              <a:t>Implementering/ HS-</a:t>
            </a:r>
          </a:p>
          <a:p>
            <a:r>
              <a:rPr lang="sv-SE" sz="1050" dirty="0"/>
              <a:t>ledning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B404704C-8745-4853-AA14-062C833616A9}"/>
              </a:ext>
            </a:extLst>
          </p:cNvPr>
          <p:cNvSpPr txBox="1"/>
          <p:nvPr/>
        </p:nvSpPr>
        <p:spPr>
          <a:xfrm>
            <a:off x="2893337" y="2480683"/>
            <a:ext cx="110150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/>
              <a:t>Beslut godkänd </a:t>
            </a:r>
          </a:p>
          <a:p>
            <a:r>
              <a:rPr lang="sv-SE" sz="1050" dirty="0"/>
              <a:t>gap-analys/HS-</a:t>
            </a:r>
          </a:p>
          <a:p>
            <a:r>
              <a:rPr lang="sv-SE" sz="1050" dirty="0"/>
              <a:t>ledning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6ABB40B6-C61E-4892-B0E5-E0F57F5F8CA7}"/>
              </a:ext>
            </a:extLst>
          </p:cNvPr>
          <p:cNvSpPr txBox="1"/>
          <p:nvPr/>
        </p:nvSpPr>
        <p:spPr>
          <a:xfrm>
            <a:off x="63960" y="2509971"/>
            <a:ext cx="13337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/>
              <a:t>Beslut om införandet av vårdförloppet/HS- ledning</a:t>
            </a:r>
          </a:p>
        </p:txBody>
      </p:sp>
      <p:sp>
        <p:nvSpPr>
          <p:cNvPr id="23" name="Pil: sparr 22">
            <a:extLst>
              <a:ext uri="{FF2B5EF4-FFF2-40B4-BE49-F238E27FC236}">
                <a16:creationId xmlns:a16="http://schemas.microsoft.com/office/drawing/2014/main" id="{52706564-78EB-4BC1-9FFA-7DAC176DFD39}"/>
              </a:ext>
            </a:extLst>
          </p:cNvPr>
          <p:cNvSpPr/>
          <p:nvPr/>
        </p:nvSpPr>
        <p:spPr>
          <a:xfrm>
            <a:off x="520742" y="4060489"/>
            <a:ext cx="1367571" cy="615621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tx1"/>
                </a:solidFill>
              </a:rPr>
              <a:t>Förbereda gap-analys</a:t>
            </a:r>
          </a:p>
        </p:txBody>
      </p:sp>
      <p:cxnSp>
        <p:nvCxnSpPr>
          <p:cNvPr id="29" name="Koppling: vinklad 28">
            <a:extLst>
              <a:ext uri="{FF2B5EF4-FFF2-40B4-BE49-F238E27FC236}">
                <a16:creationId xmlns:a16="http://schemas.microsoft.com/office/drawing/2014/main" id="{95B8C637-22C2-427F-8F4B-8ACBB15464E1}"/>
              </a:ext>
            </a:extLst>
          </p:cNvPr>
          <p:cNvCxnSpPr>
            <a:stCxn id="8" idx="3"/>
            <a:endCxn id="7" idx="0"/>
          </p:cNvCxnSpPr>
          <p:nvPr/>
        </p:nvCxnSpPr>
        <p:spPr>
          <a:xfrm flipH="1" flipV="1">
            <a:off x="6705184" y="4055272"/>
            <a:ext cx="1951551" cy="316985"/>
          </a:xfrm>
          <a:prstGeom prst="bentConnector4">
            <a:avLst>
              <a:gd name="adj1" fmla="val -11714"/>
              <a:gd name="adj2" fmla="val 172117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ruta 35">
            <a:extLst>
              <a:ext uri="{FF2B5EF4-FFF2-40B4-BE49-F238E27FC236}">
                <a16:creationId xmlns:a16="http://schemas.microsoft.com/office/drawing/2014/main" id="{324F217A-027A-4D70-85D9-22E0E2CAA8CF}"/>
              </a:ext>
            </a:extLst>
          </p:cNvPr>
          <p:cNvSpPr txBox="1"/>
          <p:nvPr/>
        </p:nvSpPr>
        <p:spPr>
          <a:xfrm>
            <a:off x="7342694" y="3374831"/>
            <a:ext cx="14285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/>
              <a:t>Ständiga förbättringar</a:t>
            </a:r>
          </a:p>
        </p:txBody>
      </p:sp>
      <p:sp>
        <p:nvSpPr>
          <p:cNvPr id="43" name="Pil: sparr 42">
            <a:extLst>
              <a:ext uri="{FF2B5EF4-FFF2-40B4-BE49-F238E27FC236}">
                <a16:creationId xmlns:a16="http://schemas.microsoft.com/office/drawing/2014/main" id="{C157408A-1A2A-4666-90C4-7B89DC1399E9}"/>
              </a:ext>
            </a:extLst>
          </p:cNvPr>
          <p:cNvSpPr/>
          <p:nvPr/>
        </p:nvSpPr>
        <p:spPr>
          <a:xfrm rot="16200000" flipH="1">
            <a:off x="3282726" y="2297149"/>
            <a:ext cx="1507457" cy="157054"/>
          </a:xfrm>
          <a:prstGeom prst="chevron">
            <a:avLst/>
          </a:prstGeom>
          <a:solidFill>
            <a:schemeClr val="bg2">
              <a:lumMod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tx1"/>
                </a:solidFill>
              </a:rPr>
              <a:t>Aktivitet *</a:t>
            </a:r>
          </a:p>
        </p:txBody>
      </p:sp>
      <p:sp>
        <p:nvSpPr>
          <p:cNvPr id="44" name="Pil: sparr 43">
            <a:extLst>
              <a:ext uri="{FF2B5EF4-FFF2-40B4-BE49-F238E27FC236}">
                <a16:creationId xmlns:a16="http://schemas.microsoft.com/office/drawing/2014/main" id="{82892F64-C3BA-427A-9AA3-6E75C5AB6326}"/>
              </a:ext>
            </a:extLst>
          </p:cNvPr>
          <p:cNvSpPr/>
          <p:nvPr/>
        </p:nvSpPr>
        <p:spPr>
          <a:xfrm rot="16200000" flipH="1">
            <a:off x="4298675" y="2308064"/>
            <a:ext cx="1507456" cy="157054"/>
          </a:xfrm>
          <a:prstGeom prst="chevron">
            <a:avLst/>
          </a:prstGeom>
          <a:solidFill>
            <a:schemeClr val="bg2">
              <a:lumMod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tx1"/>
                </a:solidFill>
              </a:rPr>
              <a:t>Restaktivitet ** eller ***</a:t>
            </a:r>
          </a:p>
        </p:txBody>
      </p:sp>
      <p:sp>
        <p:nvSpPr>
          <p:cNvPr id="46" name="Pil: sparr 45">
            <a:extLst>
              <a:ext uri="{FF2B5EF4-FFF2-40B4-BE49-F238E27FC236}">
                <a16:creationId xmlns:a16="http://schemas.microsoft.com/office/drawing/2014/main" id="{589663A3-0C13-4DC2-886F-49A2624A4661}"/>
              </a:ext>
            </a:extLst>
          </p:cNvPr>
          <p:cNvSpPr/>
          <p:nvPr/>
        </p:nvSpPr>
        <p:spPr>
          <a:xfrm rot="16200000" flipH="1">
            <a:off x="5998905" y="2303927"/>
            <a:ext cx="1613643" cy="228119"/>
          </a:xfrm>
          <a:prstGeom prst="chevron">
            <a:avLst/>
          </a:prstGeom>
          <a:solidFill>
            <a:schemeClr val="bg2">
              <a:lumMod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>
                <a:solidFill>
                  <a:schemeClr val="tx1"/>
                </a:solidFill>
              </a:rPr>
              <a:t>Restaktivitet ** eller ***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7DB72F9-ED68-4F56-91F9-FDE17F21B4AA}"/>
              </a:ext>
            </a:extLst>
          </p:cNvPr>
          <p:cNvSpPr txBox="1"/>
          <p:nvPr/>
        </p:nvSpPr>
        <p:spPr>
          <a:xfrm>
            <a:off x="7544569" y="1713956"/>
            <a:ext cx="14285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/>
              <a:t>I frågor gällande </a:t>
            </a:r>
            <a:r>
              <a:rPr lang="sv-SE" sz="1000" b="1" dirty="0"/>
              <a:t>kommunsamverkan</a:t>
            </a:r>
            <a:r>
              <a:rPr lang="sv-SE" sz="1000" dirty="0"/>
              <a:t> fattas beslut i Fredagsgruppen, eller </a:t>
            </a:r>
            <a:r>
              <a:rPr lang="sv-SE" sz="1000" dirty="0" err="1"/>
              <a:t>SamReko</a:t>
            </a:r>
            <a:r>
              <a:rPr lang="sv-SE" sz="1000" dirty="0"/>
              <a:t> HSI</a:t>
            </a:r>
          </a:p>
          <a:p>
            <a:r>
              <a:rPr lang="sv-SE" sz="1000" dirty="0"/>
              <a:t>Krävs politiska beslut går frågan till SVOM eller Barnarenan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DF83E4F-2585-74AF-AE40-46CC02E33510}"/>
              </a:ext>
            </a:extLst>
          </p:cNvPr>
          <p:cNvSpPr txBox="1"/>
          <p:nvPr/>
        </p:nvSpPr>
        <p:spPr>
          <a:xfrm flipH="1">
            <a:off x="87355" y="4726853"/>
            <a:ext cx="682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/>
              <a:t>Kunskaps-stöd publicerat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41B09E1D-731A-8CB2-FE2D-3DBC1206D8EC}"/>
              </a:ext>
            </a:extLst>
          </p:cNvPr>
          <p:cNvSpPr/>
          <p:nvPr/>
        </p:nvSpPr>
        <p:spPr>
          <a:xfrm>
            <a:off x="289321" y="4221088"/>
            <a:ext cx="311039" cy="309311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C5100316-323C-FD41-4E46-EE40B502DDBD}"/>
              </a:ext>
            </a:extLst>
          </p:cNvPr>
          <p:cNvSpPr txBox="1"/>
          <p:nvPr/>
        </p:nvSpPr>
        <p:spPr>
          <a:xfrm flipH="1">
            <a:off x="3122095" y="4668683"/>
            <a:ext cx="58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/>
              <a:t>Gap-analys klar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A47FC271-1880-0149-59BA-7903561CF57A}"/>
              </a:ext>
            </a:extLst>
          </p:cNvPr>
          <p:cNvSpPr/>
          <p:nvPr/>
        </p:nvSpPr>
        <p:spPr>
          <a:xfrm>
            <a:off x="3180841" y="4199809"/>
            <a:ext cx="311039" cy="309311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F3D1A462-085E-86EF-8CA2-9F4E27FEC746}"/>
              </a:ext>
            </a:extLst>
          </p:cNvPr>
          <p:cNvSpPr/>
          <p:nvPr/>
        </p:nvSpPr>
        <p:spPr>
          <a:xfrm>
            <a:off x="5845137" y="4221089"/>
            <a:ext cx="311039" cy="288032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A1DBCEED-97E2-4478-AA48-774313AAE409}"/>
              </a:ext>
            </a:extLst>
          </p:cNvPr>
          <p:cNvSpPr txBox="1"/>
          <p:nvPr/>
        </p:nvSpPr>
        <p:spPr>
          <a:xfrm flipH="1">
            <a:off x="5724128" y="4626376"/>
            <a:ext cx="58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/>
              <a:t>Förbere-delser  klara</a:t>
            </a:r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8511D3DE-F396-50E2-EA07-E1250E61216F}"/>
              </a:ext>
            </a:extLst>
          </p:cNvPr>
          <p:cNvSpPr/>
          <p:nvPr/>
        </p:nvSpPr>
        <p:spPr>
          <a:xfrm>
            <a:off x="1364258" y="3898891"/>
            <a:ext cx="229937" cy="256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1</a:t>
            </a:r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FD3CC24B-94D1-FCA6-0897-FE100A96A185}"/>
              </a:ext>
            </a:extLst>
          </p:cNvPr>
          <p:cNvSpPr/>
          <p:nvPr/>
        </p:nvSpPr>
        <p:spPr>
          <a:xfrm>
            <a:off x="2555276" y="3932163"/>
            <a:ext cx="229937" cy="256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2</a:t>
            </a:r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82EEFF64-F3BA-4FC3-D710-8836ADA988F4}"/>
              </a:ext>
            </a:extLst>
          </p:cNvPr>
          <p:cNvSpPr/>
          <p:nvPr/>
        </p:nvSpPr>
        <p:spPr>
          <a:xfrm>
            <a:off x="4129920" y="3918437"/>
            <a:ext cx="229937" cy="256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3</a:t>
            </a:r>
          </a:p>
        </p:txBody>
      </p:sp>
      <p:sp>
        <p:nvSpPr>
          <p:cNvPr id="34" name="Ellips 33">
            <a:extLst>
              <a:ext uri="{FF2B5EF4-FFF2-40B4-BE49-F238E27FC236}">
                <a16:creationId xmlns:a16="http://schemas.microsoft.com/office/drawing/2014/main" id="{3803A31C-122E-38B2-8DB9-F2A7BE855C2D}"/>
              </a:ext>
            </a:extLst>
          </p:cNvPr>
          <p:cNvSpPr/>
          <p:nvPr/>
        </p:nvSpPr>
        <p:spPr>
          <a:xfrm>
            <a:off x="5342044" y="3898891"/>
            <a:ext cx="229937" cy="278559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4</a:t>
            </a:r>
          </a:p>
        </p:txBody>
      </p:sp>
      <p:sp>
        <p:nvSpPr>
          <p:cNvPr id="35" name="Ellips 34">
            <a:extLst>
              <a:ext uri="{FF2B5EF4-FFF2-40B4-BE49-F238E27FC236}">
                <a16:creationId xmlns:a16="http://schemas.microsoft.com/office/drawing/2014/main" id="{8BF54D53-219C-2FBF-1189-A125B3544CAE}"/>
              </a:ext>
            </a:extLst>
          </p:cNvPr>
          <p:cNvSpPr/>
          <p:nvPr/>
        </p:nvSpPr>
        <p:spPr>
          <a:xfrm>
            <a:off x="6996329" y="3938429"/>
            <a:ext cx="229937" cy="256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5</a:t>
            </a:r>
          </a:p>
        </p:txBody>
      </p:sp>
      <p:sp>
        <p:nvSpPr>
          <p:cNvPr id="39" name="Ellips 38">
            <a:extLst>
              <a:ext uri="{FF2B5EF4-FFF2-40B4-BE49-F238E27FC236}">
                <a16:creationId xmlns:a16="http://schemas.microsoft.com/office/drawing/2014/main" id="{2D2FD59C-FAA7-312E-BE54-1AD52FBEDF06}"/>
              </a:ext>
            </a:extLst>
          </p:cNvPr>
          <p:cNvSpPr/>
          <p:nvPr/>
        </p:nvSpPr>
        <p:spPr>
          <a:xfrm>
            <a:off x="8143861" y="3957362"/>
            <a:ext cx="229937" cy="256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/>
              <a:t>6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4206AB90-4002-C957-A1C4-4BF019AEC6A8}"/>
              </a:ext>
            </a:extLst>
          </p:cNvPr>
          <p:cNvSpPr txBox="1"/>
          <p:nvPr/>
        </p:nvSpPr>
        <p:spPr>
          <a:xfrm>
            <a:off x="410875" y="3603404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/>
              <a:t>BP1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9413355B-0FB8-DCD3-EB70-F0567158D4B4}"/>
              </a:ext>
            </a:extLst>
          </p:cNvPr>
          <p:cNvSpPr txBox="1"/>
          <p:nvPr/>
        </p:nvSpPr>
        <p:spPr>
          <a:xfrm>
            <a:off x="3305102" y="3592722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/>
              <a:t>BP2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54ECC340-C8C5-8B5C-70DC-16DB748FBE68}"/>
              </a:ext>
            </a:extLst>
          </p:cNvPr>
          <p:cNvSpPr txBox="1"/>
          <p:nvPr/>
        </p:nvSpPr>
        <p:spPr>
          <a:xfrm>
            <a:off x="5969398" y="3584042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/>
              <a:t>BP3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C18C95A-2774-6AC6-A1FB-EDC5E0DEF8FD}"/>
              </a:ext>
            </a:extLst>
          </p:cNvPr>
          <p:cNvSpPr txBox="1"/>
          <p:nvPr/>
        </p:nvSpPr>
        <p:spPr>
          <a:xfrm flipH="1">
            <a:off x="7496984" y="4837498"/>
            <a:ext cx="1523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/>
              <a:t>BP= Beslutspunkt</a:t>
            </a:r>
          </a:p>
        </p:txBody>
      </p:sp>
      <p:sp>
        <p:nvSpPr>
          <p:cNvPr id="42" name="Flödesschema: Dokument 41">
            <a:extLst>
              <a:ext uri="{FF2B5EF4-FFF2-40B4-BE49-F238E27FC236}">
                <a16:creationId xmlns:a16="http://schemas.microsoft.com/office/drawing/2014/main" id="{352A700A-82D3-1EA1-3E43-474B6262E572}"/>
              </a:ext>
            </a:extLst>
          </p:cNvPr>
          <p:cNvSpPr/>
          <p:nvPr/>
        </p:nvSpPr>
        <p:spPr>
          <a:xfrm>
            <a:off x="610077" y="5195215"/>
            <a:ext cx="1111413" cy="1580965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800">
              <a:solidFill>
                <a:schemeClr val="tx1"/>
              </a:solidFill>
            </a:endParaRPr>
          </a:p>
          <a:p>
            <a:endParaRPr lang="sv-SE" sz="800">
              <a:solidFill>
                <a:schemeClr val="tx1"/>
              </a:solidFill>
            </a:endParaRPr>
          </a:p>
          <a:p>
            <a:r>
              <a:rPr lang="sv-SE" sz="800">
                <a:solidFill>
                  <a:schemeClr val="tx1"/>
                </a:solidFill>
              </a:rPr>
              <a:t>Utbildning i gap-analys och förslag på upplägg: </a:t>
            </a:r>
            <a:r>
              <a:rPr lang="sv-SE" sz="800">
                <a:hlinkClick r:id="rId3"/>
              </a:rPr>
              <a:t>https://centuri/RegNo/68043</a:t>
            </a:r>
            <a:endParaRPr lang="sv-SE" sz="800"/>
          </a:p>
          <a:p>
            <a:endParaRPr lang="sv-SE" sz="800">
              <a:solidFill>
                <a:schemeClr val="tx1"/>
              </a:solidFill>
            </a:endParaRPr>
          </a:p>
          <a:p>
            <a:r>
              <a:rPr lang="sv-SE" sz="800">
                <a:solidFill>
                  <a:schemeClr val="tx1"/>
                </a:solidFill>
              </a:rPr>
              <a:t>Uppdragsblankett Ledare för gap-analys: </a:t>
            </a:r>
          </a:p>
          <a:p>
            <a:r>
              <a:rPr lang="sv-SE" sz="800">
                <a:solidFill>
                  <a:schemeClr val="tx1"/>
                </a:solidFill>
                <a:hlinkClick r:id="rId4"/>
              </a:rPr>
              <a:t>https://centuri/RegNo/68828</a:t>
            </a:r>
            <a:endParaRPr lang="sv-SE" sz="80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sv-SE" sz="800">
              <a:solidFill>
                <a:schemeClr val="tx1"/>
              </a:solidFill>
            </a:endParaRPr>
          </a:p>
        </p:txBody>
      </p:sp>
      <p:sp>
        <p:nvSpPr>
          <p:cNvPr id="45" name="Flödesschema: Dokument 44">
            <a:extLst>
              <a:ext uri="{FF2B5EF4-FFF2-40B4-BE49-F238E27FC236}">
                <a16:creationId xmlns:a16="http://schemas.microsoft.com/office/drawing/2014/main" id="{D52D94E0-4202-25AF-9EFB-677C240D3A6F}"/>
              </a:ext>
            </a:extLst>
          </p:cNvPr>
          <p:cNvSpPr/>
          <p:nvPr/>
        </p:nvSpPr>
        <p:spPr>
          <a:xfrm>
            <a:off x="1787906" y="5191073"/>
            <a:ext cx="1353655" cy="1579381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Presentationsmaterial:</a:t>
            </a:r>
          </a:p>
          <a:p>
            <a:r>
              <a:rPr lang="sv-SE" sz="800" dirty="0">
                <a:solidFill>
                  <a:schemeClr val="tx1"/>
                </a:solidFill>
                <a:hlinkClick r:id="rId5"/>
              </a:rPr>
              <a:t>https://centuri/RegNo/68241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Handbok: </a:t>
            </a:r>
            <a:r>
              <a:rPr lang="sv-SE" sz="800" dirty="0">
                <a:hlinkClick r:id="rId6"/>
              </a:rPr>
              <a:t>https://centuri/RegNo/68041</a:t>
            </a:r>
            <a:endParaRPr lang="sv-SE" sz="800" dirty="0"/>
          </a:p>
          <a:p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47" name="Flödesschema: Dokument 46">
            <a:extLst>
              <a:ext uri="{FF2B5EF4-FFF2-40B4-BE49-F238E27FC236}">
                <a16:creationId xmlns:a16="http://schemas.microsoft.com/office/drawing/2014/main" id="{72285896-1B6A-8180-EC5F-78E46BDBE8CB}"/>
              </a:ext>
            </a:extLst>
          </p:cNvPr>
          <p:cNvSpPr/>
          <p:nvPr/>
        </p:nvSpPr>
        <p:spPr>
          <a:xfrm>
            <a:off x="3419668" y="5166692"/>
            <a:ext cx="1224267" cy="1603762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800" dirty="0">
              <a:solidFill>
                <a:schemeClr val="tx1"/>
              </a:solidFill>
            </a:endParaRPr>
          </a:p>
          <a:p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Planeringsstöd inför implementering av nytt kunskapsstöd: </a:t>
            </a:r>
            <a:r>
              <a:rPr lang="sv-SE" sz="800" dirty="0">
                <a:solidFill>
                  <a:schemeClr val="tx1"/>
                </a:solidFill>
                <a:hlinkClick r:id="rId7"/>
              </a:rPr>
              <a:t>https://centuri/RegNo/70637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Kommunikationsplan:</a:t>
            </a:r>
          </a:p>
          <a:p>
            <a:r>
              <a:rPr lang="sv-SE" sz="800" dirty="0">
                <a:solidFill>
                  <a:schemeClr val="tx1"/>
                </a:solidFill>
              </a:rPr>
              <a:t>inför implementering: </a:t>
            </a:r>
            <a:r>
              <a:rPr lang="sv-SE" sz="800" dirty="0">
                <a:solidFill>
                  <a:schemeClr val="tx1"/>
                </a:solidFill>
                <a:hlinkClick r:id="rId8"/>
              </a:rPr>
              <a:t>https://centuri/RegNo/70982</a:t>
            </a:r>
            <a:endParaRPr lang="sv-SE" sz="800" dirty="0">
              <a:solidFill>
                <a:schemeClr val="tx1"/>
              </a:solidFill>
            </a:endParaRPr>
          </a:p>
          <a:p>
            <a:endParaRPr lang="sv-SE" sz="800" dirty="0">
              <a:solidFill>
                <a:srgbClr val="FF0000"/>
              </a:solidFill>
            </a:endParaRPr>
          </a:p>
        </p:txBody>
      </p:sp>
      <p:sp>
        <p:nvSpPr>
          <p:cNvPr id="49" name="Flödesschema: Dokument 48">
            <a:extLst>
              <a:ext uri="{FF2B5EF4-FFF2-40B4-BE49-F238E27FC236}">
                <a16:creationId xmlns:a16="http://schemas.microsoft.com/office/drawing/2014/main" id="{244B3151-7784-21E2-4621-BCEA8675DB90}"/>
              </a:ext>
            </a:extLst>
          </p:cNvPr>
          <p:cNvSpPr/>
          <p:nvPr/>
        </p:nvSpPr>
        <p:spPr>
          <a:xfrm>
            <a:off x="4827666" y="5166694"/>
            <a:ext cx="1057907" cy="1603760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solidFill>
                  <a:schemeClr val="tx1"/>
                </a:solidFill>
              </a:rPr>
              <a:t>Checklista för implementering av nytt kunskapsstöd: </a:t>
            </a:r>
            <a:r>
              <a:rPr lang="sv-SE" sz="800">
                <a:solidFill>
                  <a:schemeClr val="tx1"/>
                </a:solidFill>
                <a:hlinkClick r:id="rId9"/>
              </a:rPr>
              <a:t>https://centuri/RegNo/70774</a:t>
            </a:r>
            <a:endParaRPr lang="sv-SE" sz="800">
              <a:solidFill>
                <a:schemeClr val="tx1"/>
              </a:solidFill>
            </a:endParaRPr>
          </a:p>
          <a:p>
            <a:r>
              <a:rPr lang="sv-SE" sz="800">
                <a:solidFill>
                  <a:schemeClr val="tx1"/>
                </a:solidFill>
              </a:rPr>
              <a:t> </a:t>
            </a:r>
          </a:p>
          <a:p>
            <a:endParaRPr lang="sv-SE" sz="800">
              <a:solidFill>
                <a:srgbClr val="FF0000"/>
              </a:solidFill>
            </a:endParaRPr>
          </a:p>
        </p:txBody>
      </p:sp>
      <p:sp>
        <p:nvSpPr>
          <p:cNvPr id="50" name="Flödesschema: Dokument 49">
            <a:extLst>
              <a:ext uri="{FF2B5EF4-FFF2-40B4-BE49-F238E27FC236}">
                <a16:creationId xmlns:a16="http://schemas.microsoft.com/office/drawing/2014/main" id="{B36F5235-FCBC-C137-A667-C014B59CCC19}"/>
              </a:ext>
            </a:extLst>
          </p:cNvPr>
          <p:cNvSpPr/>
          <p:nvPr/>
        </p:nvSpPr>
        <p:spPr>
          <a:xfrm>
            <a:off x="6374207" y="5169475"/>
            <a:ext cx="1884621" cy="1569340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-Följa plan för uppföljning och analys (del av planeringsstöd inför implementering av nytt kunskapsstöd)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F48072A-2C44-87FE-EE93-FC8FF1BC6F3D}"/>
              </a:ext>
            </a:extLst>
          </p:cNvPr>
          <p:cNvSpPr txBox="1"/>
          <p:nvPr/>
        </p:nvSpPr>
        <p:spPr>
          <a:xfrm>
            <a:off x="1818291" y="3564651"/>
            <a:ext cx="12586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50" dirty="0"/>
              <a:t>Delprocess sida 2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5F53862-E6D6-0AA4-4733-5AF58F1557A6}"/>
              </a:ext>
            </a:extLst>
          </p:cNvPr>
          <p:cNvSpPr txBox="1"/>
          <p:nvPr/>
        </p:nvSpPr>
        <p:spPr>
          <a:xfrm>
            <a:off x="4501907" y="3546712"/>
            <a:ext cx="12586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50" dirty="0"/>
              <a:t>Delprocess sida 3</a:t>
            </a:r>
          </a:p>
        </p:txBody>
      </p:sp>
    </p:spTree>
    <p:extLst>
      <p:ext uri="{BB962C8B-B14F-4D97-AF65-F5344CB8AC3E}">
        <p14:creationId xmlns:p14="http://schemas.microsoft.com/office/powerpoint/2010/main" val="244840385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6EF14-4FE3-A7E2-32EB-8C24E6EDE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9517F-4A7C-1A00-E97A-DBB764C33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999" y="188640"/>
            <a:ext cx="7848900" cy="648000"/>
          </a:xfrm>
        </p:spPr>
        <p:txBody>
          <a:bodyPr/>
          <a:lstStyle/>
          <a:p>
            <a:r>
              <a:rPr lang="sv-SE" sz="2800" dirty="0"/>
              <a:t>Delprocess utföra gap-analys – färdigt för beslut</a:t>
            </a:r>
            <a:endParaRPr lang="sv-SE" sz="1600" dirty="0">
              <a:solidFill>
                <a:srgbClr val="FF0000"/>
              </a:solidFill>
            </a:endParaRPr>
          </a:p>
        </p:txBody>
      </p:sp>
      <p:cxnSp>
        <p:nvCxnSpPr>
          <p:cNvPr id="9" name="Koppling: vinklad 8">
            <a:extLst>
              <a:ext uri="{FF2B5EF4-FFF2-40B4-BE49-F238E27FC236}">
                <a16:creationId xmlns:a16="http://schemas.microsoft.com/office/drawing/2014/main" id="{04AE7F1F-8EBB-654F-2AF8-BEA465CCC2F5}"/>
              </a:ext>
            </a:extLst>
          </p:cNvPr>
          <p:cNvCxnSpPr>
            <a:cxnSpLocks/>
            <a:stCxn id="11" idx="3"/>
            <a:endCxn id="33" idx="1"/>
          </p:cNvCxnSpPr>
          <p:nvPr/>
        </p:nvCxnSpPr>
        <p:spPr>
          <a:xfrm flipH="1">
            <a:off x="323529" y="1326397"/>
            <a:ext cx="7416823" cy="2920334"/>
          </a:xfrm>
          <a:prstGeom prst="bentConnector5">
            <a:avLst>
              <a:gd name="adj1" fmla="val -3082"/>
              <a:gd name="adj2" fmla="val 33931"/>
              <a:gd name="adj3" fmla="val 10308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ödesschema: Dokument 18">
            <a:extLst>
              <a:ext uri="{FF2B5EF4-FFF2-40B4-BE49-F238E27FC236}">
                <a16:creationId xmlns:a16="http://schemas.microsoft.com/office/drawing/2014/main" id="{4DB09C12-1C78-890D-008E-2E6933DAD19B}"/>
              </a:ext>
            </a:extLst>
          </p:cNvPr>
          <p:cNvSpPr/>
          <p:nvPr/>
        </p:nvSpPr>
        <p:spPr>
          <a:xfrm>
            <a:off x="2638441" y="5310594"/>
            <a:ext cx="3916906" cy="1225164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Se dokument:</a:t>
            </a:r>
          </a:p>
          <a:p>
            <a:r>
              <a:rPr lang="sv-SE" sz="800" dirty="0">
                <a:solidFill>
                  <a:schemeClr val="tx1"/>
                </a:solidFill>
              </a:rPr>
              <a:t>Klar rapport –gap-analys färdig för beslut: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https://centuri/RegNo/72102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Gap-analys för programägare – klarmarkering av rapport: 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https://centuri/RegNo/72104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Mall gap-analys till LSG Patientsäkerhet: </a:t>
            </a:r>
            <a:r>
              <a:rPr lang="sv-SE" sz="800" dirty="0">
                <a:solidFill>
                  <a:schemeClr val="tx1"/>
                </a:solidFill>
                <a:hlinkClick r:id="rId4"/>
              </a:rPr>
              <a:t>https://rjh.centuri.se:443/RegNo/73207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Mall Förenklad nyttoanalys RJH: </a:t>
            </a:r>
            <a:r>
              <a:rPr lang="sv-SE" sz="800" dirty="0">
                <a:solidFill>
                  <a:schemeClr val="tx1"/>
                </a:solidFill>
                <a:hlinkClick r:id="rId5"/>
              </a:rPr>
              <a:t>https://rjh.centuri.se:443/RegNo/78734</a:t>
            </a:r>
            <a:endParaRPr lang="sv-SE" sz="800" dirty="0">
              <a:solidFill>
                <a:schemeClr val="tx1"/>
              </a:solidFill>
            </a:endParaRPr>
          </a:p>
          <a:p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" name="Pil: femhörning 2">
            <a:extLst>
              <a:ext uri="{FF2B5EF4-FFF2-40B4-BE49-F238E27FC236}">
                <a16:creationId xmlns:a16="http://schemas.microsoft.com/office/drawing/2014/main" id="{8FC67548-62E3-F06E-C477-57131726CEC1}"/>
              </a:ext>
            </a:extLst>
          </p:cNvPr>
          <p:cNvSpPr/>
          <p:nvPr/>
        </p:nvSpPr>
        <p:spPr>
          <a:xfrm>
            <a:off x="971600" y="1052736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Dokumentera gap-analysen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D640DBD5-2FF9-5751-4F12-B4D884B7CC67}"/>
              </a:ext>
            </a:extLst>
          </p:cNvPr>
          <p:cNvSpPr/>
          <p:nvPr/>
        </p:nvSpPr>
        <p:spPr>
          <a:xfrm>
            <a:off x="1907704" y="853326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2a</a:t>
            </a:r>
          </a:p>
        </p:txBody>
      </p:sp>
      <p:sp>
        <p:nvSpPr>
          <p:cNvPr id="6" name="Pil: femhörning 5">
            <a:extLst>
              <a:ext uri="{FF2B5EF4-FFF2-40B4-BE49-F238E27FC236}">
                <a16:creationId xmlns:a16="http://schemas.microsoft.com/office/drawing/2014/main" id="{F6A32D29-3B23-DB86-87E7-859C7504C721}"/>
              </a:ext>
            </a:extLst>
          </p:cNvPr>
          <p:cNvSpPr/>
          <p:nvPr/>
        </p:nvSpPr>
        <p:spPr>
          <a:xfrm>
            <a:off x="683568" y="3165769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Divisionschefs-möte</a:t>
            </a:r>
          </a:p>
        </p:txBody>
      </p:sp>
      <p:sp>
        <p:nvSpPr>
          <p:cNvPr id="8" name="Pil: femhörning 7">
            <a:extLst>
              <a:ext uri="{FF2B5EF4-FFF2-40B4-BE49-F238E27FC236}">
                <a16:creationId xmlns:a16="http://schemas.microsoft.com/office/drawing/2014/main" id="{28A69E5E-DBEE-8021-3E4C-D509B2FEC239}"/>
              </a:ext>
            </a:extLst>
          </p:cNvPr>
          <p:cNvSpPr/>
          <p:nvPr/>
        </p:nvSpPr>
        <p:spPr>
          <a:xfrm>
            <a:off x="2914331" y="1052736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Färdigställa förslag till beslut</a:t>
            </a:r>
          </a:p>
        </p:txBody>
      </p:sp>
      <p:sp>
        <p:nvSpPr>
          <p:cNvPr id="10" name="Pil: femhörning 9">
            <a:extLst>
              <a:ext uri="{FF2B5EF4-FFF2-40B4-BE49-F238E27FC236}">
                <a16:creationId xmlns:a16="http://schemas.microsoft.com/office/drawing/2014/main" id="{BE5259E3-0B1D-149F-47CF-52858E207D93}"/>
              </a:ext>
            </a:extLst>
          </p:cNvPr>
          <p:cNvSpPr/>
          <p:nvPr/>
        </p:nvSpPr>
        <p:spPr>
          <a:xfrm>
            <a:off x="4716016" y="1065845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Klarmarkera gap-analysen</a:t>
            </a:r>
          </a:p>
        </p:txBody>
      </p:sp>
      <p:sp>
        <p:nvSpPr>
          <p:cNvPr id="11" name="Pil: femhörning 10">
            <a:extLst>
              <a:ext uri="{FF2B5EF4-FFF2-40B4-BE49-F238E27FC236}">
                <a16:creationId xmlns:a16="http://schemas.microsoft.com/office/drawing/2014/main" id="{7B9826BD-0B38-A847-493C-1786C1A5B043}"/>
              </a:ext>
            </a:extLst>
          </p:cNvPr>
          <p:cNvSpPr/>
          <p:nvPr/>
        </p:nvSpPr>
        <p:spPr>
          <a:xfrm>
            <a:off x="6516216" y="1084081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Förankra gap-analysen</a:t>
            </a:r>
          </a:p>
        </p:txBody>
      </p: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41BD002F-0043-8314-2DEF-ED76DDD9A946}"/>
              </a:ext>
            </a:extLst>
          </p:cNvPr>
          <p:cNvCxnSpPr>
            <a:stCxn id="3" idx="3"/>
          </p:cNvCxnSpPr>
          <p:nvPr/>
        </p:nvCxnSpPr>
        <p:spPr>
          <a:xfrm>
            <a:off x="2195736" y="1295052"/>
            <a:ext cx="71859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 16">
            <a:extLst>
              <a:ext uri="{FF2B5EF4-FFF2-40B4-BE49-F238E27FC236}">
                <a16:creationId xmlns:a16="http://schemas.microsoft.com/office/drawing/2014/main" id="{F13011B3-F621-6819-EA55-05D2633E5503}"/>
              </a:ext>
            </a:extLst>
          </p:cNvPr>
          <p:cNvSpPr/>
          <p:nvPr/>
        </p:nvSpPr>
        <p:spPr>
          <a:xfrm>
            <a:off x="7524328" y="907495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2d</a:t>
            </a:r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3AD15971-FF19-73D8-5B36-6B05EE35863C}"/>
              </a:ext>
            </a:extLst>
          </p:cNvPr>
          <p:cNvSpPr/>
          <p:nvPr/>
        </p:nvSpPr>
        <p:spPr>
          <a:xfrm>
            <a:off x="5659922" y="908742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2c</a:t>
            </a:r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74A5B9EA-CD64-749F-E7BD-0EDDB54ED053}"/>
              </a:ext>
            </a:extLst>
          </p:cNvPr>
          <p:cNvSpPr/>
          <p:nvPr/>
        </p:nvSpPr>
        <p:spPr>
          <a:xfrm>
            <a:off x="3790599" y="876149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2b</a:t>
            </a:r>
          </a:p>
        </p:txBody>
      </p: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71744CC7-CD9A-9054-D1D6-6A0A0B56670A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4138467" y="1295052"/>
            <a:ext cx="577549" cy="1310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>
            <a:extLst>
              <a:ext uri="{FF2B5EF4-FFF2-40B4-BE49-F238E27FC236}">
                <a16:creationId xmlns:a16="http://schemas.microsoft.com/office/drawing/2014/main" id="{DA1E4FCF-2F98-CD6F-B664-99FB7CFE9147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5940152" y="1308161"/>
            <a:ext cx="53955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l: femhörning 26">
            <a:extLst>
              <a:ext uri="{FF2B5EF4-FFF2-40B4-BE49-F238E27FC236}">
                <a16:creationId xmlns:a16="http://schemas.microsoft.com/office/drawing/2014/main" id="{1C8942DB-7044-4B46-67BA-691C4FC3F60D}"/>
              </a:ext>
            </a:extLst>
          </p:cNvPr>
          <p:cNvSpPr/>
          <p:nvPr/>
        </p:nvSpPr>
        <p:spPr>
          <a:xfrm>
            <a:off x="697277" y="3864308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Lokalt primärvårdsråd</a:t>
            </a:r>
          </a:p>
        </p:txBody>
      </p:sp>
      <p:sp>
        <p:nvSpPr>
          <p:cNvPr id="28" name="Pil: femhörning 27">
            <a:extLst>
              <a:ext uri="{FF2B5EF4-FFF2-40B4-BE49-F238E27FC236}">
                <a16:creationId xmlns:a16="http://schemas.microsoft.com/office/drawing/2014/main" id="{02208135-7624-5347-BA87-3F363533441F}"/>
              </a:ext>
            </a:extLst>
          </p:cNvPr>
          <p:cNvSpPr/>
          <p:nvPr/>
        </p:nvSpPr>
        <p:spPr>
          <a:xfrm>
            <a:off x="683568" y="4578919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LSG Patientsäkerhet</a:t>
            </a:r>
          </a:p>
        </p:txBody>
      </p:sp>
      <p:sp>
        <p:nvSpPr>
          <p:cNvPr id="29" name="Pil: femhörning 28">
            <a:extLst>
              <a:ext uri="{FF2B5EF4-FFF2-40B4-BE49-F238E27FC236}">
                <a16:creationId xmlns:a16="http://schemas.microsoft.com/office/drawing/2014/main" id="{2139E528-18D2-BF18-1250-4E6D9D99E418}"/>
              </a:ext>
            </a:extLst>
          </p:cNvPr>
          <p:cNvSpPr/>
          <p:nvPr/>
        </p:nvSpPr>
        <p:spPr>
          <a:xfrm>
            <a:off x="4548236" y="4005064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Komplettera med nyttoanalys</a:t>
            </a:r>
          </a:p>
        </p:txBody>
      </p:sp>
      <p:sp>
        <p:nvSpPr>
          <p:cNvPr id="30" name="Pil: femhörning 29">
            <a:extLst>
              <a:ext uri="{FF2B5EF4-FFF2-40B4-BE49-F238E27FC236}">
                <a16:creationId xmlns:a16="http://schemas.microsoft.com/office/drawing/2014/main" id="{BFA4A774-0B31-BD23-D307-FABA3CA89E1A}"/>
              </a:ext>
            </a:extLst>
          </p:cNvPr>
          <p:cNvSpPr/>
          <p:nvPr/>
        </p:nvSpPr>
        <p:spPr>
          <a:xfrm>
            <a:off x="6323018" y="4005064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Färdigställa beslutsunderlag inför BP 2</a:t>
            </a:r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B1565258-7FCF-FDE3-A31D-0E5B08129584}"/>
              </a:ext>
            </a:extLst>
          </p:cNvPr>
          <p:cNvSpPr/>
          <p:nvPr/>
        </p:nvSpPr>
        <p:spPr>
          <a:xfrm>
            <a:off x="7228699" y="3839215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2g</a:t>
            </a:r>
          </a:p>
        </p:txBody>
      </p:sp>
      <p:sp>
        <p:nvSpPr>
          <p:cNvPr id="31" name="Pil: femhörning 30">
            <a:extLst>
              <a:ext uri="{FF2B5EF4-FFF2-40B4-BE49-F238E27FC236}">
                <a16:creationId xmlns:a16="http://schemas.microsoft.com/office/drawing/2014/main" id="{86B31FA0-ED8B-C553-6813-66F4E4D7DF48}"/>
              </a:ext>
            </a:extLst>
          </p:cNvPr>
          <p:cNvSpPr/>
          <p:nvPr/>
        </p:nvSpPr>
        <p:spPr>
          <a:xfrm>
            <a:off x="2619487" y="3989193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Sammanställa förankring</a:t>
            </a:r>
          </a:p>
        </p:txBody>
      </p:sp>
      <p:sp>
        <p:nvSpPr>
          <p:cNvPr id="33" name="Dubbel klammerparentes 32">
            <a:extLst>
              <a:ext uri="{FF2B5EF4-FFF2-40B4-BE49-F238E27FC236}">
                <a16:creationId xmlns:a16="http://schemas.microsoft.com/office/drawing/2014/main" id="{8BCD30EF-86D8-66A6-B94F-C36927A364ED}"/>
              </a:ext>
            </a:extLst>
          </p:cNvPr>
          <p:cNvSpPr/>
          <p:nvPr/>
        </p:nvSpPr>
        <p:spPr>
          <a:xfrm>
            <a:off x="323529" y="3065890"/>
            <a:ext cx="1872206" cy="2361681"/>
          </a:xfrm>
          <a:prstGeom prst="bracePair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00">
              <a:solidFill>
                <a:schemeClr val="tx1"/>
              </a:solidFill>
            </a:endParaRPr>
          </a:p>
        </p:txBody>
      </p:sp>
      <p:cxnSp>
        <p:nvCxnSpPr>
          <p:cNvPr id="38" name="Rak pilkoppling 37">
            <a:extLst>
              <a:ext uri="{FF2B5EF4-FFF2-40B4-BE49-F238E27FC236}">
                <a16:creationId xmlns:a16="http://schemas.microsoft.com/office/drawing/2014/main" id="{4C09C871-96D6-B5F1-7F81-24B4CE30D4F7}"/>
              </a:ext>
            </a:extLst>
          </p:cNvPr>
          <p:cNvCxnSpPr>
            <a:cxnSpLocks/>
            <a:endCxn id="31" idx="1"/>
          </p:cNvCxnSpPr>
          <p:nvPr/>
        </p:nvCxnSpPr>
        <p:spPr>
          <a:xfrm flipV="1">
            <a:off x="2194250" y="4231509"/>
            <a:ext cx="425237" cy="65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758BA2DC-9CE3-18D6-1C07-19671000AB43}"/>
              </a:ext>
            </a:extLst>
          </p:cNvPr>
          <p:cNvCxnSpPr>
            <a:cxnSpLocks/>
            <a:stCxn id="31" idx="3"/>
            <a:endCxn id="29" idx="1"/>
          </p:cNvCxnSpPr>
          <p:nvPr/>
        </p:nvCxnSpPr>
        <p:spPr>
          <a:xfrm>
            <a:off x="3843623" y="4231509"/>
            <a:ext cx="704613" cy="158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686200C7-4FB4-81C9-168E-29E687A4CE85}"/>
              </a:ext>
            </a:extLst>
          </p:cNvPr>
          <p:cNvCxnSpPr>
            <a:cxnSpLocks/>
            <a:stCxn id="29" idx="3"/>
            <a:endCxn id="30" idx="1"/>
          </p:cNvCxnSpPr>
          <p:nvPr/>
        </p:nvCxnSpPr>
        <p:spPr>
          <a:xfrm>
            <a:off x="5772372" y="4247380"/>
            <a:ext cx="550646" cy="0"/>
          </a:xfrm>
          <a:prstGeom prst="straightConnector1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Ellips 31">
            <a:extLst>
              <a:ext uri="{FF2B5EF4-FFF2-40B4-BE49-F238E27FC236}">
                <a16:creationId xmlns:a16="http://schemas.microsoft.com/office/drawing/2014/main" id="{E98690DC-73F4-A8BF-3806-B6496BC57144}"/>
              </a:ext>
            </a:extLst>
          </p:cNvPr>
          <p:cNvSpPr/>
          <p:nvPr/>
        </p:nvSpPr>
        <p:spPr>
          <a:xfrm>
            <a:off x="3549402" y="3789040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2e</a:t>
            </a:r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1BCEF472-03BB-CA46-3B34-67502A14DAC4}"/>
              </a:ext>
            </a:extLst>
          </p:cNvPr>
          <p:cNvSpPr/>
          <p:nvPr/>
        </p:nvSpPr>
        <p:spPr>
          <a:xfrm>
            <a:off x="5464810" y="3836806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2f</a:t>
            </a:r>
          </a:p>
        </p:txBody>
      </p:sp>
    </p:spTree>
    <p:extLst>
      <p:ext uri="{BB962C8B-B14F-4D97-AF65-F5344CB8AC3E}">
        <p14:creationId xmlns:p14="http://schemas.microsoft.com/office/powerpoint/2010/main" val="42549501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BA380-7F27-2237-A226-811AF81E5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1F5BC3-D2EB-C7E1-60BA-83639685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999" y="188640"/>
            <a:ext cx="7848900" cy="648000"/>
          </a:xfrm>
        </p:spPr>
        <p:txBody>
          <a:bodyPr/>
          <a:lstStyle/>
          <a:p>
            <a:r>
              <a:rPr lang="sv-SE" sz="2800" dirty="0"/>
              <a:t>Delprocess planera för implementering– färdigt för beslut</a:t>
            </a:r>
            <a:endParaRPr lang="sv-SE" sz="1600" dirty="0">
              <a:solidFill>
                <a:srgbClr val="FF0000"/>
              </a:solidFill>
            </a:endParaRPr>
          </a:p>
        </p:txBody>
      </p:sp>
      <p:cxnSp>
        <p:nvCxnSpPr>
          <p:cNvPr id="9" name="Koppling: vinklad 8">
            <a:extLst>
              <a:ext uri="{FF2B5EF4-FFF2-40B4-BE49-F238E27FC236}">
                <a16:creationId xmlns:a16="http://schemas.microsoft.com/office/drawing/2014/main" id="{C32B6A61-3E14-39B6-0CF3-B3462F1C750D}"/>
              </a:ext>
            </a:extLst>
          </p:cNvPr>
          <p:cNvCxnSpPr>
            <a:cxnSpLocks/>
            <a:stCxn id="11" idx="3"/>
            <a:endCxn id="33" idx="1"/>
          </p:cNvCxnSpPr>
          <p:nvPr/>
        </p:nvCxnSpPr>
        <p:spPr>
          <a:xfrm flipH="1">
            <a:off x="323529" y="1295052"/>
            <a:ext cx="5814805" cy="2951679"/>
          </a:xfrm>
          <a:prstGeom prst="bentConnector5">
            <a:avLst>
              <a:gd name="adj1" fmla="val -3931"/>
              <a:gd name="adj2" fmla="val 34102"/>
              <a:gd name="adj3" fmla="val 10393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ödesschema: Dokument 18">
            <a:extLst>
              <a:ext uri="{FF2B5EF4-FFF2-40B4-BE49-F238E27FC236}">
                <a16:creationId xmlns:a16="http://schemas.microsoft.com/office/drawing/2014/main" id="{97A6458E-9844-F994-4490-FAD6F57E91C4}"/>
              </a:ext>
            </a:extLst>
          </p:cNvPr>
          <p:cNvSpPr/>
          <p:nvPr/>
        </p:nvSpPr>
        <p:spPr>
          <a:xfrm>
            <a:off x="2555033" y="5483786"/>
            <a:ext cx="4752528" cy="1064615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Se dokument:</a:t>
            </a:r>
          </a:p>
          <a:p>
            <a:r>
              <a:rPr lang="sv-SE" sz="800" dirty="0">
                <a:solidFill>
                  <a:schemeClr val="tx1"/>
                </a:solidFill>
              </a:rPr>
              <a:t>Förankring av åtgärder eller åtgärdsförslag – implementering av kunskapsstöd: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https://rjh.centuri.se:443/RegNo/76467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sv-SE" sz="800" dirty="0">
                <a:solidFill>
                  <a:schemeClr val="tx1"/>
                </a:solidFill>
              </a:rPr>
              <a:t>Checklista i samband med implementering av kunskapsstöd: </a:t>
            </a:r>
            <a:r>
              <a:rPr lang="sv-SE" sz="8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https://rjh.centuri.se:443/RegNo/70774</a:t>
            </a:r>
          </a:p>
          <a:p>
            <a:r>
              <a:rPr lang="sv-SE" sz="800" dirty="0">
                <a:solidFill>
                  <a:schemeClr val="tx1"/>
                </a:solidFill>
              </a:rPr>
              <a:t>Kommunikationsplan för införande av nytt kunskapsstöd: </a:t>
            </a:r>
            <a:r>
              <a:rPr lang="sv-SE" sz="8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sv-SE" sz="800" dirty="0">
                <a:solidFill>
                  <a:srgbClr val="000000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://rjh.centuri.se:443/RegNo/70982</a:t>
            </a:r>
          </a:p>
        </p:txBody>
      </p:sp>
      <p:sp>
        <p:nvSpPr>
          <p:cNvPr id="3" name="Pil: femhörning 2">
            <a:extLst>
              <a:ext uri="{FF2B5EF4-FFF2-40B4-BE49-F238E27FC236}">
                <a16:creationId xmlns:a16="http://schemas.microsoft.com/office/drawing/2014/main" id="{3CBEFF3C-3AAE-010C-595A-75956EE77DB3}"/>
              </a:ext>
            </a:extLst>
          </p:cNvPr>
          <p:cNvSpPr/>
          <p:nvPr/>
        </p:nvSpPr>
        <p:spPr>
          <a:xfrm>
            <a:off x="971600" y="1052736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Planera för införandet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A4D02BE2-6BE4-55EC-F0C8-000F53EB5201}"/>
              </a:ext>
            </a:extLst>
          </p:cNvPr>
          <p:cNvSpPr/>
          <p:nvPr/>
        </p:nvSpPr>
        <p:spPr>
          <a:xfrm>
            <a:off x="1907704" y="853326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Pil: femhörning 5">
            <a:extLst>
              <a:ext uri="{FF2B5EF4-FFF2-40B4-BE49-F238E27FC236}">
                <a16:creationId xmlns:a16="http://schemas.microsoft.com/office/drawing/2014/main" id="{0AE02FAA-2C0F-088B-E8DE-A3A7CB11C975}"/>
              </a:ext>
            </a:extLst>
          </p:cNvPr>
          <p:cNvSpPr/>
          <p:nvPr/>
        </p:nvSpPr>
        <p:spPr>
          <a:xfrm>
            <a:off x="683568" y="3165769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Facklig samverkan</a:t>
            </a:r>
          </a:p>
        </p:txBody>
      </p:sp>
      <p:sp>
        <p:nvSpPr>
          <p:cNvPr id="8" name="Pil: femhörning 7">
            <a:extLst>
              <a:ext uri="{FF2B5EF4-FFF2-40B4-BE49-F238E27FC236}">
                <a16:creationId xmlns:a16="http://schemas.microsoft.com/office/drawing/2014/main" id="{49D5AF25-15F1-BCC9-A34E-49DCA4C2A9EE}"/>
              </a:ext>
            </a:extLst>
          </p:cNvPr>
          <p:cNvSpPr/>
          <p:nvPr/>
        </p:nvSpPr>
        <p:spPr>
          <a:xfrm>
            <a:off x="2914331" y="1052736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Utföra åtgärder för implementering</a:t>
            </a:r>
          </a:p>
        </p:txBody>
      </p:sp>
      <p:sp>
        <p:nvSpPr>
          <p:cNvPr id="11" name="Pil: femhörning 10">
            <a:extLst>
              <a:ext uri="{FF2B5EF4-FFF2-40B4-BE49-F238E27FC236}">
                <a16:creationId xmlns:a16="http://schemas.microsoft.com/office/drawing/2014/main" id="{7E09E5EB-896A-4819-F284-65DFC3F1D3FC}"/>
              </a:ext>
            </a:extLst>
          </p:cNvPr>
          <p:cNvSpPr/>
          <p:nvPr/>
        </p:nvSpPr>
        <p:spPr>
          <a:xfrm>
            <a:off x="4716015" y="1052736"/>
            <a:ext cx="1422319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Ytterligare förankra planering och åtgärder</a:t>
            </a:r>
          </a:p>
        </p:txBody>
      </p: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0C5C5A3B-F05E-3CDF-0A5A-2AB9C64F7F32}"/>
              </a:ext>
            </a:extLst>
          </p:cNvPr>
          <p:cNvCxnSpPr>
            <a:stCxn id="3" idx="3"/>
          </p:cNvCxnSpPr>
          <p:nvPr/>
        </p:nvCxnSpPr>
        <p:spPr>
          <a:xfrm>
            <a:off x="2195736" y="1295052"/>
            <a:ext cx="71859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 19">
            <a:extLst>
              <a:ext uri="{FF2B5EF4-FFF2-40B4-BE49-F238E27FC236}">
                <a16:creationId xmlns:a16="http://schemas.microsoft.com/office/drawing/2014/main" id="{B1E94263-113B-D0FA-6691-B0C419A2DE20}"/>
              </a:ext>
            </a:extLst>
          </p:cNvPr>
          <p:cNvSpPr/>
          <p:nvPr/>
        </p:nvSpPr>
        <p:spPr>
          <a:xfrm>
            <a:off x="3872003" y="830974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888B400A-46E2-CAF6-6ED0-F773E6C5FDA0}"/>
              </a:ext>
            </a:extLst>
          </p:cNvPr>
          <p:cNvCxnSpPr>
            <a:cxnSpLocks/>
            <a:stCxn id="8" idx="3"/>
            <a:endCxn id="11" idx="1"/>
          </p:cNvCxnSpPr>
          <p:nvPr/>
        </p:nvCxnSpPr>
        <p:spPr>
          <a:xfrm>
            <a:off x="4138467" y="1295052"/>
            <a:ext cx="57754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l: femhörning 26">
            <a:extLst>
              <a:ext uri="{FF2B5EF4-FFF2-40B4-BE49-F238E27FC236}">
                <a16:creationId xmlns:a16="http://schemas.microsoft.com/office/drawing/2014/main" id="{30EA0AF0-3CE9-5CB3-0D4D-D6F3F6D6355E}"/>
              </a:ext>
            </a:extLst>
          </p:cNvPr>
          <p:cNvSpPr/>
          <p:nvPr/>
        </p:nvSpPr>
        <p:spPr>
          <a:xfrm>
            <a:off x="697277" y="3864308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Lokalt primärvårdsråd</a:t>
            </a:r>
          </a:p>
        </p:txBody>
      </p:sp>
      <p:sp>
        <p:nvSpPr>
          <p:cNvPr id="28" name="Pil: femhörning 27">
            <a:extLst>
              <a:ext uri="{FF2B5EF4-FFF2-40B4-BE49-F238E27FC236}">
                <a16:creationId xmlns:a16="http://schemas.microsoft.com/office/drawing/2014/main" id="{5C031670-A087-71BA-61EE-650CB04CD3FE}"/>
              </a:ext>
            </a:extLst>
          </p:cNvPr>
          <p:cNvSpPr/>
          <p:nvPr/>
        </p:nvSpPr>
        <p:spPr>
          <a:xfrm>
            <a:off x="683568" y="4578919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LSG Patientsäkerhet</a:t>
            </a:r>
          </a:p>
        </p:txBody>
      </p:sp>
      <p:sp>
        <p:nvSpPr>
          <p:cNvPr id="30" name="Pil: femhörning 29">
            <a:extLst>
              <a:ext uri="{FF2B5EF4-FFF2-40B4-BE49-F238E27FC236}">
                <a16:creationId xmlns:a16="http://schemas.microsoft.com/office/drawing/2014/main" id="{4571EB9C-3A19-69E7-1DC2-2723F297B893}"/>
              </a:ext>
            </a:extLst>
          </p:cNvPr>
          <p:cNvSpPr/>
          <p:nvPr/>
        </p:nvSpPr>
        <p:spPr>
          <a:xfrm>
            <a:off x="4550484" y="4005064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Färdigställa checklista inför BP 3</a:t>
            </a:r>
          </a:p>
        </p:txBody>
      </p:sp>
      <p:sp>
        <p:nvSpPr>
          <p:cNvPr id="31" name="Pil: femhörning 30">
            <a:extLst>
              <a:ext uri="{FF2B5EF4-FFF2-40B4-BE49-F238E27FC236}">
                <a16:creationId xmlns:a16="http://schemas.microsoft.com/office/drawing/2014/main" id="{5A3B68DB-C84D-7406-2749-177B8E811D63}"/>
              </a:ext>
            </a:extLst>
          </p:cNvPr>
          <p:cNvSpPr/>
          <p:nvPr/>
        </p:nvSpPr>
        <p:spPr>
          <a:xfrm>
            <a:off x="2619487" y="3989193"/>
            <a:ext cx="1224136" cy="484632"/>
          </a:xfrm>
          <a:prstGeom prst="homePlat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>
                <a:solidFill>
                  <a:schemeClr val="tx1"/>
                </a:solidFill>
              </a:rPr>
              <a:t>Sammanställa förankring</a:t>
            </a:r>
          </a:p>
        </p:txBody>
      </p:sp>
      <p:sp>
        <p:nvSpPr>
          <p:cNvPr id="33" name="Dubbel klammerparentes 32">
            <a:extLst>
              <a:ext uri="{FF2B5EF4-FFF2-40B4-BE49-F238E27FC236}">
                <a16:creationId xmlns:a16="http://schemas.microsoft.com/office/drawing/2014/main" id="{A56EBAE9-FDF8-C18C-3B5D-EA084EAA2369}"/>
              </a:ext>
            </a:extLst>
          </p:cNvPr>
          <p:cNvSpPr/>
          <p:nvPr/>
        </p:nvSpPr>
        <p:spPr>
          <a:xfrm>
            <a:off x="323529" y="3065890"/>
            <a:ext cx="1872206" cy="2361681"/>
          </a:xfrm>
          <a:prstGeom prst="bracePair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00">
              <a:solidFill>
                <a:schemeClr val="tx1"/>
              </a:solidFill>
            </a:endParaRPr>
          </a:p>
        </p:txBody>
      </p:sp>
      <p:cxnSp>
        <p:nvCxnSpPr>
          <p:cNvPr id="38" name="Rak pilkoppling 37">
            <a:extLst>
              <a:ext uri="{FF2B5EF4-FFF2-40B4-BE49-F238E27FC236}">
                <a16:creationId xmlns:a16="http://schemas.microsoft.com/office/drawing/2014/main" id="{B954B18D-42BA-1F1E-1371-0B3E2E148BFD}"/>
              </a:ext>
            </a:extLst>
          </p:cNvPr>
          <p:cNvCxnSpPr>
            <a:cxnSpLocks/>
            <a:endCxn id="31" idx="1"/>
          </p:cNvCxnSpPr>
          <p:nvPr/>
        </p:nvCxnSpPr>
        <p:spPr>
          <a:xfrm flipV="1">
            <a:off x="2194250" y="4231509"/>
            <a:ext cx="425237" cy="65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7ACE538F-6895-9BD1-67D7-DD7EA2006FB9}"/>
              </a:ext>
            </a:extLst>
          </p:cNvPr>
          <p:cNvCxnSpPr>
            <a:cxnSpLocks/>
            <a:stCxn id="31" idx="3"/>
            <a:endCxn id="30" idx="1"/>
          </p:cNvCxnSpPr>
          <p:nvPr/>
        </p:nvCxnSpPr>
        <p:spPr>
          <a:xfrm>
            <a:off x="3843623" y="4231509"/>
            <a:ext cx="706861" cy="158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519D1B8C-F677-406B-30DB-B6472774FA9E}"/>
              </a:ext>
            </a:extLst>
          </p:cNvPr>
          <p:cNvSpPr txBox="1"/>
          <p:nvPr/>
        </p:nvSpPr>
        <p:spPr>
          <a:xfrm>
            <a:off x="3313259" y="1943122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/>
              <a:t>Behovsstyrt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7F2DBB3D-2525-C7DC-F9E7-57491B22E63A}"/>
              </a:ext>
            </a:extLst>
          </p:cNvPr>
          <p:cNvSpPr/>
          <p:nvPr/>
        </p:nvSpPr>
        <p:spPr>
          <a:xfrm>
            <a:off x="5802843" y="768426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4b</a:t>
            </a:r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158388A0-A95E-D690-9F42-8B5E341ADEDB}"/>
              </a:ext>
            </a:extLst>
          </p:cNvPr>
          <p:cNvSpPr/>
          <p:nvPr/>
        </p:nvSpPr>
        <p:spPr>
          <a:xfrm>
            <a:off x="3439955" y="3727231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4c</a:t>
            </a:r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25540FBD-31DF-EEC9-4966-F666D25296B7}"/>
              </a:ext>
            </a:extLst>
          </p:cNvPr>
          <p:cNvSpPr/>
          <p:nvPr/>
        </p:nvSpPr>
        <p:spPr>
          <a:xfrm>
            <a:off x="5370795" y="3727230"/>
            <a:ext cx="432048" cy="3793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b="1" dirty="0">
                <a:solidFill>
                  <a:schemeClr val="tx1"/>
                </a:solidFill>
              </a:rPr>
              <a:t>4d</a:t>
            </a:r>
          </a:p>
        </p:txBody>
      </p:sp>
    </p:spTree>
    <p:extLst>
      <p:ext uri="{BB962C8B-B14F-4D97-AF65-F5344CB8AC3E}">
        <p14:creationId xmlns:p14="http://schemas.microsoft.com/office/powerpoint/2010/main" val="236987464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20.10.14"/>
  <p:tag name="AS_TITLE" val="Aspose.Slides for .NET 4.0 Client Profile"/>
  <p:tag name="AS_VERSION" val="20.10"/>
</p:tagLst>
</file>

<file path=ppt/theme/theme1.xml><?xml version="1.0" encoding="utf-8"?>
<a:theme xmlns:a="http://schemas.openxmlformats.org/drawingml/2006/main" name="Region Jämtland Härjedalen - grundmall 1">
  <a:themeElements>
    <a:clrScheme name="1 - Region Jämtland Härjedalen">
      <a:dk1>
        <a:srgbClr val="000000"/>
      </a:dk1>
      <a:lt1>
        <a:srgbClr val="FFFFFF"/>
      </a:lt1>
      <a:dk2>
        <a:srgbClr val="ACA39A"/>
      </a:dk2>
      <a:lt2>
        <a:srgbClr val="FFFFFF"/>
      </a:lt2>
      <a:accent1>
        <a:srgbClr val="97D700"/>
      </a:accent1>
      <a:accent2>
        <a:srgbClr val="D539B5"/>
      </a:accent2>
      <a:accent3>
        <a:srgbClr val="00AEC7"/>
      </a:accent3>
      <a:accent4>
        <a:srgbClr val="84329B"/>
      </a:accent4>
      <a:accent5>
        <a:srgbClr val="64A70B"/>
      </a:accent5>
      <a:accent6>
        <a:srgbClr val="ACA39A"/>
      </a:accent6>
      <a:hlink>
        <a:srgbClr val="000000"/>
      </a:hlink>
      <a:folHlink>
        <a:srgbClr val="796E65"/>
      </a:folHlink>
    </a:clrScheme>
    <a:fontScheme name="RJH - Rubrik Arial Narrow -  Bröd Arial">
      <a:majorFont>
        <a:latin typeface="Arial Narrow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B4FCD84-60C7-4CD4-828A-4B73F38676EC}" vid="{303D9469-CD6E-4BA8-986A-1BE8C95A53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PPT_mall_RJH 2</Template>
  <TotalTime>392</TotalTime>
  <Words>447</Words>
  <Application>Microsoft Office PowerPoint</Application>
  <PresentationFormat>Bildspel på skärmen (4:3)</PresentationFormat>
  <Paragraphs>98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Wingdings</vt:lpstr>
      <vt:lpstr>Verdana</vt:lpstr>
      <vt:lpstr>Arial Narrow</vt:lpstr>
      <vt:lpstr>Arial</vt:lpstr>
      <vt:lpstr>Calibri</vt:lpstr>
      <vt:lpstr>Region Jämtland Härjedalen - grundmall 1</vt:lpstr>
      <vt:lpstr>PowerPoint-presentation</vt:lpstr>
      <vt:lpstr>Delprocess utföra gap-analys – färdigt för beslut</vt:lpstr>
      <vt:lpstr>Delprocess planera för implementering– färdigt för beslut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goaj</dc:creator>
  <cp:lastModifiedBy>Marit Nääs</cp:lastModifiedBy>
  <cp:revision>26</cp:revision>
  <dcterms:created xsi:type="dcterms:W3CDTF">2015-01-20T13:41:14Z</dcterms:created>
  <dcterms:modified xsi:type="dcterms:W3CDTF">2025-02-06T14:53:38Z</dcterms:modified>
</cp:coreProperties>
</file>