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29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60" r:id="rId4"/>
    <p:sldId id="261" r:id="rId5"/>
    <p:sldId id="273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  <p:sldId id="269" r:id="rId15"/>
    <p:sldId id="272" r:id="rId16"/>
  </p:sldIdLst>
  <p:sldSz cx="9144000" cy="6858000" type="screen4x3"/>
  <p:notesSz cx="9875838" cy="67437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4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3447" autoAdjust="0"/>
  </p:normalViewPr>
  <p:slideViewPr>
    <p:cSldViewPr>
      <p:cViewPr varScale="1">
        <p:scale>
          <a:sx n="60" d="100"/>
          <a:sy n="60" d="100"/>
        </p:scale>
        <p:origin x="12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678" y="-90"/>
      </p:cViewPr>
      <p:guideLst>
        <p:guide orient="horz" pos="2124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59435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28C27-23E4-4651-97D2-28E6D5EECBEB}" type="datetimeFigureOut">
              <a:rPr lang="sv-SE" smtClean="0"/>
              <a:t>2025-03-26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59435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2FA9-373E-4BE2-87FB-DE9B249682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4350" y="0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50281-3CFB-418C-957F-107207D3EDE5}" type="datetimeFigureOut">
              <a:rPr lang="sv-SE" smtClean="0"/>
              <a:t>2025-03-26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3438" cy="2528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425" y="3203575"/>
            <a:ext cx="7900988" cy="303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4350" y="6405563"/>
            <a:ext cx="427990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A3B21-AE30-44A0-9D80-D4D4B6BD2915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ätts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E3E5A3F-C847-48A0-98C6-111A5167479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51" y="5608565"/>
            <a:ext cx="1459033" cy="746172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A92049B-DAA3-4132-BB42-439C9B7D6BB6}"/>
              </a:ext>
            </a:extLst>
          </p:cNvPr>
          <p:cNvSpPr/>
          <p:nvPr userDrawn="1"/>
        </p:nvSpPr>
        <p:spPr>
          <a:xfrm>
            <a:off x="0" y="6532510"/>
            <a:ext cx="9144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0D86C4C-F64B-45D4-B8A4-90D6380138DC}"/>
              </a:ext>
            </a:extLst>
          </p:cNvPr>
          <p:cNvSpPr/>
          <p:nvPr userDrawn="1"/>
        </p:nvSpPr>
        <p:spPr>
          <a:xfrm>
            <a:off x="0" y="1497730"/>
            <a:ext cx="9144000" cy="388283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8100000" scaled="1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8506A89-FD6F-47F0-A6C7-8ACD33A01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059" y="1804698"/>
            <a:ext cx="4294892" cy="4757997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CBF16D4A-49E5-4B55-8CA2-2657C55FE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173" y="361227"/>
            <a:ext cx="7848900" cy="648000"/>
          </a:xfrm>
          <a:prstGeom prst="rect">
            <a:avLst/>
          </a:prstGeom>
        </p:spPr>
        <p:txBody>
          <a:bodyPr/>
          <a:lstStyle>
            <a:lvl1pPr algn="r">
              <a:defRPr sz="3000"/>
            </a:lvl1pPr>
          </a:lstStyle>
          <a:p>
            <a:r>
              <a:rPr lang="sv-SE"/>
              <a:t>Rubrik på föredraget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D9B40670-ADAE-4DEA-BD82-4D054A707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152" y="5654107"/>
            <a:ext cx="5867795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500" cap="all" baseline="0">
                <a:solidFill>
                  <a:schemeClr val="tx1"/>
                </a:solidFill>
                <a:latin typeface="+mj-lt"/>
              </a:defRPr>
            </a:lvl1pPr>
            <a:lvl2pPr marL="189000" indent="0">
              <a:buNone/>
              <a:defRPr cap="all" baseline="0"/>
            </a:lvl2pPr>
            <a:lvl3pPr marL="378000" indent="0">
              <a:buNone/>
              <a:defRPr cap="all" baseline="0"/>
            </a:lvl3pPr>
            <a:lvl4pPr marL="567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/>
              <a:t>Namn på föredragshållare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ACC72680-FDE4-4303-9282-6508D34AB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152" y="5970673"/>
            <a:ext cx="5867795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500" cap="all" baseline="0">
                <a:solidFill>
                  <a:schemeClr val="tx1"/>
                </a:solidFill>
                <a:latin typeface="+mj-lt"/>
              </a:defRPr>
            </a:lvl1pPr>
            <a:lvl2pPr marL="189000" indent="0">
              <a:buNone/>
              <a:defRPr cap="all" baseline="0"/>
            </a:lvl2pPr>
            <a:lvl3pPr marL="378000" indent="0">
              <a:buNone/>
              <a:defRPr cap="all" baseline="0"/>
            </a:lvl3pPr>
            <a:lvl4pPr marL="567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/>
              <a:t>Titel på föredragshållare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586F6F5B-696A-4EC9-8FBC-7C33EF3CCA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3995" y="915000"/>
            <a:ext cx="5867795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buNone/>
              <a:defRPr sz="1500" cap="all" baseline="0">
                <a:solidFill>
                  <a:schemeClr val="tx1"/>
                </a:solidFill>
                <a:latin typeface="+mj-lt"/>
              </a:defRPr>
            </a:lvl1pPr>
            <a:lvl2pPr marL="189000" indent="0">
              <a:buNone/>
              <a:defRPr cap="all" baseline="0"/>
            </a:lvl2pPr>
            <a:lvl3pPr marL="378000" indent="0">
              <a:buNone/>
              <a:defRPr cap="all" baseline="0"/>
            </a:lvl3pPr>
            <a:lvl4pPr marL="567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8235810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på en r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03EBA8-6059-4F62-9E6A-E043A4C22E81}"/>
              </a:ext>
            </a:extLst>
          </p:cNvPr>
          <p:cNvSpPr/>
          <p:nvPr userDrawn="1"/>
        </p:nvSpPr>
        <p:spPr>
          <a:xfrm>
            <a:off x="0" y="6532510"/>
            <a:ext cx="9144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7999" y="1569720"/>
            <a:ext cx="7848900" cy="38607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t>2025-03-26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811AC96-E525-4952-B941-2A563D0EC4B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51" y="5608565"/>
            <a:ext cx="1459033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53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två rad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110D2F0-B43E-4142-BC5D-C7BF64C502FA}"/>
              </a:ext>
            </a:extLst>
          </p:cNvPr>
          <p:cNvSpPr/>
          <p:nvPr userDrawn="1"/>
        </p:nvSpPr>
        <p:spPr>
          <a:xfrm>
            <a:off x="0" y="6532510"/>
            <a:ext cx="9144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8000" y="720000"/>
            <a:ext cx="78489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48000" y="1825626"/>
            <a:ext cx="7848900" cy="36047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t>2025-03-26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D2C20A57-647D-456F-8477-71F8625AD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101" y="1349712"/>
            <a:ext cx="5867795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25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189000" indent="0">
              <a:buNone/>
              <a:defRPr cap="all" baseline="0"/>
            </a:lvl2pPr>
            <a:lvl3pPr marL="378000" indent="0">
              <a:buNone/>
              <a:defRPr cap="all" baseline="0"/>
            </a:lvl3pPr>
            <a:lvl4pPr marL="567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/>
              <a:t>Eventuell underrubrik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0006B95-EE20-427C-A5FC-EA2475D14D2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51" y="5608565"/>
            <a:ext cx="1459033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10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6A03B4A-8E21-4A98-9CC6-66CC08E8A529}"/>
              </a:ext>
            </a:extLst>
          </p:cNvPr>
          <p:cNvSpPr/>
          <p:nvPr userDrawn="1"/>
        </p:nvSpPr>
        <p:spPr>
          <a:xfrm>
            <a:off x="0" y="6532510"/>
            <a:ext cx="9144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414DF4-A62D-458A-9B36-CC8E5667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1" y="1569600"/>
            <a:ext cx="3868340" cy="3883478"/>
          </a:xfrm>
        </p:spPr>
        <p:txBody>
          <a:bodyPr/>
          <a:lstStyle>
            <a:lvl5pPr>
              <a:buClr>
                <a:schemeClr val="accent1"/>
              </a:buClr>
              <a:defRPr sz="16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D48170-F1CE-4993-8039-8176FCE72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7000" y="1569600"/>
            <a:ext cx="3887391" cy="3883478"/>
          </a:xfrm>
        </p:spPr>
        <p:txBody>
          <a:bodyPr/>
          <a:lstStyle>
            <a:lvl5pPr>
              <a:buClr>
                <a:schemeClr val="accent1"/>
              </a:buClr>
              <a:defRPr sz="16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29156A2-009D-4B0F-B1CB-EB4488A9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9FE3-3FC4-43F9-880C-8EC10E141AD9}" type="datetimeFigureOut">
              <a:rPr lang="sv-SE" smtClean="0"/>
              <a:t>2025-03-26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4BB501-AB1A-467C-87EC-BEBC0348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021D97C-26FD-421C-B3B3-83B493DC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62B7-C97C-425D-AE33-D3BFD95453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datum 4">
            <a:extLst>
              <a:ext uri="{FF2B5EF4-FFF2-40B4-BE49-F238E27FC236}">
                <a16:creationId xmlns:a16="http://schemas.microsoft.com/office/drawing/2014/main" id="{68E81DA8-D6DC-4BB7-89EE-1A6F635A3E57}"/>
              </a:ext>
            </a:extLst>
          </p:cNvPr>
          <p:cNvSpPr txBox="1"/>
          <p:nvPr userDrawn="1"/>
        </p:nvSpPr>
        <p:spPr>
          <a:xfrm>
            <a:off x="8085552" y="6532879"/>
            <a:ext cx="540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979412-D361-406D-A194-319B192BD2D7}" type="datetimeFigureOut">
              <a:rPr lang="sv-SE" sz="675" smtClean="0">
                <a:solidFill>
                  <a:srgbClr val="FFFFFF"/>
                </a:solidFill>
              </a:rPr>
              <a:t>2025-03-26</a:t>
            </a:fld>
            <a:endParaRPr lang="sv-SE" sz="675">
              <a:solidFill>
                <a:srgbClr val="FFFFFF"/>
              </a:solidFill>
            </a:endParaRPr>
          </a:p>
        </p:txBody>
      </p:sp>
      <p:sp>
        <p:nvSpPr>
          <p:cNvPr id="12" name="Platshållare för bildnummer 6">
            <a:extLst>
              <a:ext uri="{FF2B5EF4-FFF2-40B4-BE49-F238E27FC236}">
                <a16:creationId xmlns:a16="http://schemas.microsoft.com/office/drawing/2014/main" id="{57A9350D-E7DC-4A38-B92E-3CC3F7A74444}"/>
              </a:ext>
            </a:extLst>
          </p:cNvPr>
          <p:cNvSpPr txBox="1"/>
          <p:nvPr userDrawn="1"/>
        </p:nvSpPr>
        <p:spPr>
          <a:xfrm>
            <a:off x="8639790" y="6532879"/>
            <a:ext cx="3240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A3E772-BA0E-440B-B6B8-BBE74D104596}" type="slidenum">
              <a:rPr lang="sv-SE" sz="675" smtClean="0">
                <a:solidFill>
                  <a:srgbClr val="FFFFFF"/>
                </a:solidFill>
              </a:rPr>
              <a:t>‹#›</a:t>
            </a:fld>
            <a:endParaRPr lang="sv-SE" sz="675">
              <a:solidFill>
                <a:srgbClr val="FFFFFF"/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C7C71BA-CCE2-4DB5-94FF-6402754B47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51" y="5608565"/>
            <a:ext cx="1459033" cy="746172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682D2F1B-CDDA-4975-8829-6C03E166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720000"/>
            <a:ext cx="78489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4489182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rubrik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0D6700E-134C-4E1E-BF1E-D53195C40F19}"/>
              </a:ext>
            </a:extLst>
          </p:cNvPr>
          <p:cNvSpPr/>
          <p:nvPr userDrawn="1"/>
        </p:nvSpPr>
        <p:spPr>
          <a:xfrm>
            <a:off x="0" y="6532510"/>
            <a:ext cx="9144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7999" y="720001"/>
            <a:ext cx="3078000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20000"/>
            <a:ext cx="4629150" cy="47104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47999" y="1908000"/>
            <a:ext cx="307800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t>2025-03-26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FEB6FC-1749-4B65-AABC-AF41B910DD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51" y="5608565"/>
            <a:ext cx="1459033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29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7999" y="1569720"/>
            <a:ext cx="7848900" cy="38607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t>2025-03-26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077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114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E63988D-B4A9-44A6-989A-DB725B63FA93}"/>
              </a:ext>
            </a:extLst>
          </p:cNvPr>
          <p:cNvSpPr/>
          <p:nvPr userDrawn="1"/>
        </p:nvSpPr>
        <p:spPr>
          <a:xfrm>
            <a:off x="0" y="1"/>
            <a:ext cx="9144000" cy="535719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16200000" scaled="1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000" y="991518"/>
            <a:ext cx="72549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350"/>
            </a:lvl1pPr>
          </a:lstStyle>
          <a:p>
            <a:r>
              <a:rPr lang="sv-SE"/>
              <a:t>Skriv in ev hänvisningar för mer information </a:t>
            </a:r>
            <a:br>
              <a:rPr lang="sv-SE"/>
            </a:br>
            <a:r>
              <a:rPr lang="sv-SE"/>
              <a:t>eller tacka för uppmärksamheten av ditt föredrag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88F1AB0-3669-4A5F-81A9-C9831CC2FF3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84" y="5608565"/>
            <a:ext cx="1459033" cy="74617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9144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6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48000" y="720000"/>
            <a:ext cx="78489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7999" y="1569720"/>
            <a:ext cx="78489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085552" y="6532879"/>
            <a:ext cx="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2025-03-26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990367" y="65328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39790" y="6532879"/>
            <a:ext cx="3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9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685800" rtl="0" eaLnBrk="1" latinLnBrk="0" hangingPunct="1">
        <a:lnSpc>
          <a:spcPct val="110000"/>
        </a:lnSpc>
        <a:spcBef>
          <a:spcPts val="450"/>
        </a:spcBef>
        <a:buClr>
          <a:schemeClr val="accent1"/>
        </a:buClr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78000" indent="-189000" algn="l" defTabSz="685800" rtl="0" eaLnBrk="1" latinLnBrk="0" hangingPunct="1">
        <a:lnSpc>
          <a:spcPct val="110000"/>
        </a:lnSpc>
        <a:spcBef>
          <a:spcPts val="45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67000" indent="-189000" algn="l" defTabSz="685800" rtl="0" eaLnBrk="1" latinLnBrk="0" hangingPunct="1">
        <a:lnSpc>
          <a:spcPct val="110000"/>
        </a:lnSpc>
        <a:spcBef>
          <a:spcPts val="45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9000" algn="l" defTabSz="685800" rtl="0" eaLnBrk="1" latinLnBrk="0" hangingPunct="1">
        <a:lnSpc>
          <a:spcPct val="110000"/>
        </a:lnSpc>
        <a:spcBef>
          <a:spcPts val="45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0" indent="-189000" algn="l" defTabSz="685800" rtl="0" eaLnBrk="1" latinLnBrk="0" hangingPunct="1">
        <a:lnSpc>
          <a:spcPct val="110000"/>
        </a:lnSpc>
        <a:spcBef>
          <a:spcPts val="4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marit.naas@regionjh.se" TargetMode="External"/><Relationship Id="rId3" Type="http://schemas.openxmlformats.org/officeDocument/2006/relationships/hyperlink" Target="https://centuri.regionjh.se/H%C3%A4lso-%20och%20sjukv%C3%A5rd/ExportedFiles/68043.pdf" TargetMode="External"/><Relationship Id="rId7" Type="http://schemas.openxmlformats.org/officeDocument/2006/relationships/hyperlink" Target="https://view.officeapps.live.com/op/view.aspx?src=https%3A%2F%2Fcenturi.regionjh.se%2FH%25C3%25A4lso-%2520och%2520sjukv%25C3%25A5rd%2FExportedFiles%2F68762.pptx&amp;wdOrigin=BROWSELINK" TargetMode="External"/><Relationship Id="rId2" Type="http://schemas.openxmlformats.org/officeDocument/2006/relationships/hyperlink" Target="https://centuri/RegNo/680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turi/RegNo/68762" TargetMode="External"/><Relationship Id="rId5" Type="http://schemas.openxmlformats.org/officeDocument/2006/relationships/hyperlink" Target="https://centuri.regionjh.se/H%C3%A4lso-%20och%20sjukv%C3%A5rd/ExportedFiles/68041.pdf" TargetMode="External"/><Relationship Id="rId4" Type="http://schemas.openxmlformats.org/officeDocument/2006/relationships/hyperlink" Target="file:///\\jll.jllad.se\user\filesb\mana2\CenturiWorkArea\Instruktioner%20GAP-analys%20i%20Stratsy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B5F0A1-3CC4-4CA4-B5B0-547DC0E1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Presentation gap-analys kunskapsstöd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37D97F-0DCC-470D-9794-EF96FD4564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Marit Nääs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C37B77-D4D1-4C22-AD32-315DDEBECB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/>
              <a:t>Samordnare kunskapsstyrningen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2563A8C-2329-4B27-8241-085E67B21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Metodstöd i Stratsys</a:t>
            </a:r>
          </a:p>
        </p:txBody>
      </p:sp>
    </p:spTree>
    <p:extLst>
      <p:ext uri="{BB962C8B-B14F-4D97-AF65-F5344CB8AC3E}">
        <p14:creationId xmlns:p14="http://schemas.microsoft.com/office/powerpoint/2010/main" val="39006476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B290E-E9CC-408B-9D57-9E804EDD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32" y="552386"/>
            <a:ext cx="7848900" cy="648000"/>
          </a:xfrm>
        </p:spPr>
        <p:txBody>
          <a:bodyPr/>
          <a:lstStyle/>
          <a:p>
            <a:r>
              <a:rPr lang="sv-SE"/>
              <a:t>4. Konsekvensanalys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8812318F-716E-4B8C-B5DA-CE213FAD4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616" y="1187445"/>
            <a:ext cx="7848900" cy="273844"/>
          </a:xfrm>
        </p:spPr>
        <p:txBody>
          <a:bodyPr/>
          <a:lstStyle/>
          <a:p>
            <a:r>
              <a:rPr lang="sv-SE" dirty="0"/>
              <a:t>Fördjupad analys (OBS! Fiktivt exempel med utgångspunkt i hjärtsvikt). </a:t>
            </a:r>
            <a:endParaRPr lang="sv-SE" b="1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0B6CDEB-8C36-4A57-9E1F-C9CE9A7E4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847" y="1603108"/>
            <a:ext cx="7848900" cy="1609867"/>
          </a:xfrm>
        </p:spPr>
        <p:txBody>
          <a:bodyPr>
            <a:normAutofit/>
          </a:bodyPr>
          <a:lstStyle/>
          <a:p>
            <a:r>
              <a:rPr lang="sv-SE" sz="1400" b="1" dirty="0"/>
              <a:t>Konsekvenser om inget görs. </a:t>
            </a:r>
            <a:r>
              <a:rPr lang="sv-SE" sz="1400" dirty="0"/>
              <a:t>Stödord för dokumentation: små/stora risker (beskrivs) alternativt små/stora konsekvenser (beskrivs), konsekvenser på kort/lång sikt (beskrivs).</a:t>
            </a:r>
          </a:p>
          <a:p>
            <a:r>
              <a:rPr lang="sv-SE" sz="1400" b="1" dirty="0"/>
              <a:t>Konsekvenser av att fylla ut gapet.</a:t>
            </a:r>
            <a:r>
              <a:rPr lang="sv-SE" sz="1400" dirty="0"/>
              <a:t> Ta utgångspunkt i föreslagna åtgärder från 3. Påverkansanalys. Tänk konsekvenser på kort och lång sikt. Föreslagna rubriker finns inlagda i textrutan – inaktuella kan tas bort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7E4B44-A7F4-7A1A-FC6B-FE16826D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6" y="2996952"/>
            <a:ext cx="7810901" cy="292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B8363C24-573F-28F8-F5D7-35CB78D05AD5}"/>
              </a:ext>
            </a:extLst>
          </p:cNvPr>
          <p:cNvSpPr/>
          <p:nvPr/>
        </p:nvSpPr>
        <p:spPr>
          <a:xfrm>
            <a:off x="4283968" y="3615697"/>
            <a:ext cx="2232248" cy="3893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2997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1F17DE-8432-479D-B1DD-438A7E80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00" y="469072"/>
            <a:ext cx="7848900" cy="486000"/>
          </a:xfrm>
        </p:spPr>
        <p:txBody>
          <a:bodyPr/>
          <a:lstStyle/>
          <a:p>
            <a:r>
              <a:rPr lang="sv-SE"/>
              <a:t>Konsekvenser för ekonomin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192E16-38F3-4791-9FC5-C6BBCBAAC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100" y="972723"/>
            <a:ext cx="8212316" cy="435153"/>
          </a:xfrm>
        </p:spPr>
        <p:txBody>
          <a:bodyPr/>
          <a:lstStyle/>
          <a:p>
            <a:r>
              <a:rPr lang="sv-SE" dirty="0"/>
              <a:t>Markera </a:t>
            </a:r>
            <a:r>
              <a:rPr lang="sv-SE" b="1" dirty="0"/>
              <a:t>JA</a:t>
            </a:r>
            <a:r>
              <a:rPr lang="sv-SE" dirty="0"/>
              <a:t> i kolumnen Ekonomi I aktiviteten under del 1. övergripande gap-analys (OBS! Fiktivt exempel med utgångspunkt i hjärtsvikt), och öppna kolumnen </a:t>
            </a:r>
            <a:r>
              <a:rPr lang="sv-SE" b="1" dirty="0"/>
              <a:t>konsekvenser av att fylla ut gapet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042E2E-A9EB-464B-BDF3-2569C7898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35" t="2681" r="24888" b="6476"/>
          <a:stretch>
            <a:fillRect/>
          </a:stretch>
        </p:blipFill>
        <p:spPr>
          <a:xfrm>
            <a:off x="4194022" y="1873524"/>
            <a:ext cx="4301978" cy="337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1454796F-662A-404F-B742-0683DB802B8B}"/>
              </a:ext>
            </a:extLst>
          </p:cNvPr>
          <p:cNvSpPr txBox="1"/>
          <p:nvPr/>
        </p:nvSpPr>
        <p:spPr>
          <a:xfrm>
            <a:off x="2861484" y="3784699"/>
            <a:ext cx="1159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050">
                <a:solidFill>
                  <a:srgbClr val="FF0000"/>
                </a:solidFill>
                <a:latin typeface="Arial"/>
              </a:rPr>
              <a:t>Möjlighet till enkel ekonomisk kalkyl. Kan kompletteras med separat kostnads-beräkning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25B643-A68F-AEC3-7036-6E9AB21D8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2" y="1988840"/>
            <a:ext cx="2348391" cy="348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id="{B0A1189D-2FFC-4AE9-84FB-F6EB074413A4}"/>
              </a:ext>
            </a:extLst>
          </p:cNvPr>
          <p:cNvSpPr/>
          <p:nvPr/>
        </p:nvSpPr>
        <p:spPr>
          <a:xfrm>
            <a:off x="426682" y="4371740"/>
            <a:ext cx="1129654" cy="8797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A8A74A94-27C1-4218-8245-80D5C31F95D9}"/>
              </a:ext>
            </a:extLst>
          </p:cNvPr>
          <p:cNvCxnSpPr>
            <a:cxnSpLocks/>
          </p:cNvCxnSpPr>
          <p:nvPr/>
        </p:nvCxnSpPr>
        <p:spPr>
          <a:xfrm flipV="1">
            <a:off x="1556336" y="3006409"/>
            <a:ext cx="2799640" cy="1365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029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12C024-B7BC-4495-B293-2A78A26F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04" y="501531"/>
            <a:ext cx="7848900" cy="648000"/>
          </a:xfrm>
        </p:spPr>
        <p:txBody>
          <a:bodyPr/>
          <a:lstStyle/>
          <a:p>
            <a:r>
              <a:rPr lang="sv-SE"/>
              <a:t>5. Analys av indikatorer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CE521481-3A64-4895-8CAD-7DA67EE81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969" y="1146998"/>
            <a:ext cx="8264769" cy="647999"/>
          </a:xfrm>
        </p:spPr>
        <p:txBody>
          <a:bodyPr/>
          <a:lstStyle/>
          <a:p>
            <a:r>
              <a:rPr lang="sv-SE" dirty="0"/>
              <a:t>Separat analys. Indikatorerna från vårdförloppet är införda. (OBS! Fiktivt exempel med utgångspunkt i hjärtsvikt). </a:t>
            </a:r>
            <a:endParaRPr lang="sv-SE" b="1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A63E07EB-5137-4FE8-B933-E5C1DB16EB80}"/>
              </a:ext>
            </a:extLst>
          </p:cNvPr>
          <p:cNvSpPr txBox="1"/>
          <p:nvPr/>
        </p:nvSpPr>
        <p:spPr>
          <a:xfrm>
            <a:off x="289015" y="1768053"/>
            <a:ext cx="7848900" cy="19810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r>
              <a:rPr lang="sv-SE" sz="1400" b="1" dirty="0">
                <a:solidFill>
                  <a:srgbClr val="000000"/>
                </a:solidFill>
                <a:latin typeface="Arial"/>
              </a:rPr>
              <a:t>Nulägesbeskrivning. </a:t>
            </a:r>
            <a:r>
              <a:rPr lang="sv-SE" sz="1400" dirty="0">
                <a:solidFill>
                  <a:srgbClr val="000000"/>
                </a:solidFill>
                <a:latin typeface="Arial"/>
              </a:rPr>
              <a:t>Dokumentera i fritext en grov analys av i vilken mån nuvarande arbetssätt möjliggör att indikatorn kan mätas och/eller gör det möjligt att nå upp till målvärdet. Föreslagna stödord för analysen: </a:t>
            </a:r>
          </a:p>
          <a:p>
            <a:pPr marL="378000" lvl="1" indent="-189000" defTabSz="685800">
              <a:spcBef>
                <a:spcPts val="450"/>
              </a:spcBef>
              <a:buClr>
                <a:srgbClr val="000000">
                  <a:lumMod val="75000"/>
                  <a:lumOff val="25000"/>
                </a:srgbClr>
              </a:buClr>
            </a:pPr>
            <a:r>
              <a:rPr lang="sv-SE" sz="1400" dirty="0">
                <a:solidFill>
                  <a:srgbClr val="000000"/>
                </a:solidFill>
                <a:latin typeface="Arial"/>
              </a:rPr>
              <a:t>Följsamhet till användande av kvalitetsregister (i de fall de finns).</a:t>
            </a:r>
          </a:p>
          <a:p>
            <a:pPr marL="378000" lvl="1" indent="-189000" defTabSz="685800">
              <a:spcBef>
                <a:spcPts val="450"/>
              </a:spcBef>
              <a:buClr>
                <a:srgbClr val="000000">
                  <a:lumMod val="75000"/>
                  <a:lumOff val="25000"/>
                </a:srgbClr>
              </a:buClr>
            </a:pPr>
            <a:r>
              <a:rPr lang="sv-SE" sz="1400" dirty="0">
                <a:solidFill>
                  <a:srgbClr val="000000"/>
                </a:solidFill>
                <a:latin typeface="Arial"/>
              </a:rPr>
              <a:t>Följsamhet till användande av diagnos/åtgärdskoder (där det inkluderas i vårdförloppet)</a:t>
            </a:r>
          </a:p>
          <a:p>
            <a:pPr marL="378000" lvl="1" indent="-189000" defTabSz="685800">
              <a:spcBef>
                <a:spcPts val="450"/>
              </a:spcBef>
              <a:buClr>
                <a:srgbClr val="000000">
                  <a:lumMod val="75000"/>
                  <a:lumOff val="25000"/>
                </a:srgbClr>
              </a:buClr>
            </a:pPr>
            <a:r>
              <a:rPr lang="sv-SE" sz="1400" dirty="0">
                <a:solidFill>
                  <a:srgbClr val="000000"/>
                </a:solidFill>
                <a:latin typeface="Arial"/>
              </a:rPr>
              <a:t>Behöver dokumentationen struktureras ytterligare för att indikatorn ska kunna följas?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E732F59-3230-EFFA-E12D-B156B765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3" y="3573016"/>
            <a:ext cx="7664844" cy="1847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B4592433-FED8-4008-BD50-B3ADCE2C1F17}"/>
              </a:ext>
            </a:extLst>
          </p:cNvPr>
          <p:cNvSpPr/>
          <p:nvPr/>
        </p:nvSpPr>
        <p:spPr>
          <a:xfrm>
            <a:off x="7353807" y="4293096"/>
            <a:ext cx="1042997" cy="2919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2336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B43616-C970-45F9-849B-A728F012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30219"/>
            <a:ext cx="7848900" cy="486000"/>
          </a:xfrm>
        </p:spPr>
        <p:txBody>
          <a:bodyPr/>
          <a:lstStyle/>
          <a:p>
            <a:r>
              <a:rPr lang="sv-SE"/>
              <a:t>6. Åtgärdslista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0C3E8F-3D85-4525-8A20-B0A41001AF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547" y="1197653"/>
            <a:ext cx="8010392" cy="485999"/>
          </a:xfrm>
        </p:spPr>
        <p:txBody>
          <a:bodyPr/>
          <a:lstStyle/>
          <a:p>
            <a:r>
              <a:rPr lang="sv-SE" dirty="0"/>
              <a:t>Upprätta lista med åtgärder inklusive ansvarig, start- och slutdatum (OBS! Fiktivt exempel med utgångspunkt i hjärtsvikt)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B68DECA8-57CB-4338-96B7-56CCCF49E139}"/>
              </a:ext>
            </a:extLst>
          </p:cNvPr>
          <p:cNvSpPr txBox="1"/>
          <p:nvPr/>
        </p:nvSpPr>
        <p:spPr>
          <a:xfrm>
            <a:off x="580293" y="1883510"/>
            <a:ext cx="7848900" cy="27923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r>
              <a:rPr lang="sv-SE" sz="1400" dirty="0">
                <a:solidFill>
                  <a:srgbClr val="000000"/>
                </a:solidFill>
                <a:latin typeface="Arial"/>
              </a:rPr>
              <a:t>Åtgärdslistan upprättas från undermenyn </a:t>
            </a:r>
            <a:r>
              <a:rPr lang="sv-SE" sz="1400" b="1" dirty="0">
                <a:solidFill>
                  <a:srgbClr val="000000"/>
                </a:solidFill>
                <a:latin typeface="Arial"/>
              </a:rPr>
              <a:t>4. Konsekvensanalys</a:t>
            </a:r>
          </a:p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endParaRPr lang="sv-SE" sz="1400" b="1" dirty="0">
              <a:solidFill>
                <a:srgbClr val="000000"/>
              </a:solidFill>
              <a:latin typeface="Arial"/>
            </a:endParaRPr>
          </a:p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endParaRPr lang="sv-SE" sz="1400" b="1" dirty="0">
              <a:solidFill>
                <a:srgbClr val="000000"/>
              </a:solidFill>
              <a:latin typeface="Arial"/>
            </a:endParaRPr>
          </a:p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endParaRPr lang="sv-SE" sz="1400" b="1" dirty="0">
              <a:solidFill>
                <a:srgbClr val="000000"/>
              </a:solidFill>
              <a:latin typeface="Arial"/>
            </a:endParaRPr>
          </a:p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endParaRPr lang="sv-SE" sz="1400" b="1" dirty="0">
              <a:solidFill>
                <a:srgbClr val="000000"/>
              </a:solidFill>
              <a:latin typeface="Arial"/>
            </a:endParaRPr>
          </a:p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endParaRPr lang="sv-SE" sz="1400" b="1" dirty="0">
              <a:solidFill>
                <a:srgbClr val="000000"/>
              </a:solidFill>
              <a:latin typeface="Arial"/>
            </a:endParaRPr>
          </a:p>
          <a:p>
            <a:pPr marL="0" indent="0" defTabSz="685800">
              <a:spcBef>
                <a:spcPts val="450"/>
              </a:spcBef>
              <a:buClr>
                <a:srgbClr val="97D700"/>
              </a:buClr>
              <a:buNone/>
            </a:pPr>
            <a:endParaRPr lang="sv-SE" sz="1400" b="1" dirty="0">
              <a:solidFill>
                <a:srgbClr val="000000"/>
              </a:solidFill>
              <a:latin typeface="Arial"/>
            </a:endParaRPr>
          </a:p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endParaRPr lang="sv-SE" sz="1400" b="1" dirty="0">
              <a:solidFill>
                <a:srgbClr val="000000"/>
              </a:solidFill>
              <a:latin typeface="Arial"/>
            </a:endParaRPr>
          </a:p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r>
              <a:rPr lang="sv-SE" sz="1400" dirty="0">
                <a:solidFill>
                  <a:srgbClr val="000000"/>
                </a:solidFill>
                <a:latin typeface="Arial"/>
              </a:rPr>
              <a:t>… och uppdateras från undermenyn </a:t>
            </a:r>
            <a:r>
              <a:rPr lang="sv-SE" sz="1400" b="1" dirty="0">
                <a:solidFill>
                  <a:srgbClr val="000000"/>
                </a:solidFill>
                <a:latin typeface="Arial"/>
              </a:rPr>
              <a:t>Åtgärder</a:t>
            </a:r>
            <a:endParaRPr lang="sv-SE" sz="1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8639830-2CC3-2BEC-1C28-3CF2AB61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07" y="2237283"/>
            <a:ext cx="7779150" cy="172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latshållare för innehåll 15">
            <a:extLst>
              <a:ext uri="{FF2B5EF4-FFF2-40B4-BE49-F238E27FC236}">
                <a16:creationId xmlns:a16="http://schemas.microsoft.com/office/drawing/2014/main" id="{A337C1C5-9506-1CB0-9F42-05144AAF94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3546" y="4675858"/>
            <a:ext cx="7715647" cy="90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184FEA01-EEF9-496A-AFDA-82AA541DCCB4}"/>
              </a:ext>
            </a:extLst>
          </p:cNvPr>
          <p:cNvCxnSpPr>
            <a:cxnSpLocks/>
          </p:cNvCxnSpPr>
          <p:nvPr/>
        </p:nvCxnSpPr>
        <p:spPr>
          <a:xfrm flipH="1">
            <a:off x="1403648" y="4511852"/>
            <a:ext cx="2448272" cy="1640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3FFCD23B-A7A2-4EE7-898C-F97B0C02A481}"/>
              </a:ext>
            </a:extLst>
          </p:cNvPr>
          <p:cNvCxnSpPr>
            <a:cxnSpLocks/>
          </p:cNvCxnSpPr>
          <p:nvPr/>
        </p:nvCxnSpPr>
        <p:spPr>
          <a:xfrm>
            <a:off x="4504743" y="4511852"/>
            <a:ext cx="1363401" cy="717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 20">
            <a:extLst>
              <a:ext uri="{FF2B5EF4-FFF2-40B4-BE49-F238E27FC236}">
                <a16:creationId xmlns:a16="http://schemas.microsoft.com/office/drawing/2014/main" id="{90658BD8-8E33-2AEB-8906-FDEA8E7B6D21}"/>
              </a:ext>
            </a:extLst>
          </p:cNvPr>
          <p:cNvSpPr/>
          <p:nvPr/>
        </p:nvSpPr>
        <p:spPr>
          <a:xfrm>
            <a:off x="5205851" y="5368428"/>
            <a:ext cx="1742413" cy="2919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44050088-7383-49E3-A4F6-D33B0337BC34}"/>
              </a:ext>
            </a:extLst>
          </p:cNvPr>
          <p:cNvCxnSpPr>
            <a:cxnSpLocks/>
          </p:cNvCxnSpPr>
          <p:nvPr/>
        </p:nvCxnSpPr>
        <p:spPr>
          <a:xfrm>
            <a:off x="5724156" y="2208977"/>
            <a:ext cx="1728164" cy="1499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654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33294C-EF43-4D5F-98B3-CABAC6921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7000" y="1569600"/>
            <a:ext cx="3887391" cy="4307672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Rapporten </a:t>
            </a:r>
          </a:p>
          <a:p>
            <a:pPr lvl="1"/>
            <a:r>
              <a:rPr lang="sv-SE" b="1" dirty="0"/>
              <a:t>1. Inledning </a:t>
            </a:r>
            <a:r>
              <a:rPr lang="sv-SE" dirty="0"/>
              <a:t>och </a:t>
            </a:r>
            <a:r>
              <a:rPr lang="sv-SE" b="1" dirty="0"/>
              <a:t>2. Sammanfattning </a:t>
            </a:r>
            <a:r>
              <a:rPr lang="sv-SE" dirty="0"/>
              <a:t>dokumenteras i fritext</a:t>
            </a:r>
          </a:p>
          <a:p>
            <a:pPr lvl="1"/>
            <a:r>
              <a:rPr lang="sv-SE" b="1" dirty="0"/>
              <a:t>3. Förslag till beslut </a:t>
            </a:r>
            <a:r>
              <a:rPr lang="sv-SE" dirty="0"/>
              <a:t>från arbetsgruppen (med möjlighet till bilaga), </a:t>
            </a:r>
          </a:p>
          <a:p>
            <a:pPr lvl="1"/>
            <a:r>
              <a:rPr lang="sv-SE" b="1" dirty="0"/>
              <a:t>4.</a:t>
            </a:r>
            <a:r>
              <a:rPr lang="sv-SE" dirty="0"/>
              <a:t> </a:t>
            </a:r>
            <a:r>
              <a:rPr lang="sv-SE" b="1" dirty="0"/>
              <a:t>Beslut</a:t>
            </a:r>
            <a:r>
              <a:rPr lang="sv-SE" dirty="0"/>
              <a:t> av verksamhetschef</a:t>
            </a:r>
          </a:p>
          <a:p>
            <a:pPr lvl="1"/>
            <a:r>
              <a:rPr lang="sv-SE" b="1" dirty="0"/>
              <a:t>5. Analys av aktiviteter: </a:t>
            </a:r>
            <a:r>
              <a:rPr lang="sv-SE" dirty="0"/>
              <a:t>Information hämtas automatiskt från de aktiviteter som genomgått fördjupad analys</a:t>
            </a:r>
          </a:p>
          <a:p>
            <a:pPr lvl="1"/>
            <a:r>
              <a:rPr lang="sv-SE" dirty="0"/>
              <a:t> fördjupad kostnadsberäkning (bilaga) kan bifogas rapporten, och vid behov andra bilagor</a:t>
            </a:r>
          </a:p>
          <a:p>
            <a:pPr lvl="1"/>
            <a:endParaRPr lang="sv-SE" dirty="0"/>
          </a:p>
          <a:p>
            <a:endParaRPr lang="sv-SE" dirty="0"/>
          </a:p>
          <a:p>
            <a:r>
              <a:rPr lang="sv-SE" dirty="0"/>
              <a:t>När rapporten är klar så klarmarkeras den, och skickas till ansvarig verksamhetschef för vidare hantering enligt beslutsprocessen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BBEB13-A5F2-4E61-8DB7-CFB4B741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48900" cy="648000"/>
          </a:xfrm>
        </p:spPr>
        <p:txBody>
          <a:bodyPr/>
          <a:lstStyle/>
          <a:p>
            <a:r>
              <a:rPr lang="sv-SE"/>
              <a:t>7. Rapport gap-analys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72BE1D5-F119-82DF-2A46-804F230CD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816"/>
            <a:ext cx="45529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84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71EF03-AA7D-4F4D-A342-D6334D80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Vill du veta mer?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5BE216-B038-45C2-B8E0-62973545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sz="135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För de som ska leda analysarbetet: </a:t>
            </a:r>
            <a:r>
              <a:rPr lang="la-Latn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Utbildning </a:t>
            </a:r>
            <a:r>
              <a:rPr lang="sv-SE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gap</a:t>
            </a:r>
            <a:r>
              <a:rPr lang="la-Latn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-analys </a:t>
            </a:r>
            <a:r>
              <a:rPr lang="sv-SE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kunskapsstöd </a:t>
            </a:r>
            <a:r>
              <a:rPr lang="la-Latn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i Stratsys</a:t>
            </a:r>
            <a:r>
              <a:rPr lang="la-Latn" sz="1350"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la-Latn" sz="1350"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Externt: </a:t>
            </a:r>
            <a:r>
              <a:rPr lang="la-Latn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https://centuri.regionjh.se/H%C3%A4lso-%20och%20sjukv%C3%A5rd/ExportedFiles/68043.pdf</a:t>
            </a:r>
            <a:endParaRPr lang="sv-SE" sz="1350"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/>
          </a:p>
          <a:p>
            <a:pPr>
              <a:lnSpc>
                <a:spcPct val="120000"/>
              </a:lnSpc>
            </a:pPr>
            <a:r>
              <a:rPr lang="la-Latn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Instruktioner </a:t>
            </a:r>
            <a:r>
              <a:rPr lang="sv-SE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gap</a:t>
            </a:r>
            <a:r>
              <a:rPr lang="la-Latn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-analys </a:t>
            </a:r>
            <a:r>
              <a:rPr lang="sv-SE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kunskapsstöd </a:t>
            </a:r>
            <a:r>
              <a:rPr lang="la-Latn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i Stratsys</a:t>
            </a:r>
            <a:r>
              <a:rPr lang="la-Latn" sz="1350"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Externt: </a:t>
            </a:r>
            <a:r>
              <a:rPr lang="sv-SE" sz="1350" u="sng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https://centuri.regionjh.se/H%C3%A4lso-%20och%20sjukv%C3%A5rd/ExportedFiles/68041.pdf</a:t>
            </a:r>
            <a:endParaRPr lang="sv-SE" sz="1350" u="sng">
              <a:solidFill>
                <a:srgbClr val="000000"/>
              </a:solidFill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sv-SE" sz="1350" u="sng">
              <a:solidFill>
                <a:srgbClr val="000000"/>
              </a:solidFill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v-SE" sz="135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Process implementering av kunskapsstöd </a:t>
            </a:r>
            <a:r>
              <a:rPr lang="sv-SE" sz="135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Externt: </a:t>
            </a:r>
            <a:r>
              <a:rPr lang="sv-SE" sz="1300" u="sng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https://view.officeapps.live.com/op/view.aspx?src=https%3A%2F%2Fcenturi.regionjh.se%2FH%25C3%25A4lso-%2520och%2520sjukv%25C3%25A5rd%2FExportedFiles%2F68762.pptx&amp;wdOrigin=BROWSELINK</a:t>
            </a:r>
            <a:endParaRPr lang="sv-SE" sz="1300">
              <a:effectLst/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sv-SE" sz="1350"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/>
          </a:p>
          <a:p>
            <a:r>
              <a:rPr lang="sv-SE"/>
              <a:t>Kontakt: </a:t>
            </a:r>
            <a:r>
              <a:rPr lang="sv-SE">
                <a:hlinkClick r:id="rId8"/>
              </a:rPr>
              <a:t>marit.naas@regionjh.se</a:t>
            </a:r>
            <a:r>
              <a:rPr lang="sv-SE"/>
              <a:t> Samordnare kunskapsstyrningen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7570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52332-24CF-40E0-9627-6B492A8A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Varför gap-analyser i Stratsys?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125A8C-692B-4568-AADB-01C4C1437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2226469"/>
            <a:ext cx="7848900" cy="3023877"/>
          </a:xfrm>
        </p:spPr>
        <p:txBody>
          <a:bodyPr>
            <a:normAutofit fontScale="92500" lnSpcReduction="20000"/>
          </a:bodyPr>
          <a:lstStyle/>
          <a:p>
            <a:r>
              <a:rPr lang="sv-SE" b="1"/>
              <a:t>Beslut i Hälso- och sjukvårdsledningen</a:t>
            </a:r>
          </a:p>
          <a:p>
            <a:pPr lvl="1"/>
            <a:r>
              <a:rPr lang="sv-SE" b="1"/>
              <a:t>Att skapa en ny modul i Stratsys för gap-analyser av kunskapsstöd</a:t>
            </a:r>
          </a:p>
          <a:p>
            <a:pPr lvl="2"/>
            <a:r>
              <a:rPr lang="sv-SE"/>
              <a:t>Fördelar:</a:t>
            </a:r>
          </a:p>
          <a:p>
            <a:pPr lvl="3"/>
            <a:r>
              <a:rPr lang="sv-SE"/>
              <a:t>Standardisera dokumentationen</a:t>
            </a:r>
          </a:p>
          <a:p>
            <a:pPr lvl="3"/>
            <a:r>
              <a:rPr lang="sv-SE"/>
              <a:t>Samla gap-analyser på samma dokumentationsplats - lagra</a:t>
            </a:r>
          </a:p>
          <a:p>
            <a:pPr lvl="3"/>
            <a:r>
              <a:rPr lang="sv-SE"/>
              <a:t>Ge förutsättning för stöd, vid behov</a:t>
            </a:r>
          </a:p>
          <a:p>
            <a:pPr lvl="3"/>
            <a:r>
              <a:rPr lang="sv-SE"/>
              <a:t>Underlätta för beslutsprocessen</a:t>
            </a:r>
            <a:br>
              <a:rPr lang="sv-SE"/>
            </a:br>
            <a:endParaRPr lang="sv-SE"/>
          </a:p>
          <a:p>
            <a:pPr lvl="1"/>
            <a:r>
              <a:rPr lang="sv-SE" b="1"/>
              <a:t>Att de som ska leda gap-analysen ska genomgå en kort utbildning</a:t>
            </a:r>
          </a:p>
          <a:p>
            <a:pPr lvl="2"/>
            <a:endParaRPr lang="sv-SE"/>
          </a:p>
          <a:p>
            <a:pPr lvl="1"/>
            <a:r>
              <a:rPr lang="sv-SE" b="1"/>
              <a:t>Att </a:t>
            </a:r>
            <a:r>
              <a:rPr lang="sv-SE" b="1" i="1"/>
              <a:t>nya</a:t>
            </a:r>
            <a:r>
              <a:rPr lang="sv-SE" b="1"/>
              <a:t> gap-analyser ska göras i Stratsys </a:t>
            </a:r>
            <a:r>
              <a:rPr lang="sv-SE"/>
              <a:t>– start med personcentrerade och sammanhållna vårdförlopp</a:t>
            </a:r>
          </a:p>
          <a:p>
            <a:pPr lvl="1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456753-7966-4D6B-9FA9-2B3BE37B2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Stöd till och förutsättning för implementering av kunskapsstöd</a:t>
            </a:r>
          </a:p>
        </p:txBody>
      </p:sp>
    </p:spTree>
    <p:extLst>
      <p:ext uri="{BB962C8B-B14F-4D97-AF65-F5344CB8AC3E}">
        <p14:creationId xmlns:p14="http://schemas.microsoft.com/office/powerpoint/2010/main" val="634876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5DAB00-DCAE-4DE8-82CA-25383D04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Gap-analysens delar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7E8577-0A1A-4803-B966-9826FD48F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Övergripande gapanalys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Orsaksanalys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Påverkansanalys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Konsekvensanalys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Analys av Indikatorer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(Åtgärdslista)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Rapport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929C925-AC6A-48CC-8F35-270A07A97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569720"/>
            <a:ext cx="468630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3828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60DD250-B8EA-FB38-C8E0-043F85791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08"/>
          <a:stretch/>
        </p:blipFill>
        <p:spPr>
          <a:xfrm>
            <a:off x="4324392" y="1450028"/>
            <a:ext cx="4791075" cy="68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6663C-09CB-4A36-82E4-FEBBFF1C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34" y="115953"/>
            <a:ext cx="7848900" cy="394097"/>
          </a:xfrm>
        </p:spPr>
        <p:txBody>
          <a:bodyPr/>
          <a:lstStyle/>
          <a:p>
            <a:r>
              <a:rPr lang="sv-SE" sz="1800"/>
              <a:t>Första sidan i Stratsys –  här finns informations- och stödmaterial (1)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60A7920-5E74-4216-86C1-DDE04F1607FD}"/>
              </a:ext>
            </a:extLst>
          </p:cNvPr>
          <p:cNvSpPr txBox="1"/>
          <p:nvPr/>
        </p:nvSpPr>
        <p:spPr>
          <a:xfrm>
            <a:off x="4597052" y="598721"/>
            <a:ext cx="24614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Font typeface="+mj-lt"/>
              <a:buAutoNum type="arabicPeriod" startAt="2"/>
            </a:pPr>
            <a:r>
              <a:rPr lang="sv-SE" sz="1350" dirty="0">
                <a:solidFill>
                  <a:srgbClr val="FF0000"/>
                </a:solidFill>
                <a:latin typeface="Arial"/>
              </a:rPr>
              <a:t>Klicka på högtalarsymbolen längst åt höger för information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BB2602C6-56EE-47EB-83B1-4235B4E9AAA5}"/>
              </a:ext>
            </a:extLst>
          </p:cNvPr>
          <p:cNvCxnSpPr>
            <a:cxnSpLocks/>
          </p:cNvCxnSpPr>
          <p:nvPr/>
        </p:nvCxnSpPr>
        <p:spPr>
          <a:xfrm>
            <a:off x="5162524" y="1326869"/>
            <a:ext cx="3657948" cy="1231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10D105BA-08F3-4FBE-8F59-0E45DDAEEFC7}"/>
              </a:ext>
            </a:extLst>
          </p:cNvPr>
          <p:cNvSpPr txBox="1"/>
          <p:nvPr/>
        </p:nvSpPr>
        <p:spPr>
          <a:xfrm>
            <a:off x="308347" y="3594576"/>
            <a:ext cx="2461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Font typeface="+mj-lt"/>
              <a:buAutoNum type="arabicPeriod" startAt="3"/>
            </a:pPr>
            <a:r>
              <a:rPr lang="sv-SE" sz="1350" dirty="0">
                <a:solidFill>
                  <a:srgbClr val="FF0000"/>
                </a:solidFill>
                <a:latin typeface="Arial"/>
              </a:rPr>
              <a:t>Skrolla längst ned för att öppna </a:t>
            </a:r>
            <a:r>
              <a:rPr lang="sv-SE" sz="1350" b="1" dirty="0">
                <a:solidFill>
                  <a:srgbClr val="FF0000"/>
                </a:solidFill>
                <a:latin typeface="Arial"/>
              </a:rPr>
              <a:t>Instruktioner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70FAEB2-A259-4834-BBE3-C6DDA53751CD}"/>
              </a:ext>
            </a:extLst>
          </p:cNvPr>
          <p:cNvSpPr txBox="1"/>
          <p:nvPr/>
        </p:nvSpPr>
        <p:spPr>
          <a:xfrm>
            <a:off x="308347" y="637880"/>
            <a:ext cx="24614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AutoNum type="arabicPeriod"/>
            </a:pPr>
            <a:r>
              <a:rPr lang="sv-SE" sz="1350" dirty="0">
                <a:solidFill>
                  <a:srgbClr val="FF0000"/>
                </a:solidFill>
                <a:latin typeface="Arial"/>
              </a:rPr>
              <a:t>Öppna modulen för </a:t>
            </a:r>
            <a:r>
              <a:rPr lang="sv-SE" sz="1350" b="1" dirty="0">
                <a:solidFill>
                  <a:srgbClr val="FF0000"/>
                </a:solidFill>
                <a:latin typeface="Arial"/>
              </a:rPr>
              <a:t>Kunskapsstyrning gap-analys 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AD1E3155-B1EC-696D-4F09-43D73A51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7" y="4241964"/>
            <a:ext cx="4333875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32ABF1A1-3C15-471E-846F-340E8BB74A68}"/>
              </a:ext>
            </a:extLst>
          </p:cNvPr>
          <p:cNvCxnSpPr/>
          <p:nvPr/>
        </p:nvCxnSpPr>
        <p:spPr>
          <a:xfrm flipV="1">
            <a:off x="4211960" y="3523714"/>
            <a:ext cx="1296144" cy="20655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C1B1519C-CE98-914C-11C0-2CE4DFE96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258" y="2273492"/>
            <a:ext cx="3594142" cy="417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8C1FABB-AFFB-E787-D1BB-38714936E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71" y="1580588"/>
            <a:ext cx="3467278" cy="168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DE2CA5F8-439F-4B17-ACCE-317DC714691A}"/>
              </a:ext>
            </a:extLst>
          </p:cNvPr>
          <p:cNvCxnSpPr>
            <a:cxnSpLocks/>
          </p:cNvCxnSpPr>
          <p:nvPr/>
        </p:nvCxnSpPr>
        <p:spPr>
          <a:xfrm flipH="1">
            <a:off x="683568" y="1388448"/>
            <a:ext cx="783519" cy="11579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118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6663C-09CB-4A36-82E4-FEBBFF1C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50" y="331493"/>
            <a:ext cx="7848900" cy="394097"/>
          </a:xfrm>
        </p:spPr>
        <p:txBody>
          <a:bodyPr/>
          <a:lstStyle/>
          <a:p>
            <a:r>
              <a:rPr lang="sv-SE" sz="1800"/>
              <a:t>Första sidan i Stratsys –  här finns informations- och stödmaterial (2)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776F2AE-0F4B-42CB-A495-D7BF45679158}"/>
              </a:ext>
            </a:extLst>
          </p:cNvPr>
          <p:cNvSpPr txBox="1"/>
          <p:nvPr/>
        </p:nvSpPr>
        <p:spPr>
          <a:xfrm>
            <a:off x="647550" y="1992459"/>
            <a:ext cx="2461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sz="1350" dirty="0">
                <a:solidFill>
                  <a:srgbClr val="FF0000"/>
                </a:solidFill>
                <a:latin typeface="Arial"/>
              </a:rPr>
              <a:t>4. Öppna länkar och fil. Spara på vald plats vid behov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E3EB972-1A70-E939-49B4-6672D04B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4" y="725590"/>
            <a:ext cx="3660775" cy="552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53A37CC1-46E7-4964-B742-3E4DAF6F9C8D}"/>
              </a:ext>
            </a:extLst>
          </p:cNvPr>
          <p:cNvCxnSpPr>
            <a:cxnSpLocks/>
          </p:cNvCxnSpPr>
          <p:nvPr/>
        </p:nvCxnSpPr>
        <p:spPr>
          <a:xfrm flipV="1">
            <a:off x="3109046" y="1268760"/>
            <a:ext cx="631108" cy="9776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3315C150-1ADB-4A08-9132-BE832F4BD69D}"/>
              </a:ext>
            </a:extLst>
          </p:cNvPr>
          <p:cNvCxnSpPr>
            <a:cxnSpLocks/>
          </p:cNvCxnSpPr>
          <p:nvPr/>
        </p:nvCxnSpPr>
        <p:spPr>
          <a:xfrm>
            <a:off x="2120901" y="2572722"/>
            <a:ext cx="1731019" cy="3448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4033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7A9FE1E-3431-491E-9898-B149682D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03" y="404664"/>
            <a:ext cx="7848900" cy="486000"/>
          </a:xfrm>
        </p:spPr>
        <p:txBody>
          <a:bodyPr/>
          <a:lstStyle/>
          <a:p>
            <a:r>
              <a:rPr lang="sv-SE"/>
              <a:t>1. Övergripande gap-analys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008E1D-5144-4F9B-BC9B-907BEF601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295" y="935836"/>
            <a:ext cx="8587409" cy="486000"/>
          </a:xfrm>
        </p:spPr>
        <p:txBody>
          <a:bodyPr/>
          <a:lstStyle/>
          <a:p>
            <a:r>
              <a:rPr lang="sv-SE" dirty="0"/>
              <a:t>Alla block och aktiviteter finns införda från vårdförloppen. (OBS! Fiktivt exempel med utgångspunkt i hjärtsvikt).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9D97CC-7857-E56B-D912-6C0F88FA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7" y="1988840"/>
            <a:ext cx="872288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5747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7A9FE1E-3431-491E-9898-B149682D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85" y="482735"/>
            <a:ext cx="7848900" cy="486000"/>
          </a:xfrm>
        </p:spPr>
        <p:txBody>
          <a:bodyPr/>
          <a:lstStyle/>
          <a:p>
            <a:r>
              <a:rPr lang="sv-SE"/>
              <a:t>1. Övergripande gap-analys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3CFD3DA-6B51-4587-9462-208BEA1DD5F0}"/>
              </a:ext>
            </a:extLst>
          </p:cNvPr>
          <p:cNvSpPr txBox="1"/>
          <p:nvPr/>
        </p:nvSpPr>
        <p:spPr>
          <a:xfrm>
            <a:off x="553349" y="1312544"/>
            <a:ext cx="749078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sv-SE" sz="1350" dirty="0">
                <a:solidFill>
                  <a:srgbClr val="000000"/>
                </a:solidFill>
                <a:latin typeface="Arial"/>
              </a:rPr>
              <a:t>Gör en grov bedömning av aktiviteterna. Endast de block och aktiviteter som bedömts vara </a:t>
            </a:r>
            <a:r>
              <a:rPr lang="sv-SE" sz="1350" b="1" dirty="0">
                <a:solidFill>
                  <a:srgbClr val="000000"/>
                </a:solidFill>
                <a:latin typeface="Arial"/>
              </a:rPr>
              <a:t>ej uppfyllda </a:t>
            </a:r>
            <a:r>
              <a:rPr lang="sv-SE" sz="1350" dirty="0">
                <a:solidFill>
                  <a:srgbClr val="000000"/>
                </a:solidFill>
                <a:latin typeface="Arial"/>
              </a:rPr>
              <a:t>eller </a:t>
            </a:r>
            <a:r>
              <a:rPr lang="sv-SE" sz="1350" b="1" dirty="0">
                <a:solidFill>
                  <a:srgbClr val="000000"/>
                </a:solidFill>
                <a:latin typeface="Arial"/>
              </a:rPr>
              <a:t>delvis uppfyllda </a:t>
            </a:r>
            <a:r>
              <a:rPr lang="sv-SE" sz="1350" dirty="0">
                <a:solidFill>
                  <a:srgbClr val="000000"/>
                </a:solidFill>
                <a:latin typeface="Arial"/>
              </a:rPr>
              <a:t>visas i de följande stegen, t ex </a:t>
            </a:r>
            <a:r>
              <a:rPr lang="sv-SE" sz="1350" b="1" dirty="0">
                <a:solidFill>
                  <a:srgbClr val="000000"/>
                </a:solidFill>
                <a:latin typeface="Arial"/>
              </a:rPr>
              <a:t>2. Orsaksanalys </a:t>
            </a:r>
            <a:r>
              <a:rPr lang="sv-SE" sz="1350" dirty="0">
                <a:solidFill>
                  <a:srgbClr val="000000"/>
                </a:solidFill>
                <a:latin typeface="Arial"/>
              </a:rPr>
              <a:t>(OBS! Fiktivt exempel med utgångspunkt i hjärtsvikt)</a:t>
            </a:r>
          </a:p>
        </p:txBody>
      </p:sp>
      <p:cxnSp>
        <p:nvCxnSpPr>
          <p:cNvPr id="19" name="Koppling: böjd 18">
            <a:extLst>
              <a:ext uri="{FF2B5EF4-FFF2-40B4-BE49-F238E27FC236}">
                <a16:creationId xmlns:a16="http://schemas.microsoft.com/office/drawing/2014/main" id="{BEBFA237-33EB-4A78-B641-A45428B6B87E}"/>
              </a:ext>
            </a:extLst>
          </p:cNvPr>
          <p:cNvCxnSpPr>
            <a:cxnSpLocks/>
          </p:cNvCxnSpPr>
          <p:nvPr/>
        </p:nvCxnSpPr>
        <p:spPr>
          <a:xfrm flipV="1">
            <a:off x="2260075" y="1132482"/>
            <a:ext cx="5480277" cy="12025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17A3E15-C010-2C22-B9F2-74416D5F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87928"/>
            <a:ext cx="6056278" cy="282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1E3DA430-6E8B-4AE5-A3A0-3E5E920E73AD}"/>
              </a:ext>
            </a:extLst>
          </p:cNvPr>
          <p:cNvSpPr/>
          <p:nvPr/>
        </p:nvSpPr>
        <p:spPr>
          <a:xfrm>
            <a:off x="4932040" y="2639456"/>
            <a:ext cx="792088" cy="22021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3C0C2C-20C7-DF05-139D-7FB06CF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443" y="2087928"/>
            <a:ext cx="2540131" cy="310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Ellips 14">
            <a:extLst>
              <a:ext uri="{FF2B5EF4-FFF2-40B4-BE49-F238E27FC236}">
                <a16:creationId xmlns:a16="http://schemas.microsoft.com/office/drawing/2014/main" id="{0C99CFF8-5FCA-4677-9383-E5D0F4885B3F}"/>
              </a:ext>
            </a:extLst>
          </p:cNvPr>
          <p:cNvSpPr/>
          <p:nvPr/>
        </p:nvSpPr>
        <p:spPr>
          <a:xfrm>
            <a:off x="7884368" y="3005063"/>
            <a:ext cx="610214" cy="20081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CED04B-C522-3E6A-460B-BC54C5696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699022"/>
            <a:ext cx="1087153" cy="118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262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4659D3-4C6C-48F4-A1B3-BF07D634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87" y="397703"/>
            <a:ext cx="7848900" cy="486000"/>
          </a:xfrm>
        </p:spPr>
        <p:txBody>
          <a:bodyPr/>
          <a:lstStyle/>
          <a:p>
            <a:r>
              <a:rPr lang="sv-SE"/>
              <a:t>2. Orsaksanalys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576D18-276B-4269-ABEC-23013688BF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2928" y="1007404"/>
            <a:ext cx="7125300" cy="577977"/>
          </a:xfrm>
        </p:spPr>
        <p:txBody>
          <a:bodyPr/>
          <a:lstStyle/>
          <a:p>
            <a:r>
              <a:rPr lang="sv-SE" dirty="0"/>
              <a:t>Fördjupad analys – (OBS! Fiktivt exempel med utgångspunkt i hjärtsvikt). 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FC6C046-1B83-4330-BAD2-00C7C1A75647}"/>
              </a:ext>
            </a:extLst>
          </p:cNvPr>
          <p:cNvSpPr txBox="1"/>
          <p:nvPr/>
        </p:nvSpPr>
        <p:spPr>
          <a:xfrm>
            <a:off x="426187" y="1780338"/>
            <a:ext cx="8210918" cy="11421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r>
              <a:rPr lang="sv-SE" sz="1650" b="1">
                <a:solidFill>
                  <a:srgbClr val="000000"/>
                </a:solidFill>
                <a:latin typeface="Arial"/>
              </a:rPr>
              <a:t>Kommentar nuläge: </a:t>
            </a:r>
            <a:r>
              <a:rPr lang="sv-SE" sz="1650">
                <a:solidFill>
                  <a:srgbClr val="000000"/>
                </a:solidFill>
                <a:latin typeface="Arial"/>
              </a:rPr>
              <a:t>Till exempel svara på frågorna: Gör vi eller gör vi inte? För alla eller några? Alltid eller ibland?</a:t>
            </a:r>
          </a:p>
          <a:p>
            <a:pPr marL="189000" indent="-189000" defTabSz="685800">
              <a:spcBef>
                <a:spcPts val="450"/>
              </a:spcBef>
              <a:buClr>
                <a:srgbClr val="97D700"/>
              </a:buClr>
            </a:pPr>
            <a:r>
              <a:rPr lang="sv-SE" sz="1650" b="1">
                <a:solidFill>
                  <a:srgbClr val="000000"/>
                </a:solidFill>
                <a:latin typeface="Arial"/>
              </a:rPr>
              <a:t>Orsaksanalys: </a:t>
            </a:r>
            <a:r>
              <a:rPr lang="sv-SE" sz="1650">
                <a:solidFill>
                  <a:srgbClr val="000000"/>
                </a:solidFill>
                <a:latin typeface="Arial"/>
              </a:rPr>
              <a:t>Varför finns gapet? Använd gärna 5 ”varför” för att utröna rotorsaken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893508-EFAC-D9DB-1FD8-45E295DA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2" y="2852936"/>
            <a:ext cx="8811336" cy="271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5EEA0BBE-C5DA-4CC0-8874-C45E138BE112}"/>
              </a:ext>
            </a:extLst>
          </p:cNvPr>
          <p:cNvSpPr/>
          <p:nvPr/>
        </p:nvSpPr>
        <p:spPr>
          <a:xfrm>
            <a:off x="5940152" y="3543585"/>
            <a:ext cx="2477278" cy="4515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8394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6BD37-0209-449C-8CA6-D39C961D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3. Påverkansanalys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B1464E-6854-4A94-91BD-CB13FFCAD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75" y="1629651"/>
            <a:ext cx="7848900" cy="1254726"/>
          </a:xfrm>
        </p:spPr>
        <p:txBody>
          <a:bodyPr>
            <a:noAutofit/>
          </a:bodyPr>
          <a:lstStyle/>
          <a:p>
            <a:r>
              <a:rPr lang="sv-SE" sz="1400" b="1" dirty="0"/>
              <a:t>Vad behöver påverkas</a:t>
            </a:r>
            <a:r>
              <a:rPr lang="sv-SE" sz="1400" dirty="0"/>
              <a:t>? Skriv till exempel: Vi behöver ändra…. Vi behöver förbättra….. Vi behöver sluta…..</a:t>
            </a:r>
          </a:p>
          <a:p>
            <a:r>
              <a:rPr lang="sv-SE" sz="1400" b="1" dirty="0"/>
              <a:t>Hur kan vi påverka det</a:t>
            </a:r>
            <a:r>
              <a:rPr lang="sv-SE" sz="1400" dirty="0"/>
              <a:t>? Analysera förbättringsförslag gällande hur gapen ska hanteras. Använd gärna föreslagna rubriker: Arbetssätt och rutiner, Samverkan, Kompetens, Utrustning och IT-stöd, Förutsättningar. </a:t>
            </a:r>
            <a:r>
              <a:rPr lang="sv-SE" sz="1200" dirty="0"/>
              <a:t>Dokumentationen gjord här kommer med till 4. Konsekvensanalys (ej med i nästa bild)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D04EC097-6B76-4D51-AE71-FE8A2A453D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678" y="1212301"/>
            <a:ext cx="7940644" cy="424046"/>
          </a:xfrm>
        </p:spPr>
        <p:txBody>
          <a:bodyPr/>
          <a:lstStyle/>
          <a:p>
            <a:r>
              <a:rPr lang="sv-SE" dirty="0"/>
              <a:t>Fördjupad analys (OBS! Fiktivt exempel med utgångspunkt i hjärtsvikt). </a:t>
            </a:r>
            <a:endParaRPr lang="sv-SE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2FEB4C5-169C-99E3-3DDB-A69FFC3F9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1" y="3125452"/>
            <a:ext cx="7450670" cy="254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731DF1BB-1629-461B-B0DB-89BCD29FDA62}"/>
              </a:ext>
            </a:extLst>
          </p:cNvPr>
          <p:cNvSpPr/>
          <p:nvPr/>
        </p:nvSpPr>
        <p:spPr>
          <a:xfrm>
            <a:off x="5004048" y="3717033"/>
            <a:ext cx="282831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sv-SE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82124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20.10.14"/>
  <p:tag name="AS_TITLE" val="Aspose.Slides for .NET 4.0 Client Profile"/>
  <p:tag name="AS_VERSION" val="20.10"/>
</p:tagLst>
</file>

<file path=ppt/theme/theme1.xml><?xml version="1.0" encoding="utf-8"?>
<a:theme xmlns:a="http://schemas.openxmlformats.org/drawingml/2006/main" name="Region Jämtland Härjedalen - grundmall 1">
  <a:themeElements>
    <a:clrScheme name="1 - Region Jämtland Härjedalen">
      <a:dk1>
        <a:srgbClr val="000000"/>
      </a:dk1>
      <a:lt1>
        <a:srgbClr val="FFFFFF"/>
      </a:lt1>
      <a:dk2>
        <a:srgbClr val="ACA39A"/>
      </a:dk2>
      <a:lt2>
        <a:srgbClr val="FFFFFF"/>
      </a:lt2>
      <a:accent1>
        <a:srgbClr val="97D700"/>
      </a:accent1>
      <a:accent2>
        <a:srgbClr val="D539B5"/>
      </a:accent2>
      <a:accent3>
        <a:srgbClr val="00AEC7"/>
      </a:accent3>
      <a:accent4>
        <a:srgbClr val="84329B"/>
      </a:accent4>
      <a:accent5>
        <a:srgbClr val="64A70B"/>
      </a:accent5>
      <a:accent6>
        <a:srgbClr val="ACA39A"/>
      </a:accent6>
      <a:hlink>
        <a:srgbClr val="000000"/>
      </a:hlink>
      <a:folHlink>
        <a:srgbClr val="796E65"/>
      </a:folHlink>
    </a:clrScheme>
    <a:fontScheme name="RJH - Rubrik Arial Narrow -  Bröd Arial">
      <a:majorFont>
        <a:latin typeface="Arial Narrow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B4FCD84-60C7-4CD4-828A-4B73F38676EC}" vid="{303D9469-CD6E-4BA8-986A-1BE8C95A53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PPT_mall_RJH 2</Template>
  <TotalTime>0</TotalTime>
  <Words>861</Words>
  <Application>Microsoft Office PowerPoint</Application>
  <PresentationFormat>Bildspel på skärmen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Arial</vt:lpstr>
      <vt:lpstr>Verdana</vt:lpstr>
      <vt:lpstr>Georgia</vt:lpstr>
      <vt:lpstr>Calibri</vt:lpstr>
      <vt:lpstr>Wingdings</vt:lpstr>
      <vt:lpstr>Arial Narrow</vt:lpstr>
      <vt:lpstr>Region Jämtland Härjedalen - grundmall 1</vt:lpstr>
      <vt:lpstr>Presentation gap-analys kunskapsstöd</vt:lpstr>
      <vt:lpstr>Varför gap-analyser i Stratsys?</vt:lpstr>
      <vt:lpstr>Gap-analysens delar</vt:lpstr>
      <vt:lpstr>Första sidan i Stratsys –  här finns informations- och stödmaterial (1)</vt:lpstr>
      <vt:lpstr>Första sidan i Stratsys –  här finns informations- och stödmaterial (2)</vt:lpstr>
      <vt:lpstr>1. Övergripande gap-analys</vt:lpstr>
      <vt:lpstr>1. Övergripande gap-analys</vt:lpstr>
      <vt:lpstr>2. Orsaksanalys</vt:lpstr>
      <vt:lpstr>3. Påverkansanalys</vt:lpstr>
      <vt:lpstr>4. Konsekvensanalys</vt:lpstr>
      <vt:lpstr>Konsekvenser för ekonomin </vt:lpstr>
      <vt:lpstr>5. Analys av indikatorer</vt:lpstr>
      <vt:lpstr>6. Åtgärdslista</vt:lpstr>
      <vt:lpstr>7. Rapport gap-analys</vt:lpstr>
      <vt:lpstr>Vill du veta mer?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goaj</dc:creator>
  <cp:lastModifiedBy>Felicia Boije</cp:lastModifiedBy>
  <cp:revision>22</cp:revision>
  <dcterms:created xsi:type="dcterms:W3CDTF">2015-01-20T13:41:14Z</dcterms:created>
  <dcterms:modified xsi:type="dcterms:W3CDTF">2025-03-26T08:12:34Z</dcterms:modified>
</cp:coreProperties>
</file>