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943" r:id="rId1"/>
  </p:sldMasterIdLst>
  <p:notesMasterIdLst>
    <p:notesMasterId r:id="rId4"/>
  </p:notesMasterIdLst>
  <p:handoutMasterIdLst>
    <p:handoutMasterId r:id="rId5"/>
  </p:handoutMasterIdLst>
  <p:sldIdLst>
    <p:sldId id="259" r:id="rId2"/>
    <p:sldId id="260" r:id="rId3"/>
  </p:sldIdLst>
  <p:sldSz cx="9144000" cy="6858000" type="screen4x3"/>
  <p:notesSz cx="9929813" cy="6799263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2" userDrawn="1">
          <p15:clr>
            <a:srgbClr val="A4A3A4"/>
          </p15:clr>
        </p15:guide>
        <p15:guide id="2" pos="312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8C200"/>
    <a:srgbClr val="D9D9D9"/>
    <a:srgbClr val="004250"/>
    <a:srgbClr val="A2AD00"/>
    <a:srgbClr val="000000"/>
    <a:srgbClr val="A1A1A1"/>
    <a:srgbClr val="969696"/>
    <a:srgbClr val="B8B8B8"/>
    <a:srgbClr val="C0C0C0"/>
    <a:srgbClr val="FBFA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3864" autoAdjust="0"/>
    <p:restoredTop sz="91210" autoAdjust="0"/>
  </p:normalViewPr>
  <p:slideViewPr>
    <p:cSldViewPr>
      <p:cViewPr varScale="1">
        <p:scale>
          <a:sx n="102" d="100"/>
          <a:sy n="102" d="100"/>
        </p:scale>
        <p:origin x="153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6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-678" y="-90"/>
      </p:cViewPr>
      <p:guideLst>
        <p:guide orient="horz" pos="2142"/>
        <p:guide pos="31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3291" cy="339323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5624926" y="0"/>
            <a:ext cx="4303291" cy="339323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37728C27-23E4-4651-97D2-28E6D5EECBEB}" type="datetimeFigureOut">
              <a:rPr lang="sv-SE" smtClean="0"/>
              <a:pPr/>
              <a:t>2026-01-27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6458340"/>
            <a:ext cx="4303291" cy="339323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5624926" y="6458340"/>
            <a:ext cx="4303291" cy="339323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B6532FA9-373E-4BE2-87FB-DE9B2496829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814120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3291" cy="339323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5624926" y="0"/>
            <a:ext cx="4303291" cy="339323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BBC50281-3CFB-418C-957F-107207D3EDE5}" type="datetimeFigureOut">
              <a:rPr lang="sv-SE" smtClean="0"/>
              <a:pPr/>
              <a:t>2026-01-27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267075" y="511175"/>
            <a:ext cx="3395663" cy="25479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992822" y="3229971"/>
            <a:ext cx="7944170" cy="3058708"/>
          </a:xfrm>
          <a:prstGeom prst="rect">
            <a:avLst/>
          </a:prstGeom>
        </p:spPr>
        <p:txBody>
          <a:bodyPr vert="horz" lIns="92034" tIns="46017" rIns="92034" bIns="46017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6458340"/>
            <a:ext cx="4303291" cy="339323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5624926" y="6458340"/>
            <a:ext cx="4303291" cy="339323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F44A3B21-AE30-44A0-9D80-D4D4B6BD291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915000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4A3B21-AE30-44A0-9D80-D4D4B6BD2915}" type="slidenum">
              <a:rPr lang="sv-SE" smtClean="0"/>
              <a:pPr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088116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56F88-A242-4AD1-8CEA-CBFF1615A473}" type="datetime1">
              <a:rPr lang="sv-SE" smtClean="0"/>
              <a:pPr/>
              <a:t>2026-01-27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4FA28-21CF-4CB9-B5F5-49BB08F09A2A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56F88-A242-4AD1-8CEA-CBFF1615A473}" type="datetime1">
              <a:rPr lang="sv-SE" smtClean="0"/>
              <a:pPr/>
              <a:t>2026-01-27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4FA28-21CF-4CB9-B5F5-49BB08F09A2A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56F88-A242-4AD1-8CEA-CBFF1615A473}" type="datetime1">
              <a:rPr lang="sv-SE" smtClean="0"/>
              <a:pPr/>
              <a:t>2026-01-27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4FA28-21CF-4CB9-B5F5-49BB08F09A2A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Försättssida med dekormö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ktangel 17"/>
          <p:cNvSpPr/>
          <p:nvPr/>
        </p:nvSpPr>
        <p:spPr>
          <a:xfrm>
            <a:off x="0" y="0"/>
            <a:ext cx="9144000" cy="464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0" name="Rubrik 1"/>
          <p:cNvSpPr>
            <a:spLocks noGrp="1"/>
          </p:cNvSpPr>
          <p:nvPr>
            <p:ph type="title" hasCustomPrompt="1"/>
          </p:nvPr>
        </p:nvSpPr>
        <p:spPr>
          <a:xfrm>
            <a:off x="432000" y="5112000"/>
            <a:ext cx="8280000" cy="482587"/>
          </a:xfrm>
        </p:spPr>
        <p:txBody>
          <a:bodyPr bIns="0" anchor="t"/>
          <a:lstStyle>
            <a:lvl1pPr algn="l">
              <a:defRPr sz="2800" b="1" cap="none" baseline="0"/>
            </a:lvl1pPr>
          </a:lstStyle>
          <a:p>
            <a:r>
              <a:rPr lang="sv-SE" dirty="0"/>
              <a:t>Namn på presentationen</a:t>
            </a:r>
          </a:p>
        </p:txBody>
      </p:sp>
      <p:sp>
        <p:nvSpPr>
          <p:cNvPr id="21" name="Platshållare för text 2"/>
          <p:cNvSpPr>
            <a:spLocks noGrp="1"/>
          </p:cNvSpPr>
          <p:nvPr>
            <p:ph type="body" idx="1" hasCustomPrompt="1"/>
          </p:nvPr>
        </p:nvSpPr>
        <p:spPr>
          <a:xfrm>
            <a:off x="432000" y="5544000"/>
            <a:ext cx="6372248" cy="883436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180000" rtl="0" eaLnBrk="1" fontAlgn="auto" latinLnBrk="0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Wingdings" pitchFamily="2" charset="2"/>
              <a:buNone/>
              <a:tabLst>
                <a:tab pos="252000" algn="l"/>
              </a:tabLst>
              <a:defRPr sz="1600" cap="all" baseline="0">
                <a:solidFill>
                  <a:srgbClr val="333333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180000" rtl="0" eaLnBrk="1" fontAlgn="auto" latinLnBrk="0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Wingdings" pitchFamily="2" charset="2"/>
              <a:buNone/>
              <a:tabLst>
                <a:tab pos="252000" algn="l"/>
              </a:tabLst>
              <a:defRPr/>
            </a:pPr>
            <a:r>
              <a:rPr lang="sv-SE" dirty="0"/>
              <a:t>eventuell underrubrik eventuell</a:t>
            </a:r>
          </a:p>
          <a:p>
            <a:pPr marL="0" marR="0" lvl="0" indent="0" algn="l" defTabSz="180000" rtl="0" eaLnBrk="1" fontAlgn="auto" latinLnBrk="0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Wingdings" pitchFamily="2" charset="2"/>
              <a:buNone/>
              <a:tabLst>
                <a:tab pos="252000" algn="l"/>
              </a:tabLst>
              <a:defRPr/>
            </a:pPr>
            <a:endParaRPr lang="sv-SE" dirty="0"/>
          </a:p>
        </p:txBody>
      </p:sp>
      <p:sp>
        <p:nvSpPr>
          <p:cNvPr id="27" name="Rektangel 26"/>
          <p:cNvSpPr/>
          <p:nvPr/>
        </p:nvSpPr>
        <p:spPr>
          <a:xfrm>
            <a:off x="0" y="6597352"/>
            <a:ext cx="9144000" cy="2606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8" name="Rak 27"/>
          <p:cNvCxnSpPr/>
          <p:nvPr/>
        </p:nvCxnSpPr>
        <p:spPr>
          <a:xfrm>
            <a:off x="0" y="6669360"/>
            <a:ext cx="9144000" cy="0"/>
          </a:xfrm>
          <a:prstGeom prst="line">
            <a:avLst/>
          </a:prstGeom>
          <a:ln w="317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Bildobjekt 8" descr="liggande-derkomönster-ppt-254x190,5.png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lum bright="-20000"/>
          </a:blip>
          <a:srcRect l="4335" t="5175" r="4282" b="21692"/>
          <a:stretch>
            <a:fillRect/>
          </a:stretch>
        </p:blipFill>
        <p:spPr>
          <a:xfrm>
            <a:off x="34180" y="25081"/>
            <a:ext cx="9165875" cy="4608512"/>
          </a:xfrm>
          <a:prstGeom prst="rect">
            <a:avLst/>
          </a:prstGeom>
        </p:spPr>
      </p:pic>
    </p:spTree>
  </p:cSld>
  <p:clrMapOvr>
    <a:masterClrMapping/>
  </p:clrMapOvr>
  <p:transition spd="med"/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Enradig rubrik + punktlista el/och bilder+ LE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tshållare för innehåll 3"/>
          <p:cNvSpPr>
            <a:spLocks noGrp="1"/>
          </p:cNvSpPr>
          <p:nvPr>
            <p:ph sz="quarter" idx="10"/>
          </p:nvPr>
        </p:nvSpPr>
        <p:spPr>
          <a:xfrm>
            <a:off x="432000" y="1538712"/>
            <a:ext cx="8280000" cy="477060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32000" y="836712"/>
            <a:ext cx="7740000" cy="432000"/>
          </a:xfrm>
        </p:spPr>
        <p:txBody>
          <a:bodyPr/>
          <a:lstStyle>
            <a:lvl1pPr>
              <a:defRPr sz="2600"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9556F88-A242-4AD1-8CEA-CBFF1615A473}" type="datetime1">
              <a:rPr lang="sv-SE" smtClean="0"/>
              <a:pPr/>
              <a:t>2026-01-27</a:t>
            </a:fld>
            <a:endParaRPr lang="sv-SE" dirty="0"/>
          </a:p>
        </p:txBody>
      </p:sp>
      <p:sp>
        <p:nvSpPr>
          <p:cNvPr id="30" name="Platshållare för sidfot 29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1" name="Platshållare för bildnummer 30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444FA28-21CF-4CB9-B5F5-49BB08F09A2A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22" name="Platshållare för text 20"/>
          <p:cNvSpPr>
            <a:spLocks noGrp="1"/>
          </p:cNvSpPr>
          <p:nvPr>
            <p:ph type="body" sz="quarter" idx="15" hasCustomPrompt="1"/>
          </p:nvPr>
        </p:nvSpPr>
        <p:spPr>
          <a:xfrm>
            <a:off x="158400" y="178465"/>
            <a:ext cx="4897438" cy="216000"/>
          </a:xfrm>
        </p:spPr>
        <p:txBody>
          <a:bodyPr/>
          <a:lstStyle>
            <a:lvl1pPr>
              <a:buNone/>
              <a:defRPr sz="1300" cap="all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sv-SE" dirty="0"/>
              <a:t>avsnittsrubrik</a:t>
            </a:r>
          </a:p>
        </p:txBody>
      </p:sp>
    </p:spTree>
  </p:cSld>
  <p:clrMapOvr>
    <a:masterClrMapping/>
  </p:clrMapOvr>
  <p:transition spd="med"/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våradig rubrik + punktlista el/och bilder+ LE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tshållare för innehåll 3"/>
          <p:cNvSpPr>
            <a:spLocks noGrp="1"/>
          </p:cNvSpPr>
          <p:nvPr>
            <p:ph sz="quarter" idx="10"/>
          </p:nvPr>
        </p:nvSpPr>
        <p:spPr>
          <a:xfrm>
            <a:off x="432000" y="1925553"/>
            <a:ext cx="8280000" cy="4383767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32000" y="836712"/>
            <a:ext cx="7740000" cy="432000"/>
          </a:xfrm>
        </p:spPr>
        <p:txBody>
          <a:bodyPr/>
          <a:lstStyle>
            <a:lvl1pPr>
              <a:defRPr sz="2600"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9556F88-A242-4AD1-8CEA-CBFF1615A473}" type="datetime1">
              <a:rPr lang="sv-SE" smtClean="0"/>
              <a:pPr/>
              <a:t>2026-01-27</a:t>
            </a:fld>
            <a:endParaRPr lang="sv-SE" dirty="0"/>
          </a:p>
        </p:txBody>
      </p:sp>
      <p:sp>
        <p:nvSpPr>
          <p:cNvPr id="30" name="Platshållare för sidfot 29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1" name="Platshållare för bildnummer 30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444FA28-21CF-4CB9-B5F5-49BB08F09A2A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8" name="Platshållare för text 2"/>
          <p:cNvSpPr>
            <a:spLocks noGrp="1"/>
          </p:cNvSpPr>
          <p:nvPr>
            <p:ph type="body" idx="1" hasCustomPrompt="1"/>
          </p:nvPr>
        </p:nvSpPr>
        <p:spPr>
          <a:xfrm>
            <a:off x="432000" y="1268760"/>
            <a:ext cx="6372248" cy="43204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marR="0" indent="0" algn="l" defTabSz="180000" rtl="0" eaLnBrk="1" fontAlgn="auto" latinLnBrk="0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Wingdings" pitchFamily="2" charset="2"/>
              <a:buNone/>
              <a:tabLst>
                <a:tab pos="252000" algn="l"/>
              </a:tabLst>
              <a:defRPr sz="1600" cap="all" baseline="0">
                <a:solidFill>
                  <a:srgbClr val="333333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180000" rtl="0" eaLnBrk="1" fontAlgn="auto" latinLnBrk="0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Wingdings" pitchFamily="2" charset="2"/>
              <a:buNone/>
              <a:tabLst>
                <a:tab pos="252000" algn="l"/>
              </a:tabLst>
              <a:defRPr/>
            </a:pPr>
            <a:r>
              <a:rPr lang="sv-SE" dirty="0"/>
              <a:t>eventuell underrubrik</a:t>
            </a:r>
          </a:p>
        </p:txBody>
      </p:sp>
      <p:sp>
        <p:nvSpPr>
          <p:cNvPr id="45" name="Platshållare för text 20"/>
          <p:cNvSpPr>
            <a:spLocks noGrp="1"/>
          </p:cNvSpPr>
          <p:nvPr>
            <p:ph type="body" sz="quarter" idx="15" hasCustomPrompt="1"/>
          </p:nvPr>
        </p:nvSpPr>
        <p:spPr>
          <a:xfrm>
            <a:off x="158400" y="178465"/>
            <a:ext cx="4897438" cy="216000"/>
          </a:xfrm>
        </p:spPr>
        <p:txBody>
          <a:bodyPr/>
          <a:lstStyle>
            <a:lvl1pPr>
              <a:buNone/>
              <a:defRPr sz="1300" cap="all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sv-SE" dirty="0"/>
              <a:t>avsnittsrubrik</a:t>
            </a:r>
          </a:p>
        </p:txBody>
      </p:sp>
    </p:spTree>
  </p:cSld>
  <p:clrMapOvr>
    <a:masterClrMapping/>
  </p:clrMapOvr>
  <p:transition/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Enradig rubrik + punktlista el/och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tshållare för innehåll 3"/>
          <p:cNvSpPr>
            <a:spLocks noGrp="1"/>
          </p:cNvSpPr>
          <p:nvPr>
            <p:ph sz="quarter" idx="10"/>
          </p:nvPr>
        </p:nvSpPr>
        <p:spPr>
          <a:xfrm>
            <a:off x="432000" y="1538712"/>
            <a:ext cx="8280000" cy="477060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9556F88-A242-4AD1-8CEA-CBFF1615A473}" type="datetime1">
              <a:rPr lang="sv-SE" smtClean="0"/>
              <a:pPr/>
              <a:t>2026-01-27</a:t>
            </a:fld>
            <a:endParaRPr lang="sv-SE" dirty="0"/>
          </a:p>
        </p:txBody>
      </p:sp>
      <p:sp>
        <p:nvSpPr>
          <p:cNvPr id="30" name="Platshållare för sidfot 29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1" name="Platshållare för bildnummer 30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444FA28-21CF-4CB9-B5F5-49BB08F09A2A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22" name="Platshållare för text 20"/>
          <p:cNvSpPr>
            <a:spLocks noGrp="1"/>
          </p:cNvSpPr>
          <p:nvPr>
            <p:ph type="body" sz="quarter" idx="15" hasCustomPrompt="1"/>
          </p:nvPr>
        </p:nvSpPr>
        <p:spPr>
          <a:xfrm>
            <a:off x="158400" y="178465"/>
            <a:ext cx="4897438" cy="216000"/>
          </a:xfrm>
        </p:spPr>
        <p:txBody>
          <a:bodyPr/>
          <a:lstStyle>
            <a:lvl1pPr>
              <a:buNone/>
              <a:defRPr sz="1300" cap="all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sv-SE" dirty="0"/>
              <a:t>avsnittsrubrik</a:t>
            </a:r>
          </a:p>
        </p:txBody>
      </p:sp>
      <p:grpSp>
        <p:nvGrpSpPr>
          <p:cNvPr id="3" name="Grupp 9"/>
          <p:cNvGrpSpPr/>
          <p:nvPr/>
        </p:nvGrpSpPr>
        <p:grpSpPr>
          <a:xfrm>
            <a:off x="7596336" y="0"/>
            <a:ext cx="1547664" cy="1348263"/>
            <a:chOff x="7596336" y="0"/>
            <a:chExt cx="1547664" cy="1348263"/>
          </a:xfrm>
        </p:grpSpPr>
        <p:sp>
          <p:nvSpPr>
            <p:cNvPr id="8" name="Rektangel 7"/>
            <p:cNvSpPr/>
            <p:nvPr userDrawn="1"/>
          </p:nvSpPr>
          <p:spPr>
            <a:xfrm>
              <a:off x="8172400" y="556175"/>
              <a:ext cx="971600" cy="7920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9" name="Rektangel 8"/>
            <p:cNvSpPr/>
            <p:nvPr userDrawn="1"/>
          </p:nvSpPr>
          <p:spPr>
            <a:xfrm>
              <a:off x="7596336" y="0"/>
              <a:ext cx="1547664" cy="55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</p:grp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32000" y="836712"/>
            <a:ext cx="7740000" cy="432000"/>
          </a:xfrm>
        </p:spPr>
        <p:txBody>
          <a:bodyPr/>
          <a:lstStyle>
            <a:lvl1pPr>
              <a:defRPr sz="2600"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</p:spTree>
  </p:cSld>
  <p:clrMapOvr>
    <a:masterClrMapping/>
  </p:clrMapOvr>
  <p:transition/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våradig rubrik + punktlista el/och bilder + LE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tshållare för innehåll 3"/>
          <p:cNvSpPr>
            <a:spLocks noGrp="1"/>
          </p:cNvSpPr>
          <p:nvPr>
            <p:ph sz="quarter" idx="10"/>
          </p:nvPr>
        </p:nvSpPr>
        <p:spPr>
          <a:xfrm>
            <a:off x="432000" y="1925553"/>
            <a:ext cx="8280000" cy="4383767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32000" y="836712"/>
            <a:ext cx="7740000" cy="432000"/>
          </a:xfrm>
        </p:spPr>
        <p:txBody>
          <a:bodyPr/>
          <a:lstStyle>
            <a:lvl1pPr>
              <a:defRPr sz="2600"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C2DDAC53-97E1-405C-B9EE-A7B662E67995}" type="datetime1">
              <a:rPr lang="sv-SE" smtClean="0"/>
              <a:pPr/>
              <a:t>2026-01-27</a:t>
            </a:fld>
            <a:endParaRPr lang="sv-SE" dirty="0"/>
          </a:p>
        </p:txBody>
      </p:sp>
      <p:sp>
        <p:nvSpPr>
          <p:cNvPr id="30" name="Platshållare för sidfot 29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1" name="Platshållare för bildnummer 30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444FA28-21CF-4CB9-B5F5-49BB08F09A2A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8" name="Platshållare för text 2"/>
          <p:cNvSpPr>
            <a:spLocks noGrp="1"/>
          </p:cNvSpPr>
          <p:nvPr>
            <p:ph type="body" idx="1" hasCustomPrompt="1"/>
          </p:nvPr>
        </p:nvSpPr>
        <p:spPr>
          <a:xfrm>
            <a:off x="432000" y="1268760"/>
            <a:ext cx="6372248" cy="43204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marR="0" indent="0" algn="l" defTabSz="180000" rtl="0" eaLnBrk="1" fontAlgn="auto" latinLnBrk="0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Wingdings" pitchFamily="2" charset="2"/>
              <a:buNone/>
              <a:tabLst>
                <a:tab pos="252000" algn="l"/>
              </a:tabLst>
              <a:defRPr sz="1600" cap="all" baseline="0">
                <a:solidFill>
                  <a:srgbClr val="333333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180000" rtl="0" eaLnBrk="1" fontAlgn="auto" latinLnBrk="0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Wingdings" pitchFamily="2" charset="2"/>
              <a:buNone/>
              <a:tabLst>
                <a:tab pos="252000" algn="l"/>
              </a:tabLst>
              <a:defRPr/>
            </a:pPr>
            <a:r>
              <a:rPr lang="sv-SE" dirty="0"/>
              <a:t>eventuell underrubrik</a:t>
            </a:r>
          </a:p>
        </p:txBody>
      </p:sp>
      <p:grpSp>
        <p:nvGrpSpPr>
          <p:cNvPr id="3" name="Grupp 8"/>
          <p:cNvGrpSpPr/>
          <p:nvPr userDrawn="1"/>
        </p:nvGrpSpPr>
        <p:grpSpPr>
          <a:xfrm>
            <a:off x="14288" y="6018825"/>
            <a:ext cx="1404000" cy="805185"/>
            <a:chOff x="14288" y="6018825"/>
            <a:chExt cx="1404000" cy="805185"/>
          </a:xfrm>
        </p:grpSpPr>
        <p:pic>
          <p:nvPicPr>
            <p:cNvPr id="10" name="Bildobjekt 9" descr="ny-färg-Huset-vad-vi-gör-och-hur-PPT.png"/>
            <p:cNvPicPr>
              <a:picLocks noChangeAspect="1"/>
            </p:cNvPicPr>
            <p:nvPr userDrawn="1"/>
          </p:nvPicPr>
          <p:blipFill>
            <a:blip r:embed="rId2" cstate="print"/>
            <a:srcRect l="12278" t="9051" r="11061" b="43700"/>
            <a:stretch>
              <a:fillRect/>
            </a:stretch>
          </p:blipFill>
          <p:spPr>
            <a:xfrm>
              <a:off x="230528" y="6018825"/>
              <a:ext cx="876673" cy="626195"/>
            </a:xfrm>
            <a:prstGeom prst="rect">
              <a:avLst/>
            </a:prstGeom>
          </p:spPr>
        </p:pic>
        <p:sp>
          <p:nvSpPr>
            <p:cNvPr id="11" name="textruta 10"/>
            <p:cNvSpPr txBox="1"/>
            <p:nvPr userDrawn="1"/>
          </p:nvSpPr>
          <p:spPr>
            <a:xfrm>
              <a:off x="14288" y="6596255"/>
              <a:ext cx="1404000" cy="2277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800" b="0" i="0" u="none" strike="noStrike" kern="0" cap="all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</a:rPr>
                <a:t>vad vi gör och hur</a:t>
              </a:r>
            </a:p>
          </p:txBody>
        </p:sp>
      </p:grp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Rubrik, innehåll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9E78DC-A9F0-4E7C-BD3D-78B2B42156C9}" type="datetimeFigureOut">
              <a:rPr lang="sv-SE">
                <a:solidFill>
                  <a:srgbClr val="000000"/>
                </a:solidFill>
              </a:rPr>
              <a:pPr>
                <a:defRPr/>
              </a:pPr>
              <a:t>2026-01-27</a:t>
            </a:fld>
            <a:endParaRPr lang="sv-SE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72966C-C03C-494D-BFFD-96286773CE91}" type="slidenum">
              <a:rPr lang="sv-S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v-SE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0905432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56F88-A242-4AD1-8CEA-CBFF1615A473}" type="datetime1">
              <a:rPr lang="sv-SE" smtClean="0"/>
              <a:pPr/>
              <a:t>2026-01-27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4FA28-21CF-4CB9-B5F5-49BB08F09A2A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56F88-A242-4AD1-8CEA-CBFF1615A473}" type="datetime1">
              <a:rPr lang="sv-SE" smtClean="0"/>
              <a:pPr/>
              <a:t>2026-01-27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4FA28-21CF-4CB9-B5F5-49BB08F09A2A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56F88-A242-4AD1-8CEA-CBFF1615A473}" type="datetime1">
              <a:rPr lang="sv-SE" smtClean="0"/>
              <a:pPr/>
              <a:t>2026-01-27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4FA28-21CF-4CB9-B5F5-49BB08F09A2A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56F88-A242-4AD1-8CEA-CBFF1615A473}" type="datetime1">
              <a:rPr lang="sv-SE" smtClean="0"/>
              <a:pPr/>
              <a:t>2026-01-27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4FA28-21CF-4CB9-B5F5-49BB08F09A2A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56F88-A242-4AD1-8CEA-CBFF1615A473}" type="datetime1">
              <a:rPr lang="sv-SE" smtClean="0"/>
              <a:pPr/>
              <a:t>2026-01-27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4FA28-21CF-4CB9-B5F5-49BB08F09A2A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56F88-A242-4AD1-8CEA-CBFF1615A473}" type="datetime1">
              <a:rPr lang="sv-SE" smtClean="0"/>
              <a:pPr/>
              <a:t>2026-01-27</a:t>
            </a:fld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4FA28-21CF-4CB9-B5F5-49BB08F09A2A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56F88-A242-4AD1-8CEA-CBFF1615A473}" type="datetime1">
              <a:rPr lang="sv-SE" smtClean="0"/>
              <a:pPr/>
              <a:t>2026-01-27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4FA28-21CF-4CB9-B5F5-49BB08F09A2A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56F88-A242-4AD1-8CEA-CBFF1615A473}" type="datetime1">
              <a:rPr lang="sv-SE" smtClean="0"/>
              <a:pPr/>
              <a:t>2026-01-27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4FA28-21CF-4CB9-B5F5-49BB08F09A2A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56F88-A242-4AD1-8CEA-CBFF1615A473}" type="datetime1">
              <a:rPr lang="sv-SE" smtClean="0"/>
              <a:pPr/>
              <a:t>2026-01-27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44FA28-21CF-4CB9-B5F5-49BB08F09A2A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4" r:id="rId1"/>
    <p:sldLayoutId id="2147483945" r:id="rId2"/>
    <p:sldLayoutId id="2147483946" r:id="rId3"/>
    <p:sldLayoutId id="2147483947" r:id="rId4"/>
    <p:sldLayoutId id="2147483948" r:id="rId5"/>
    <p:sldLayoutId id="2147483949" r:id="rId6"/>
    <p:sldLayoutId id="2147483950" r:id="rId7"/>
    <p:sldLayoutId id="2147483951" r:id="rId8"/>
    <p:sldLayoutId id="2147483952" r:id="rId9"/>
    <p:sldLayoutId id="2147483953" r:id="rId10"/>
    <p:sldLayoutId id="2147483954" r:id="rId11"/>
    <p:sldLayoutId id="2147483955" r:id="rId12"/>
    <p:sldLayoutId id="2147483956" r:id="rId13"/>
    <p:sldLayoutId id="2147483957" r:id="rId14"/>
    <p:sldLayoutId id="2147483958" r:id="rId15"/>
    <p:sldLayoutId id="2147483960" r:id="rId16"/>
    <p:sldLayoutId id="2147483961" r:id="rId17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ubrik 3"/>
          <p:cNvSpPr>
            <a:spLocks noGrp="1"/>
          </p:cNvSpPr>
          <p:nvPr>
            <p:ph type="title"/>
          </p:nvPr>
        </p:nvSpPr>
        <p:spPr>
          <a:xfrm>
            <a:off x="684213" y="152400"/>
            <a:ext cx="6872287" cy="539750"/>
          </a:xfrm>
        </p:spPr>
        <p:txBody>
          <a:bodyPr>
            <a:norm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sv-SE" sz="2800" dirty="0">
                <a:solidFill>
                  <a:srgbClr val="7030A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Barn Eksembehandling</a:t>
            </a:r>
          </a:p>
        </p:txBody>
      </p:sp>
      <p:sp>
        <p:nvSpPr>
          <p:cNvPr id="75779" name="Platshållare för innehåll 4"/>
          <p:cNvSpPr>
            <a:spLocks noGrp="1"/>
          </p:cNvSpPr>
          <p:nvPr>
            <p:ph sz="half" idx="1"/>
          </p:nvPr>
        </p:nvSpPr>
        <p:spPr>
          <a:xfrm>
            <a:off x="23813" y="795338"/>
            <a:ext cx="4673600" cy="5297487"/>
          </a:xfrm>
        </p:spPr>
        <p:txBody>
          <a:bodyPr>
            <a:normAutofit/>
          </a:bodyPr>
          <a:lstStyle/>
          <a:p>
            <a:pPr algn="ctr" eaLnBrk="1" hangingPunct="1">
              <a:buFontTx/>
              <a:buNone/>
            </a:pPr>
            <a:r>
              <a:rPr lang="sv-SE" sz="1900" u="sng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Vid torr hud, mjukgörande</a:t>
            </a:r>
            <a:endParaRPr lang="sv-SE" sz="1800" b="1" u="sng" dirty="0">
              <a:solidFill>
                <a:srgbClr val="7030A0"/>
              </a:solidFill>
              <a:latin typeface="Calibri Light" pitchFamily="34" charset="0"/>
            </a:endParaRPr>
          </a:p>
          <a:p>
            <a:pPr eaLnBrk="1" hangingPunct="1">
              <a:buFontTx/>
              <a:buNone/>
            </a:pPr>
            <a:endParaRPr lang="sv-SE" sz="1800" b="1" u="sng" dirty="0">
              <a:solidFill>
                <a:srgbClr val="7030A0"/>
              </a:solidFill>
              <a:latin typeface="Calibri Light" pitchFamily="34" charset="0"/>
            </a:endParaRPr>
          </a:p>
          <a:p>
            <a:pPr eaLnBrk="1" hangingPunct="1"/>
            <a:r>
              <a:rPr lang="sv-SE" sz="1400" dirty="0">
                <a:latin typeface="Arial" panose="020B0604020202020204" pitchFamily="34" charset="0"/>
                <a:cs typeface="Arial" panose="020B0604020202020204" pitchFamily="34" charset="0"/>
              </a:rPr>
              <a:t>Torr hud kliar och kan obehandlad leda till eksem.​</a:t>
            </a:r>
          </a:p>
          <a:p>
            <a:pPr eaLnBrk="1" hangingPunct="1"/>
            <a:r>
              <a:rPr lang="sv-SE" sz="1400" dirty="0">
                <a:latin typeface="Arial" panose="020B0604020202020204" pitchFamily="34" charset="0"/>
                <a:cs typeface="Arial" panose="020B0604020202020204" pitchFamily="34" charset="0"/>
              </a:rPr>
              <a:t>Smörj dagligen med mjukgörande kräm.​</a:t>
            </a:r>
          </a:p>
          <a:p>
            <a:pPr eaLnBrk="1" hangingPunct="1"/>
            <a:r>
              <a:rPr lang="sv-SE" sz="1400" dirty="0">
                <a:latin typeface="Arial" panose="020B0604020202020204" pitchFamily="34" charset="0"/>
                <a:cs typeface="Arial" panose="020B0604020202020204" pitchFamily="34" charset="0"/>
              </a:rPr>
              <a:t>Fetare kräm på vintern och lättare på sommaren.​</a:t>
            </a:r>
          </a:p>
          <a:p>
            <a:pPr eaLnBrk="1" hangingPunct="1"/>
            <a:r>
              <a:rPr lang="sv-SE" sz="1400" dirty="0">
                <a:latin typeface="Arial" panose="020B0604020202020204" pitchFamily="34" charset="0"/>
                <a:cs typeface="Arial" panose="020B0604020202020204" pitchFamily="34" charset="0"/>
              </a:rPr>
              <a:t>Massera in krämen i huden tills den blir mättad.​</a:t>
            </a:r>
          </a:p>
          <a:p>
            <a:pPr eaLnBrk="1" hangingPunct="1"/>
            <a:r>
              <a:rPr lang="sv-SE" sz="1400" dirty="0">
                <a:latin typeface="Arial" panose="020B0604020202020204" pitchFamily="34" charset="0"/>
                <a:cs typeface="Arial" panose="020B0604020202020204" pitchFamily="34" charset="0"/>
              </a:rPr>
              <a:t>Lämna inga lager kvar på huden.​</a:t>
            </a:r>
          </a:p>
          <a:p>
            <a:pPr eaLnBrk="1" hangingPunct="1"/>
            <a:r>
              <a:rPr lang="sv-SE" sz="1400" dirty="0">
                <a:latin typeface="Arial" panose="020B0604020202020204" pitchFamily="34" charset="0"/>
                <a:cs typeface="Arial" panose="020B0604020202020204" pitchFamily="34" charset="0"/>
              </a:rPr>
              <a:t>Avsätt gärna 10-15 minuter.​</a:t>
            </a:r>
          </a:p>
          <a:p>
            <a:pPr eaLnBrk="1" hangingPunct="1"/>
            <a:r>
              <a:rPr lang="sv-SE" sz="1400" dirty="0">
                <a:latin typeface="Arial" panose="020B0604020202020204" pitchFamily="34" charset="0"/>
                <a:cs typeface="Arial" panose="020B0604020202020204" pitchFamily="34" charset="0"/>
              </a:rPr>
              <a:t>Insmord hud kan svida, smörj inte senare än 1 timme före sänggående</a:t>
            </a:r>
            <a:r>
              <a:rPr lang="sv-SE" sz="1500" dirty="0">
                <a:latin typeface="Arial" panose="020B0604020202020204" pitchFamily="34" charset="0"/>
                <a:cs typeface="Arial" panose="020B0604020202020204" pitchFamily="34" charset="0"/>
              </a:rPr>
              <a:t>.​</a:t>
            </a:r>
          </a:p>
          <a:p>
            <a:pPr eaLnBrk="1" hangingPunct="1"/>
            <a:endParaRPr lang="sv-SE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sv-SE" sz="1400" dirty="0">
                <a:latin typeface="Arial" panose="020B0604020202020204" pitchFamily="34" charset="0"/>
                <a:cs typeface="Arial" panose="020B0604020202020204" pitchFamily="34" charset="0"/>
              </a:rPr>
              <a:t>Kräm:​</a:t>
            </a:r>
          </a:p>
          <a:p>
            <a:pPr eaLnBrk="1" hangingPunct="1"/>
            <a:r>
              <a:rPr lang="sv-SE" sz="1400" dirty="0">
                <a:latin typeface="Arial" panose="020B0604020202020204" pitchFamily="34" charset="0"/>
                <a:cs typeface="Arial" panose="020B0604020202020204" pitchFamily="34" charset="0"/>
              </a:rPr>
              <a:t>Kräm:​</a:t>
            </a:r>
          </a:p>
          <a:p>
            <a:pPr marL="0" indent="0" eaLnBrk="1" hangingPunct="1">
              <a:buNone/>
            </a:pPr>
            <a:endParaRPr lang="sv-SE" sz="1800" dirty="0">
              <a:latin typeface="Calibri Light" pitchFamily="34" charset="0"/>
            </a:endParaRPr>
          </a:p>
          <a:p>
            <a:pPr eaLnBrk="1" hangingPunct="1"/>
            <a:endParaRPr lang="sv-SE" sz="1800" dirty="0">
              <a:latin typeface="Calibri Light" pitchFamily="34" charset="0"/>
            </a:endParaRPr>
          </a:p>
        </p:txBody>
      </p:sp>
      <p:sp>
        <p:nvSpPr>
          <p:cNvPr id="75780" name="Platshållare för text 5"/>
          <p:cNvSpPr>
            <a:spLocks noGrp="1"/>
          </p:cNvSpPr>
          <p:nvPr>
            <p:ph type="body" sz="half" idx="2"/>
          </p:nvPr>
        </p:nvSpPr>
        <p:spPr>
          <a:xfrm>
            <a:off x="4616450" y="804863"/>
            <a:ext cx="4500563" cy="529748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sv-SE" sz="2100" u="sng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Vid eksemförsämring, kortison </a:t>
            </a:r>
            <a:endParaRPr lang="sv-SE" dirty="0"/>
          </a:p>
          <a:p>
            <a:pPr fontAlgn="base"/>
            <a:endParaRPr lang="sv-S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/>
            <a:r>
              <a:rPr lang="sv-SE" sz="1400" dirty="0">
                <a:latin typeface="Arial" panose="020B0604020202020204" pitchFamily="34" charset="0"/>
                <a:cs typeface="Arial" panose="020B0604020202020204" pitchFamily="34" charset="0"/>
              </a:rPr>
              <a:t>Kortison lindrar klådan och motverkar inflammation i huden.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​</a:t>
            </a:r>
          </a:p>
          <a:p>
            <a:pPr fontAlgn="base"/>
            <a:r>
              <a:rPr lang="sv-SE" sz="1400" dirty="0">
                <a:latin typeface="Arial" panose="020B0604020202020204" pitchFamily="34" charset="0"/>
                <a:cs typeface="Arial" panose="020B0604020202020204" pitchFamily="34" charset="0"/>
              </a:rPr>
              <a:t>Smörj rikligt, masseras in tills huden blir mättad.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​</a:t>
            </a:r>
          </a:p>
          <a:p>
            <a:pPr fontAlgn="base"/>
            <a:r>
              <a:rPr lang="sv-SE" sz="1400" dirty="0">
                <a:latin typeface="Arial" panose="020B0604020202020204" pitchFamily="34" charset="0"/>
                <a:cs typeface="Arial" panose="020B0604020202020204" pitchFamily="34" charset="0"/>
              </a:rPr>
              <a:t>Lämna inga lager på huden.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​</a:t>
            </a:r>
          </a:p>
          <a:p>
            <a:pPr fontAlgn="base"/>
            <a:r>
              <a:rPr lang="sv-SE" sz="1400" dirty="0">
                <a:latin typeface="Arial" panose="020B0604020202020204" pitchFamily="34" charset="0"/>
                <a:cs typeface="Arial" panose="020B0604020202020204" pitchFamily="34" charset="0"/>
              </a:rPr>
              <a:t>Kortison till kvällen och mjukgörande på morgonen.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​</a:t>
            </a:r>
          </a:p>
          <a:p>
            <a:pPr fontAlgn="base"/>
            <a:r>
              <a:rPr lang="sv-SE" sz="1400" dirty="0">
                <a:latin typeface="Arial" panose="020B0604020202020204" pitchFamily="34" charset="0"/>
                <a:cs typeface="Arial" panose="020B0604020202020204" pitchFamily="34" charset="0"/>
              </a:rPr>
              <a:t>Kortison på eksemfläckar och mjukgörande på övrig hud.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​</a:t>
            </a:r>
          </a:p>
          <a:p>
            <a:pPr fontAlgn="base"/>
            <a:r>
              <a:rPr lang="sv-SE" sz="1400" dirty="0">
                <a:latin typeface="Arial" panose="020B0604020202020204" pitchFamily="34" charset="0"/>
                <a:cs typeface="Arial" panose="020B0604020202020204" pitchFamily="34" charset="0"/>
              </a:rPr>
              <a:t>Mjukgörande tidigast 2 timmar efter kortisonet.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​</a:t>
            </a:r>
          </a:p>
          <a:p>
            <a:pPr fontAlgn="base"/>
            <a:r>
              <a:rPr lang="sv-SE" sz="1400" dirty="0">
                <a:latin typeface="Arial" panose="020B0604020202020204" pitchFamily="34" charset="0"/>
                <a:cs typeface="Arial" panose="020B0604020202020204" pitchFamily="34" charset="0"/>
              </a:rPr>
              <a:t>Smörj med kortison tills eksemet är borta,​</a:t>
            </a:r>
          </a:p>
          <a:p>
            <a:pPr marL="0" indent="0" fontAlgn="base">
              <a:buNone/>
            </a:pPr>
            <a:r>
              <a:rPr lang="sv-SE" sz="1400" dirty="0">
                <a:latin typeface="Arial" panose="020B0604020202020204" pitchFamily="34" charset="0"/>
                <a:cs typeface="Arial" panose="020B0604020202020204" pitchFamily="34" charset="0"/>
              </a:rPr>
              <a:t>      sedan eventuellt underhållsbehandling.</a:t>
            </a:r>
            <a:r>
              <a:rPr lang="sv-SE" sz="1600" dirty="0">
                <a:latin typeface="Arial" panose="020B0604020202020204" pitchFamily="34" charset="0"/>
                <a:cs typeface="Arial" panose="020B0604020202020204" pitchFamily="34" charset="0"/>
              </a:rPr>
              <a:t>​</a:t>
            </a:r>
          </a:p>
          <a:p>
            <a:pPr marL="0" indent="0" fontAlgn="base">
              <a:buNone/>
            </a:pPr>
            <a:endParaRPr lang="sv-S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/>
            <a:r>
              <a:rPr lang="sv-SE" sz="1400" dirty="0">
                <a:latin typeface="Arial" panose="020B0604020202020204" pitchFamily="34" charset="0"/>
                <a:cs typeface="Arial" panose="020B0604020202020204" pitchFamily="34" charset="0"/>
              </a:rPr>
              <a:t>Kortison: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​</a:t>
            </a:r>
          </a:p>
          <a:p>
            <a:pPr fontAlgn="base"/>
            <a:r>
              <a:rPr lang="sv-SE" sz="1400" dirty="0">
                <a:latin typeface="Arial" panose="020B0604020202020204" pitchFamily="34" charset="0"/>
                <a:cs typeface="Arial" panose="020B0604020202020204" pitchFamily="34" charset="0"/>
              </a:rPr>
              <a:t>Kortison</a:t>
            </a:r>
            <a:r>
              <a:rPr lang="en-US" sz="1400" dirty="0"/>
              <a:t>​:</a:t>
            </a:r>
          </a:p>
          <a:p>
            <a:pPr eaLnBrk="1" hangingPunct="1">
              <a:buNone/>
            </a:pPr>
            <a:endParaRPr lang="sv-SE" sz="1800" dirty="0">
              <a:latin typeface="Calibri Light" pitchFamily="34" charset="0"/>
            </a:endParaRPr>
          </a:p>
        </p:txBody>
      </p:sp>
      <p:cxnSp>
        <p:nvCxnSpPr>
          <p:cNvPr id="75781" name="Rak 6"/>
          <p:cNvCxnSpPr>
            <a:cxnSpLocks noChangeShapeType="1"/>
          </p:cNvCxnSpPr>
          <p:nvPr/>
        </p:nvCxnSpPr>
        <p:spPr bwMode="auto">
          <a:xfrm rot="5400000">
            <a:off x="2339975" y="3213100"/>
            <a:ext cx="446405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5782" name="textruta 9"/>
          <p:cNvSpPr txBox="1">
            <a:spLocks noChangeArrowheads="1"/>
          </p:cNvSpPr>
          <p:nvPr/>
        </p:nvSpPr>
        <p:spPr bwMode="auto">
          <a:xfrm>
            <a:off x="1908175" y="6092825"/>
            <a:ext cx="537422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sv-SE" dirty="0">
                <a:solidFill>
                  <a:srgbClr val="7030A0"/>
                </a:solidFill>
                <a:cs typeface="Arial" panose="020B0604020202020204" pitchFamily="34" charset="0"/>
              </a:rPr>
              <a:t>Vid dusch och bad använd gärna en mild tvättkräm</a:t>
            </a:r>
          </a:p>
        </p:txBody>
      </p:sp>
      <p:pic>
        <p:nvPicPr>
          <p:cNvPr id="7" name="Picture 4" descr="j0344844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16632"/>
            <a:ext cx="719889" cy="7912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Bildobjekt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9613" y="103920"/>
            <a:ext cx="1615578" cy="700943"/>
          </a:xfrm>
          <a:prstGeom prst="rect">
            <a:avLst/>
          </a:prstGeom>
        </p:spPr>
      </p:pic>
      <p:sp>
        <p:nvSpPr>
          <p:cNvPr id="3" name="Höger 2"/>
          <p:cNvSpPr/>
          <p:nvPr/>
        </p:nvSpPr>
        <p:spPr>
          <a:xfrm>
            <a:off x="8232031" y="6388437"/>
            <a:ext cx="457076" cy="14743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30559372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/>
          <p:cNvSpPr>
            <a:spLocks noGrp="1"/>
          </p:cNvSpPr>
          <p:nvPr>
            <p:ph type="title"/>
          </p:nvPr>
        </p:nvSpPr>
        <p:spPr>
          <a:xfrm>
            <a:off x="457200" y="237692"/>
            <a:ext cx="8229600" cy="922114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sv-SE" sz="2800" dirty="0">
                <a:latin typeface="Arial" panose="020B0604020202020204" pitchFamily="34" charset="0"/>
                <a:cs typeface="Arial" panose="020B0604020202020204" pitchFamily="34" charset="0"/>
              </a:rPr>
              <a:t>Barn, Behandlingsschema</a:t>
            </a:r>
            <a:br>
              <a:rPr lang="sv-SE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sz="2800" dirty="0">
                <a:latin typeface="Arial" panose="020B0604020202020204" pitchFamily="34" charset="0"/>
                <a:cs typeface="Arial" panose="020B0604020202020204" pitchFamily="34" charset="0"/>
              </a:rPr>
              <a:t>vid eksem efter svårighetsgrad</a:t>
            </a:r>
          </a:p>
        </p:txBody>
      </p:sp>
      <p:sp>
        <p:nvSpPr>
          <p:cNvPr id="8" name="Platshållare för text 7"/>
          <p:cNvSpPr>
            <a:spLocks noGrp="1"/>
          </p:cNvSpPr>
          <p:nvPr>
            <p:ph type="body" idx="1"/>
          </p:nvPr>
        </p:nvSpPr>
        <p:spPr>
          <a:xfrm>
            <a:off x="457200" y="1412775"/>
            <a:ext cx="3178696" cy="449645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sv-SE" sz="1400" b="0" dirty="0">
                <a:latin typeface="Arial" panose="020B0604020202020204" pitchFamily="34" charset="0"/>
                <a:cs typeface="Arial" panose="020B0604020202020204" pitchFamily="34" charset="0"/>
              </a:rPr>
              <a:t>Grupp 1(svagaste)  tex Mildison Lipid</a:t>
            </a:r>
          </a:p>
        </p:txBody>
      </p:sp>
      <p:sp>
        <p:nvSpPr>
          <p:cNvPr id="9" name="Platshållare för innehåll 8"/>
          <p:cNvSpPr>
            <a:spLocks noGrp="1"/>
          </p:cNvSpPr>
          <p:nvPr>
            <p:ph sz="half" idx="2"/>
          </p:nvPr>
        </p:nvSpPr>
        <p:spPr>
          <a:xfrm>
            <a:off x="468045" y="2047170"/>
            <a:ext cx="4040188" cy="4145804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fontAlgn="base"/>
            <a:r>
              <a:rPr lang="sv-SE" sz="2900" b="1" dirty="0">
                <a:latin typeface="Arial" panose="020B0604020202020204" pitchFamily="34" charset="0"/>
                <a:cs typeface="Arial" panose="020B0604020202020204" pitchFamily="34" charset="0"/>
              </a:rPr>
              <a:t>Vid lindrigt eksem</a:t>
            </a:r>
            <a:r>
              <a:rPr lang="sv-SE" sz="25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​</a:t>
            </a:r>
          </a:p>
          <a:p>
            <a:pPr marL="0" indent="0" fontAlgn="base">
              <a:buNone/>
            </a:pPr>
            <a:r>
              <a:rPr lang="sv-SE" sz="2500" dirty="0">
                <a:latin typeface="Arial" panose="020B0604020202020204" pitchFamily="34" charset="0"/>
                <a:cs typeface="Arial" panose="020B0604020202020204" pitchFamily="34" charset="0"/>
              </a:rPr>
              <a:t>        Smörj med </a:t>
            </a:r>
            <a:r>
              <a:rPr lang="sv-SE" sz="2500" dirty="0" err="1">
                <a:latin typeface="Arial" panose="020B0604020202020204" pitchFamily="34" charset="0"/>
                <a:cs typeface="Arial" panose="020B0604020202020204" pitchFamily="34" charset="0"/>
              </a:rPr>
              <a:t>Mildison</a:t>
            </a:r>
            <a:r>
              <a:rPr lang="sv-SE" sz="2500" dirty="0">
                <a:latin typeface="Arial" panose="020B0604020202020204" pitchFamily="34" charset="0"/>
                <a:cs typeface="Arial" panose="020B0604020202020204" pitchFamily="34" charset="0"/>
              </a:rPr>
              <a:t> på kvällen. Behandlingen ska</a:t>
            </a:r>
          </a:p>
          <a:p>
            <a:pPr marL="0" indent="0" fontAlgn="base">
              <a:buNone/>
            </a:pPr>
            <a:r>
              <a:rPr lang="sv-SE" sz="2500" dirty="0">
                <a:latin typeface="Arial" panose="020B0604020202020204" pitchFamily="34" charset="0"/>
                <a:cs typeface="Arial" panose="020B0604020202020204" pitchFamily="34" charset="0"/>
              </a:rPr>
              <a:t>        ske dagligen till eksemet är läkt (ingen rodnad eller</a:t>
            </a:r>
          </a:p>
          <a:p>
            <a:pPr marL="0" indent="0" fontAlgn="base">
              <a:buNone/>
            </a:pPr>
            <a:r>
              <a:rPr lang="sv-SE" sz="2500" dirty="0">
                <a:latin typeface="Arial" panose="020B0604020202020204" pitchFamily="34" charset="0"/>
                <a:cs typeface="Arial" panose="020B0604020202020204" pitchFamily="34" charset="0"/>
              </a:rPr>
              <a:t>        klåda).Kan användas på hela kroppen, även i</a:t>
            </a:r>
          </a:p>
          <a:p>
            <a:pPr marL="0" indent="0" fontAlgn="base">
              <a:buNone/>
            </a:pPr>
            <a:r>
              <a:rPr lang="sv-SE" sz="2500" dirty="0">
                <a:latin typeface="Arial" panose="020B0604020202020204" pitchFamily="34" charset="0"/>
                <a:cs typeface="Arial" panose="020B0604020202020204" pitchFamily="34" charset="0"/>
              </a:rPr>
              <a:t>        ansiktet.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​</a:t>
            </a:r>
          </a:p>
          <a:p>
            <a:pPr fontAlgn="base"/>
            <a:endParaRPr lang="sv-SE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/>
            <a:r>
              <a:rPr lang="sv-SE" sz="2500" b="1" dirty="0">
                <a:latin typeface="Arial" panose="020B0604020202020204" pitchFamily="34" charset="0"/>
                <a:cs typeface="Arial" panose="020B0604020202020204" pitchFamily="34" charset="0"/>
              </a:rPr>
              <a:t>Inget mjukgörande på eksem de första dagarna, då det kan svida. Vid behov tidigast 2 tim. efter kortisonet.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​</a:t>
            </a:r>
          </a:p>
          <a:p>
            <a:pPr marL="0" indent="0" fontAlgn="base">
              <a:buNone/>
            </a:pPr>
            <a:r>
              <a:rPr lang="sv-SE" sz="2500" dirty="0">
                <a:latin typeface="Arial" panose="020B0604020202020204" pitchFamily="34" charset="0"/>
                <a:cs typeface="Arial" panose="020B0604020202020204" pitchFamily="34" charset="0"/>
              </a:rPr>
              <a:t>​</a:t>
            </a:r>
          </a:p>
          <a:p>
            <a:pPr fontAlgn="base"/>
            <a:r>
              <a:rPr lang="sv-SE" sz="2900" b="1" dirty="0">
                <a:latin typeface="Arial" panose="020B0604020202020204" pitchFamily="34" charset="0"/>
                <a:cs typeface="Arial" panose="020B0604020202020204" pitchFamily="34" charset="0"/>
              </a:rPr>
              <a:t>Underhållsbehandling </a:t>
            </a:r>
            <a:r>
              <a:rPr lang="sv-SE" sz="2500" b="1" dirty="0">
                <a:latin typeface="Arial" panose="020B0604020202020204" pitchFamily="34" charset="0"/>
                <a:cs typeface="Arial" panose="020B0604020202020204" pitchFamily="34" charset="0"/>
              </a:rPr>
              <a:t>2-3 veckor</a:t>
            </a:r>
            <a:r>
              <a:rPr lang="sv-SE" sz="2500" dirty="0">
                <a:latin typeface="Arial" panose="020B0604020202020204" pitchFamily="34" charset="0"/>
                <a:cs typeface="Arial" panose="020B0604020202020204" pitchFamily="34" charset="0"/>
              </a:rPr>
              <a:t>: ​</a:t>
            </a:r>
          </a:p>
          <a:p>
            <a:pPr marL="0" indent="0" fontAlgn="base">
              <a:buNone/>
            </a:pPr>
            <a:r>
              <a:rPr lang="sv-SE" sz="2500" dirty="0">
                <a:latin typeface="Arial" panose="020B0604020202020204" pitchFamily="34" charset="0"/>
                <a:cs typeface="Arial" panose="020B0604020202020204" pitchFamily="34" charset="0"/>
              </a:rPr>
              <a:t>        Smörj med </a:t>
            </a:r>
            <a:r>
              <a:rPr lang="sv-SE" sz="2500" dirty="0" err="1">
                <a:latin typeface="Arial" panose="020B0604020202020204" pitchFamily="34" charset="0"/>
                <a:cs typeface="Arial" panose="020B0604020202020204" pitchFamily="34" charset="0"/>
              </a:rPr>
              <a:t>Mildison</a:t>
            </a:r>
            <a:r>
              <a:rPr lang="sv-SE" sz="2500" dirty="0">
                <a:latin typeface="Arial" panose="020B0604020202020204" pitchFamily="34" charset="0"/>
                <a:cs typeface="Arial" panose="020B0604020202020204" pitchFamily="34" charset="0"/>
              </a:rPr>
              <a:t> en-två kvällar i veckan där </a:t>
            </a:r>
          </a:p>
          <a:p>
            <a:pPr marL="0" indent="0" fontAlgn="base">
              <a:buNone/>
            </a:pPr>
            <a:r>
              <a:rPr lang="sv-SE" sz="2500" dirty="0">
                <a:latin typeface="Arial" panose="020B0604020202020204" pitchFamily="34" charset="0"/>
                <a:cs typeface="Arial" panose="020B0604020202020204" pitchFamily="34" charset="0"/>
              </a:rPr>
              <a:t>        eksemet tidigare funnits. Mjukgörande övriga dagar.​</a:t>
            </a:r>
          </a:p>
          <a:p>
            <a:pPr marL="0" indent="0" fontAlgn="base">
              <a:buNone/>
            </a:pPr>
            <a:r>
              <a:rPr lang="sv-SE" sz="2900" dirty="0">
                <a:latin typeface="Arial" panose="020B0604020202020204" pitchFamily="34" charset="0"/>
                <a:cs typeface="Arial" panose="020B0604020202020204" pitchFamily="34" charset="0"/>
              </a:rPr>
              <a:t>       Därefter mjukgörande dagligen.</a:t>
            </a:r>
            <a:r>
              <a:rPr lang="sv-SE" sz="2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v-SE" sz="2500" dirty="0">
                <a:latin typeface="Arial" panose="020B0604020202020204" pitchFamily="34" charset="0"/>
                <a:cs typeface="Arial" panose="020B0604020202020204" pitchFamily="34" charset="0"/>
              </a:rPr>
              <a:t>​</a:t>
            </a:r>
          </a:p>
          <a:p>
            <a:pPr fontAlgn="base"/>
            <a:endParaRPr lang="sv-SE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/>
            <a:r>
              <a:rPr lang="sv-SE" sz="2500" b="1" dirty="0">
                <a:latin typeface="Arial" panose="020B0604020202020204" pitchFamily="34" charset="0"/>
                <a:cs typeface="Arial" panose="020B0604020202020204" pitchFamily="34" charset="0"/>
              </a:rPr>
              <a:t>Vid tecken på rodnad och klåda, smörj med </a:t>
            </a:r>
            <a:r>
              <a:rPr lang="sv-SE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Mildison</a:t>
            </a:r>
            <a:r>
              <a:rPr lang="sv-SE" sz="2500" b="1" dirty="0">
                <a:latin typeface="Arial" panose="020B0604020202020204" pitchFamily="34" charset="0"/>
                <a:cs typeface="Arial" panose="020B0604020202020204" pitchFamily="34" charset="0"/>
              </a:rPr>
              <a:t> till eksemet är borta.</a:t>
            </a:r>
            <a:r>
              <a:rPr lang="sv-SE" sz="2500" dirty="0">
                <a:latin typeface="Arial" panose="020B0604020202020204" pitchFamily="34" charset="0"/>
                <a:cs typeface="Arial" panose="020B0604020202020204" pitchFamily="34" charset="0"/>
              </a:rPr>
              <a:t>​</a:t>
            </a:r>
          </a:p>
          <a:p>
            <a:pPr fontAlgn="base"/>
            <a:endParaRPr lang="sv-SE" dirty="0"/>
          </a:p>
          <a:p>
            <a:pPr marL="0" indent="0">
              <a:buNone/>
            </a:pPr>
            <a:endParaRPr lang="sv-SE" sz="1400" dirty="0"/>
          </a:p>
          <a:p>
            <a:pPr marL="0" indent="0">
              <a:buNone/>
            </a:pPr>
            <a:endParaRPr lang="sv-SE" sz="1400" i="1" dirty="0"/>
          </a:p>
          <a:p>
            <a:pPr marL="0" indent="0">
              <a:buNone/>
            </a:pPr>
            <a:endParaRPr lang="sv-SE" sz="1400" i="1" dirty="0"/>
          </a:p>
          <a:p>
            <a:pPr marL="0" indent="0">
              <a:buNone/>
            </a:pPr>
            <a:endParaRPr lang="sv-SE" sz="1400" u="sng" dirty="0"/>
          </a:p>
          <a:p>
            <a:pPr marL="0" indent="0">
              <a:buNone/>
            </a:pPr>
            <a:endParaRPr lang="sv-SE" sz="1400" dirty="0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3"/>
          </p:nvPr>
        </p:nvSpPr>
        <p:spPr>
          <a:xfrm>
            <a:off x="4885753" y="1437342"/>
            <a:ext cx="3147629" cy="445243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sv-SE" sz="1400" b="0" dirty="0">
                <a:latin typeface="Arial" panose="020B0604020202020204" pitchFamily="34" charset="0"/>
                <a:cs typeface="Arial" panose="020B0604020202020204" pitchFamily="34" charset="0"/>
              </a:rPr>
              <a:t>Grupp 2 och 3 (medelstark/stark) tex </a:t>
            </a:r>
            <a:r>
              <a:rPr lang="sv-SE" sz="1400" b="0" dirty="0" err="1">
                <a:latin typeface="Arial" panose="020B0604020202020204" pitchFamily="34" charset="0"/>
                <a:cs typeface="Arial" panose="020B0604020202020204" pitchFamily="34" charset="0"/>
              </a:rPr>
              <a:t>Locoid</a:t>
            </a:r>
            <a:r>
              <a:rPr lang="sv-SE" sz="1400" b="0" dirty="0">
                <a:latin typeface="Arial" panose="020B0604020202020204" pitchFamily="34" charset="0"/>
                <a:cs typeface="Arial" panose="020B0604020202020204" pitchFamily="34" charset="0"/>
              </a:rPr>
              <a:t> Lipid och </a:t>
            </a:r>
            <a:r>
              <a:rPr lang="sv-SE" sz="1400" b="0" dirty="0" err="1">
                <a:latin typeface="Arial" panose="020B0604020202020204" pitchFamily="34" charset="0"/>
                <a:cs typeface="Arial" panose="020B0604020202020204" pitchFamily="34" charset="0"/>
              </a:rPr>
              <a:t>Elocon</a:t>
            </a:r>
            <a:endParaRPr lang="sv-SE" sz="14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4"/>
          </p:nvPr>
        </p:nvSpPr>
        <p:spPr>
          <a:xfrm>
            <a:off x="4860032" y="2047170"/>
            <a:ext cx="3960440" cy="4145805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fontAlgn="base"/>
            <a:r>
              <a:rPr lang="sv-SE" sz="2900" b="1" dirty="0">
                <a:latin typeface="Arial" panose="020B0604020202020204" pitchFamily="34" charset="0"/>
                <a:cs typeface="Arial" panose="020B0604020202020204" pitchFamily="34" charset="0"/>
              </a:rPr>
              <a:t>Utbredda eksem, behandlingssvikt med grupp 1:</a:t>
            </a:r>
            <a:r>
              <a:rPr lang="sv-SE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​</a:t>
            </a:r>
          </a:p>
          <a:p>
            <a:pPr marL="0" indent="0" fontAlgn="base">
              <a:buNone/>
            </a:pPr>
            <a:r>
              <a:rPr lang="sv-SE" sz="2500" dirty="0">
                <a:latin typeface="Arial" panose="020B0604020202020204" pitchFamily="34" charset="0"/>
                <a:cs typeface="Arial" panose="020B0604020202020204" pitchFamily="34" charset="0"/>
              </a:rPr>
              <a:t>       Smörj med </a:t>
            </a:r>
            <a:r>
              <a:rPr lang="sv-SE" sz="2500" dirty="0" err="1">
                <a:latin typeface="Arial" panose="020B0604020202020204" pitchFamily="34" charset="0"/>
                <a:cs typeface="Arial" panose="020B0604020202020204" pitchFamily="34" charset="0"/>
              </a:rPr>
              <a:t>Locoid</a:t>
            </a:r>
            <a:r>
              <a:rPr lang="sv-SE" sz="2500" dirty="0"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sv-SE" sz="2500" dirty="0" err="1">
                <a:latin typeface="Arial" panose="020B0604020202020204" pitchFamily="34" charset="0"/>
                <a:cs typeface="Arial" panose="020B0604020202020204" pitchFamily="34" charset="0"/>
              </a:rPr>
              <a:t>Elocon</a:t>
            </a:r>
            <a:r>
              <a:rPr lang="sv-SE" sz="2500" dirty="0">
                <a:latin typeface="Arial" panose="020B0604020202020204" pitchFamily="34" charset="0"/>
                <a:cs typeface="Arial" panose="020B0604020202020204" pitchFamily="34" charset="0"/>
              </a:rPr>
              <a:t> på kvällen.</a:t>
            </a:r>
          </a:p>
          <a:p>
            <a:pPr marL="0" indent="0" fontAlgn="base">
              <a:buNone/>
            </a:pPr>
            <a:r>
              <a:rPr lang="sv-SE" sz="2500" dirty="0">
                <a:latin typeface="Arial" panose="020B0604020202020204" pitchFamily="34" charset="0"/>
                <a:cs typeface="Arial" panose="020B0604020202020204" pitchFamily="34" charset="0"/>
              </a:rPr>
              <a:t>       Behandlingen ska ske dagligen till eksemet är läkt</a:t>
            </a:r>
          </a:p>
          <a:p>
            <a:pPr marL="0" indent="0" fontAlgn="base">
              <a:buNone/>
            </a:pPr>
            <a:r>
              <a:rPr lang="sv-SE" sz="2500" dirty="0">
                <a:latin typeface="Arial" panose="020B0604020202020204" pitchFamily="34" charset="0"/>
                <a:cs typeface="Arial" panose="020B0604020202020204" pitchFamily="34" charset="0"/>
              </a:rPr>
              <a:t>       (ingen rodnad eller klåda). Smörjs på områden med</a:t>
            </a:r>
          </a:p>
          <a:p>
            <a:pPr marL="0" indent="0" fontAlgn="base">
              <a:buNone/>
            </a:pPr>
            <a:r>
              <a:rPr lang="sv-SE" sz="2500" dirty="0">
                <a:latin typeface="Arial" panose="020B0604020202020204" pitchFamily="34" charset="0"/>
                <a:cs typeface="Arial" panose="020B0604020202020204" pitchFamily="34" charset="0"/>
              </a:rPr>
              <a:t>       eksem, ej ansikte, underliv, eller hud mot hud, som</a:t>
            </a:r>
          </a:p>
          <a:p>
            <a:pPr marL="0" indent="0" fontAlgn="base">
              <a:buNone/>
            </a:pPr>
            <a:r>
              <a:rPr lang="sv-SE" sz="2500" dirty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sv-SE" sz="2500" dirty="0" err="1">
                <a:latin typeface="Arial" panose="020B0604020202020204" pitchFamily="34" charset="0"/>
                <a:cs typeface="Arial" panose="020B0604020202020204" pitchFamily="34" charset="0"/>
              </a:rPr>
              <a:t>halsveck</a:t>
            </a:r>
            <a:r>
              <a:rPr lang="sv-SE" sz="2500" dirty="0">
                <a:latin typeface="Arial" panose="020B0604020202020204" pitchFamily="34" charset="0"/>
                <a:cs typeface="Arial" panose="020B0604020202020204" pitchFamily="34" charset="0"/>
              </a:rPr>
              <a:t>, ljumskar och armhålor.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​</a:t>
            </a:r>
          </a:p>
          <a:p>
            <a:pPr marL="0" indent="0" fontAlgn="base">
              <a:buNone/>
            </a:pPr>
            <a:r>
              <a:rPr lang="sv-SE" sz="2500" dirty="0">
                <a:latin typeface="Arial" panose="020B0604020202020204" pitchFamily="34" charset="0"/>
                <a:cs typeface="Arial" panose="020B0604020202020204" pitchFamily="34" charset="0"/>
              </a:rPr>
              <a:t>​</a:t>
            </a:r>
          </a:p>
          <a:p>
            <a:pPr fontAlgn="base"/>
            <a:r>
              <a:rPr lang="sv-SE" sz="2500" b="1" dirty="0">
                <a:latin typeface="Arial" panose="020B0604020202020204" pitchFamily="34" charset="0"/>
                <a:cs typeface="Arial" panose="020B0604020202020204" pitchFamily="34" charset="0"/>
              </a:rPr>
              <a:t>Inget mjukgörande på eksemet första dagarna, sedan tidigast 2 timmar efter kortisonet.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​</a:t>
            </a:r>
          </a:p>
          <a:p>
            <a:pPr marL="0" indent="0" fontAlgn="base">
              <a:buNone/>
            </a:pPr>
            <a:r>
              <a:rPr lang="sv-SE" sz="2500" dirty="0">
                <a:latin typeface="Arial" panose="020B0604020202020204" pitchFamily="34" charset="0"/>
                <a:cs typeface="Arial" panose="020B0604020202020204" pitchFamily="34" charset="0"/>
              </a:rPr>
              <a:t>​</a:t>
            </a:r>
          </a:p>
          <a:p>
            <a:pPr fontAlgn="base"/>
            <a:r>
              <a:rPr lang="sv-SE" sz="2900" b="1" dirty="0">
                <a:latin typeface="Arial" panose="020B0604020202020204" pitchFamily="34" charset="0"/>
                <a:cs typeface="Arial" panose="020B0604020202020204" pitchFamily="34" charset="0"/>
              </a:rPr>
              <a:t>Underhållsbehandling</a:t>
            </a:r>
            <a:r>
              <a:rPr lang="sv-SE" sz="2500" b="1" dirty="0">
                <a:latin typeface="Arial" panose="020B0604020202020204" pitchFamily="34" charset="0"/>
                <a:cs typeface="Arial" panose="020B0604020202020204" pitchFamily="34" charset="0"/>
              </a:rPr>
              <a:t> under flera veckor till månader: </a:t>
            </a:r>
            <a:r>
              <a:rPr lang="sv-SE" sz="2500" dirty="0">
                <a:latin typeface="Arial" panose="020B0604020202020204" pitchFamily="34" charset="0"/>
                <a:cs typeface="Arial" panose="020B0604020202020204" pitchFamily="34" charset="0"/>
              </a:rPr>
              <a:t>​</a:t>
            </a:r>
          </a:p>
          <a:p>
            <a:pPr marL="0" indent="0" fontAlgn="base">
              <a:buNone/>
            </a:pPr>
            <a:r>
              <a:rPr lang="sv-SE" sz="2500" dirty="0">
                <a:latin typeface="Arial" panose="020B0604020202020204" pitchFamily="34" charset="0"/>
                <a:cs typeface="Arial" panose="020B0604020202020204" pitchFamily="34" charset="0"/>
              </a:rPr>
              <a:t>        Smörj med </a:t>
            </a:r>
            <a:r>
              <a:rPr lang="sv-SE" sz="2500" dirty="0" err="1">
                <a:latin typeface="Arial" panose="020B0604020202020204" pitchFamily="34" charset="0"/>
                <a:cs typeface="Arial" panose="020B0604020202020204" pitchFamily="34" charset="0"/>
              </a:rPr>
              <a:t>Mildison</a:t>
            </a:r>
            <a:r>
              <a:rPr lang="sv-SE" sz="2500" dirty="0">
                <a:latin typeface="Arial" panose="020B0604020202020204" pitchFamily="34" charset="0"/>
                <a:cs typeface="Arial" panose="020B0604020202020204" pitchFamily="34" charset="0"/>
              </a:rPr>
              <a:t> eller </a:t>
            </a:r>
            <a:r>
              <a:rPr lang="sv-SE" sz="2500" dirty="0" err="1">
                <a:latin typeface="Arial" panose="020B0604020202020204" pitchFamily="34" charset="0"/>
                <a:cs typeface="Arial" panose="020B0604020202020204" pitchFamily="34" charset="0"/>
              </a:rPr>
              <a:t>Locoid</a:t>
            </a:r>
            <a:r>
              <a:rPr lang="sv-SE" sz="2500" dirty="0">
                <a:latin typeface="Arial" panose="020B0604020202020204" pitchFamily="34" charset="0"/>
                <a:cs typeface="Arial" panose="020B0604020202020204" pitchFamily="34" charset="0"/>
              </a:rPr>
              <a:t> en-två kvällar i </a:t>
            </a:r>
          </a:p>
          <a:p>
            <a:pPr marL="0" indent="0" fontAlgn="base">
              <a:buNone/>
            </a:pPr>
            <a:r>
              <a:rPr lang="sv-SE" sz="2500" dirty="0">
                <a:latin typeface="Arial" panose="020B0604020202020204" pitchFamily="34" charset="0"/>
                <a:cs typeface="Arial" panose="020B0604020202020204" pitchFamily="34" charset="0"/>
              </a:rPr>
              <a:t>        veckan där eksemet tidigare funnits. Mjukgörande</a:t>
            </a:r>
          </a:p>
          <a:p>
            <a:pPr marL="0" indent="0" fontAlgn="base">
              <a:buNone/>
            </a:pPr>
            <a:r>
              <a:rPr lang="sv-SE" sz="2500" dirty="0">
                <a:latin typeface="Arial" panose="020B0604020202020204" pitchFamily="34" charset="0"/>
                <a:cs typeface="Arial" panose="020B0604020202020204" pitchFamily="34" charset="0"/>
              </a:rPr>
              <a:t>        övriga dagar.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​</a:t>
            </a:r>
          </a:p>
          <a:p>
            <a:pPr marL="0" indent="0" fontAlgn="base">
              <a:buNone/>
            </a:pPr>
            <a:r>
              <a:rPr lang="sv-SE" sz="2900" dirty="0">
                <a:latin typeface="Arial" panose="020B0604020202020204" pitchFamily="34" charset="0"/>
                <a:cs typeface="Arial" panose="020B0604020202020204" pitchFamily="34" charset="0"/>
              </a:rPr>
              <a:t>       Därefter mjukgörande dagligen. 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​</a:t>
            </a:r>
          </a:p>
          <a:p>
            <a:pPr marL="0" indent="0" fontAlgn="base">
              <a:buNone/>
            </a:pPr>
            <a:r>
              <a:rPr lang="sv-SE" sz="2500" dirty="0">
                <a:latin typeface="Arial" panose="020B0604020202020204" pitchFamily="34" charset="0"/>
                <a:cs typeface="Arial" panose="020B0604020202020204" pitchFamily="34" charset="0"/>
              </a:rPr>
              <a:t>​</a:t>
            </a:r>
          </a:p>
          <a:p>
            <a:pPr fontAlgn="base"/>
            <a:r>
              <a:rPr lang="sv-SE" sz="2500" b="1" dirty="0">
                <a:latin typeface="Arial" panose="020B0604020202020204" pitchFamily="34" charset="0"/>
                <a:cs typeface="Arial" panose="020B0604020202020204" pitchFamily="34" charset="0"/>
              </a:rPr>
              <a:t>Vid tecken på rodnad och klåda, smörj genast med </a:t>
            </a:r>
            <a:r>
              <a:rPr lang="sv-SE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Mildison</a:t>
            </a:r>
            <a:r>
              <a:rPr lang="sv-SE" sz="2500" b="1" dirty="0">
                <a:latin typeface="Arial" panose="020B0604020202020204" pitchFamily="34" charset="0"/>
                <a:cs typeface="Arial" panose="020B0604020202020204" pitchFamily="34" charset="0"/>
              </a:rPr>
              <a:t> till eksemet är borta</a:t>
            </a:r>
            <a:r>
              <a:rPr lang="sv-SE" sz="2500" dirty="0">
                <a:latin typeface="Arial" panose="020B0604020202020204" pitchFamily="34" charset="0"/>
                <a:cs typeface="Arial" panose="020B0604020202020204" pitchFamily="34" charset="0"/>
              </a:rPr>
              <a:t>​</a:t>
            </a:r>
          </a:p>
          <a:p>
            <a:pPr marL="0" indent="0">
              <a:buNone/>
            </a:pPr>
            <a:endParaRPr lang="sv-SE" sz="1400" dirty="0"/>
          </a:p>
        </p:txBody>
      </p:sp>
      <p:sp>
        <p:nvSpPr>
          <p:cNvPr id="2" name="textruta 1"/>
          <p:cNvSpPr txBox="1"/>
          <p:nvPr/>
        </p:nvSpPr>
        <p:spPr>
          <a:xfrm>
            <a:off x="2580385" y="6320680"/>
            <a:ext cx="3895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Vid utebliven effekt, kontakta vården</a:t>
            </a:r>
          </a:p>
        </p:txBody>
      </p:sp>
      <p:pic>
        <p:nvPicPr>
          <p:cNvPr id="12" name="Bildobjekt 11">
            <a:extLst>
              <a:ext uri="{FF2B5EF4-FFF2-40B4-BE49-F238E27FC236}">
                <a16:creationId xmlns:a16="http://schemas.microsoft.com/office/drawing/2014/main" id="{A5CC0EF0-F737-4068-84A3-74DD8CC609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385223"/>
            <a:ext cx="1615578" cy="700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954952"/>
      </p:ext>
    </p:extLst>
  </p:cSld>
  <p:clrMapOvr>
    <a:masterClrMapping/>
  </p:clrMapOvr>
</p:sld>
</file>

<file path=ppt/theme/theme1.xml><?xml version="1.0" encoding="utf-8"?>
<a:theme xmlns:a="http://schemas.openxmlformats.org/drawingml/2006/main" name="Eksem att kopiera till info 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3b0b0de0-301b-43bc-be01-b232acb4eea4}" enabled="1" method="Privileged" siteId="{d3b4cf3a-ca77-4a02-aefa-f4398591468f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Eksem att kopiera till info </Template>
  <TotalTime>437</TotalTime>
  <Words>447</Words>
  <Application>Microsoft Office PowerPoint</Application>
  <PresentationFormat>Bildspel på skärmen (4:3)</PresentationFormat>
  <Paragraphs>66</Paragraphs>
  <Slides>2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7" baseType="lpstr">
      <vt:lpstr>Calibri Light</vt:lpstr>
      <vt:lpstr>Calibri</vt:lpstr>
      <vt:lpstr>Arial</vt:lpstr>
      <vt:lpstr>Wingdings</vt:lpstr>
      <vt:lpstr>Eksem att kopiera till info </vt:lpstr>
      <vt:lpstr>Barn Eksembehandling</vt:lpstr>
      <vt:lpstr>Barn, Behandlingsschema vid eksem efter svårighetsgrad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anbs</dc:creator>
  <cp:lastModifiedBy>Ann-Louise Häggman</cp:lastModifiedBy>
  <cp:revision>45</cp:revision>
  <cp:lastPrinted>2021-04-13T08:29:27Z</cp:lastPrinted>
  <dcterms:created xsi:type="dcterms:W3CDTF">2015-04-22T08:18:39Z</dcterms:created>
  <dcterms:modified xsi:type="dcterms:W3CDTF">2026-01-27T09:09:50Z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b0b0de0-301b-43bc-be01-b232acb4eea4_Enabled">
    <vt:lpwstr>True</vt:lpwstr>
  </property>
  <property fmtid="{D5CDD505-2E9C-101B-9397-08002B2CF9AE}" pid="3" name="MSIP_Label_3b0b0de0-301b-43bc-be01-b232acb4eea4_SiteId">
    <vt:lpwstr>d3b4cf3a-ca77-4a02-aefa-f4398591468f</vt:lpwstr>
  </property>
  <property fmtid="{D5CDD505-2E9C-101B-9397-08002B2CF9AE}" pid="4" name="MSIP_Label_3b0b0de0-301b-43bc-be01-b232acb4eea4_Owner">
    <vt:lpwstr>anna.bernholm@regionjh.se</vt:lpwstr>
  </property>
  <property fmtid="{D5CDD505-2E9C-101B-9397-08002B2CF9AE}" pid="5" name="MSIP_Label_3b0b0de0-301b-43bc-be01-b232acb4eea4_SetDate">
    <vt:lpwstr>2020-02-19T12:41:21.9873952Z</vt:lpwstr>
  </property>
  <property fmtid="{D5CDD505-2E9C-101B-9397-08002B2CF9AE}" pid="6" name="MSIP_Label_3b0b0de0-301b-43bc-be01-b232acb4eea4_Name">
    <vt:lpwstr>Intern</vt:lpwstr>
  </property>
  <property fmtid="{D5CDD505-2E9C-101B-9397-08002B2CF9AE}" pid="7" name="MSIP_Label_3b0b0de0-301b-43bc-be01-b232acb4eea4_Application">
    <vt:lpwstr>Microsoft Azure Information Protection</vt:lpwstr>
  </property>
  <property fmtid="{D5CDD505-2E9C-101B-9397-08002B2CF9AE}" pid="8" name="MSIP_Label_3b0b0de0-301b-43bc-be01-b232acb4eea4_ActionId">
    <vt:lpwstr>a6cf46e1-b69a-49d1-a818-dc5eca50ad2b</vt:lpwstr>
  </property>
  <property fmtid="{D5CDD505-2E9C-101B-9397-08002B2CF9AE}" pid="9" name="MSIP_Label_3b0b0de0-301b-43bc-be01-b232acb4eea4_Extended_MSFT_Method">
    <vt:lpwstr>Automatic</vt:lpwstr>
  </property>
  <property fmtid="{D5CDD505-2E9C-101B-9397-08002B2CF9AE}" pid="10" name="Sensitivity">
    <vt:lpwstr>Intern</vt:lpwstr>
  </property>
</Properties>
</file>