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7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875838" cy="6743700"/>
  <p:embeddedFontLs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4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64" autoAdjust="0"/>
    <p:restoredTop sz="91210" autoAdjust="0"/>
  </p:normalViewPr>
  <p:slideViewPr>
    <p:cSldViewPr>
      <p:cViewPr varScale="1">
        <p:scale>
          <a:sx n="77" d="100"/>
          <a:sy n="77" d="100"/>
        </p:scale>
        <p:origin x="10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678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28C27-23E4-4651-97D2-28E6D5EECBEB}" type="datetimeFigureOut">
              <a:rPr lang="sv-SE" smtClean="0"/>
              <a:t>2024-07-18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2FA9-373E-4BE2-87FB-DE9B249682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50281-3CFB-418C-957F-107207D3EDE5}" type="datetimeFigureOut">
              <a:rPr lang="sv-SE" smtClean="0"/>
              <a:t>2024-07-18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73438" cy="2528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425" y="3203575"/>
            <a:ext cx="7900988" cy="3033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A3B21-AE30-44A0-9D80-D4D4B6BD291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+ punktlista el/och bilder + 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tshållare för innehåll 3"/>
          <p:cNvSpPr>
            <a:spLocks noGrp="1"/>
          </p:cNvSpPr>
          <p:nvPr userDrawn="1">
            <p:ph sz="quarter" idx="10"/>
          </p:nvPr>
        </p:nvSpPr>
        <p:spPr>
          <a:xfrm>
            <a:off x="432000" y="1538712"/>
            <a:ext cx="8280000" cy="47706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8" name="Platshållare för datum 27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/>
          <a:p>
            <a:fld id="{C2DDAC53-97E1-405C-B9EE-A7B662E67995}" type="datetime1">
              <a:rPr lang="sv-SE" smtClean="0"/>
              <a:t>2024-07-18</a:t>
            </a:fld>
            <a:endParaRPr lang="sv-SE"/>
          </a:p>
        </p:txBody>
      </p:sp>
      <p:sp>
        <p:nvSpPr>
          <p:cNvPr id="30" name="Platshållare för sidfot 29"/>
          <p:cNvSpPr>
            <a:spLocks noGrp="1"/>
          </p:cNvSpPr>
          <p:nvPr userDrawn="1"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bildnummer 30"/>
          <p:cNvSpPr>
            <a:spLocks noGrp="1"/>
          </p:cNvSpPr>
          <p:nvPr userDrawn="1">
            <p:ph type="sldNum" sz="quarter" idx="14"/>
          </p:nvPr>
        </p:nvSpPr>
        <p:spPr/>
        <p:txBody>
          <a:bodyPr/>
          <a:lstStyle/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 userDrawn="1">
            <p:ph type="title"/>
          </p:nvPr>
        </p:nvSpPr>
        <p:spPr>
          <a:xfrm>
            <a:off x="432000" y="836712"/>
            <a:ext cx="7740000" cy="432000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grpSp>
        <p:nvGrpSpPr>
          <p:cNvPr id="23" name="Grupp 22"/>
          <p:cNvGrpSpPr/>
          <p:nvPr userDrawn="1"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24" name="Bildobjekt 23" descr="ny-färg-Huset-vad-vi-gör-och-hur-PPT.png"/>
            <p:cNvPicPr>
              <a:picLocks noChangeAspect="1"/>
            </p:cNvPicPr>
            <p:nvPr userDrawn="1"/>
          </p:nvPicPr>
          <p:blipFill>
            <a:blip r:embed="rId2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25" name="textruta 24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+ punktlista el/och bilder + 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432000" y="1925553"/>
            <a:ext cx="8280000" cy="438376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836712"/>
            <a:ext cx="7740000" cy="432000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2DDAC53-97E1-405C-B9EE-A7B662E67995}" type="datetime1">
              <a:rPr lang="sv-SE" smtClean="0"/>
              <a:t>2024-07-18</a:t>
            </a:fld>
            <a:endParaRPr lang="sv-SE"/>
          </a:p>
        </p:txBody>
      </p:sp>
      <p:sp>
        <p:nvSpPr>
          <p:cNvPr id="30" name="Platshållare för sidfot 2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bildnummer 3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32000" y="1268760"/>
            <a:ext cx="6372248" cy="4320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1800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800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/>
            </a:pPr>
            <a:r>
              <a:rPr lang="sv-SE"/>
              <a:t>eventuell underrubrik</a:t>
            </a:r>
          </a:p>
        </p:txBody>
      </p:sp>
      <p:grpSp>
        <p:nvGrpSpPr>
          <p:cNvPr id="9" name="Grupp 8"/>
          <p:cNvGrpSpPr/>
          <p:nvPr userDrawn="1"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10" name="Bildobjekt 9" descr="ny-färg-Huset-vad-vi-gör-och-hur-PPT.png"/>
            <p:cNvPicPr>
              <a:picLocks noChangeAspect="1"/>
            </p:cNvPicPr>
            <p:nvPr userDrawn="1"/>
          </p:nvPicPr>
          <p:blipFill>
            <a:blip r:embed="rId2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11" name="textruta 10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>
            <a:off x="0" y="6525344"/>
            <a:ext cx="9144000" cy="340683"/>
          </a:xfrm>
          <a:prstGeom prst="rect">
            <a:avLst/>
          </a:prstGeom>
          <a:solidFill>
            <a:srgbClr val="98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 descr="&#10;"/>
          <p:cNvSpPr>
            <a:spLocks noGrp="1"/>
          </p:cNvSpPr>
          <p:nvPr>
            <p:ph type="title"/>
          </p:nvPr>
        </p:nvSpPr>
        <p:spPr>
          <a:xfrm>
            <a:off x="432000" y="835200"/>
            <a:ext cx="7740000" cy="432000"/>
          </a:xfrm>
          <a:prstGeom prst="rect">
            <a:avLst/>
          </a:prstGeom>
        </p:spPr>
        <p:txBody>
          <a:bodyPr vert="horz" wrap="square" lIns="0" tIns="0" rIns="0" bIns="0" numCol="1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idx="1"/>
          </p:nvPr>
        </p:nvSpPr>
        <p:spPr>
          <a:xfrm>
            <a:off x="432000" y="1537200"/>
            <a:ext cx="8172000" cy="410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 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3"/>
          </p:nvPr>
        </p:nvSpPr>
        <p:spPr>
          <a:xfrm>
            <a:off x="4860032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4"/>
          </p:nvPr>
        </p:nvSpPr>
        <p:spPr>
          <a:xfrm>
            <a:off x="8676456" y="6520259"/>
            <a:ext cx="395536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7812360" y="6520259"/>
            <a:ext cx="82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99556F88-A242-4AD1-8CEA-CBFF1615A473}" type="datetime1">
              <a:rPr lang="sv-SE" smtClean="0"/>
              <a:t>2024-07-18</a:t>
            </a:fld>
            <a:endParaRPr lang="sv-SE"/>
          </a:p>
        </p:txBody>
      </p:sp>
      <p:pic>
        <p:nvPicPr>
          <p:cNvPr id="71" name="Bildobjekt 70" descr="Logga-liggande-Region_Jamtland_Harjedalen_RGB-152,194,0-PPT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5777749"/>
            <a:ext cx="1791646" cy="675587"/>
          </a:xfrm>
          <a:prstGeom prst="rect">
            <a:avLst/>
          </a:prstGeom>
        </p:spPr>
      </p:pic>
      <p:grpSp>
        <p:nvGrpSpPr>
          <p:cNvPr id="9" name="Grupp 8"/>
          <p:cNvGrpSpPr/>
          <p:nvPr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11" name="Bildobjekt 10" descr="ny-färg-Huset-vad-vi-gör-och-hur-PPT.png"/>
            <p:cNvPicPr>
              <a:picLocks noChangeAspect="1"/>
            </p:cNvPicPr>
            <p:nvPr userDrawn="1"/>
          </p:nvPicPr>
          <p:blipFill>
            <a:blip r:embed="rId5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07" r:id="rId2"/>
  </p:sldLayoutIdLst>
  <p:transition spd="med"/>
  <p:txStyles>
    <p:titleStyle>
      <a:lvl1pPr algn="l" defTabSz="914400" rtl="0" eaLnBrk="1" latinLnBrk="0" hangingPunct="1">
        <a:spcBef>
          <a:spcPct val="0"/>
        </a:spcBef>
        <a:buNone/>
        <a:defRPr sz="2600" b="1" kern="1200" cap="none" spc="0" baseline="0">
          <a:solidFill>
            <a:srgbClr val="98C200"/>
          </a:solidFill>
          <a:effectLst/>
          <a:latin typeface="+mj-lt"/>
          <a:ea typeface="+mj-ea"/>
          <a:cs typeface="+mj-cs"/>
        </a:defRPr>
      </a:lvl1pPr>
    </p:titleStyle>
    <p:bodyStyle>
      <a:lvl1pPr marL="252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rgbClr val="98C200"/>
        </a:buClr>
        <a:buSzPct val="110000"/>
        <a:buFont typeface="Wingdings" pitchFamily="2" charset="2"/>
        <a:buChar char="§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>
            <a:lumMod val="75000"/>
            <a:lumOff val="25000"/>
          </a:schemeClr>
        </a:buClr>
        <a:buSzTx/>
        <a:buFont typeface="Verdana" pitchFamily="34" charset="0"/>
        <a:buChar char="–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56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>
            <a:lumMod val="50000"/>
            <a:lumOff val="50000"/>
          </a:schemeClr>
        </a:buClr>
        <a:buSzTx/>
        <a:buFont typeface="Wingdings" pitchFamily="2" charset="2"/>
        <a:buChar char="§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08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/>
        </a:buClr>
        <a:buSzTx/>
        <a:buFont typeface="Verdana" pitchFamily="34" charset="0"/>
        <a:buChar char="–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60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rgbClr val="98C200"/>
        </a:buClr>
        <a:buSzTx/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12900" marR="0" indent="-252000" algn="l" defTabSz="914400" rtl="0" eaLnBrk="1" fontAlgn="auto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tx1"/>
        </a:buClr>
        <a:buSzTx/>
        <a:buFont typeface="Verdana" pitchFamily="34" charset="0"/>
        <a:buNone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85950" indent="-2667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667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33625" indent="-180975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601ECC5-7156-EA73-66A7-476C308C7239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431800" y="620688"/>
            <a:ext cx="8280400" cy="5190203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▪ Vilka är de tänkbara orsakerna till..</a:t>
            </a:r>
          </a:p>
          <a:p>
            <a:pPr marL="0" indent="0">
              <a:buNone/>
            </a:pPr>
            <a:r>
              <a:rPr lang="sv-SE" dirty="0"/>
              <a:t>▪ Varför har vi problem med…</a:t>
            </a:r>
          </a:p>
          <a:p>
            <a:pPr marL="0" indent="0">
              <a:buNone/>
            </a:pPr>
            <a:r>
              <a:rPr lang="sv-SE" dirty="0"/>
              <a:t>▪ Vilka orsaker finns bakom …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Svarar på frågor som….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E2BF09A-8765-8C6C-48AF-EAA9F77486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▪ Identifiera ett problem</a:t>
            </a:r>
          </a:p>
          <a:p>
            <a:pPr marL="0" indent="0">
              <a:buNone/>
            </a:pPr>
            <a:r>
              <a:rPr lang="sv-SE" dirty="0"/>
              <a:t>▪ Sortera / strukturera</a:t>
            </a:r>
          </a:p>
          <a:p>
            <a:pPr marL="0" indent="0">
              <a:buNone/>
            </a:pPr>
            <a:r>
              <a:rPr lang="sv-SE" dirty="0"/>
              <a:t>▪ Analysera eller tolka en problemsituation / rotorsaksanalys</a:t>
            </a:r>
          </a:p>
          <a:p>
            <a:pPr marL="0" indent="0">
              <a:buNone/>
            </a:pPr>
            <a:r>
              <a:rPr lang="sv-SE" dirty="0"/>
              <a:t>▪ Illustrera</a:t>
            </a:r>
          </a:p>
          <a:p>
            <a:pPr marL="0" indent="0">
              <a:buNone/>
            </a:pPr>
            <a:r>
              <a:rPr lang="sv-SE" dirty="0"/>
              <a:t>▪ Skapa en gemensam bild av olika orsaker till ett problem</a:t>
            </a:r>
          </a:p>
          <a:p>
            <a:pPr marL="0" indent="0">
              <a:buNone/>
            </a:pPr>
            <a:r>
              <a:rPr lang="sv-SE" dirty="0"/>
              <a:t>▪ Tydliggöra vilka data som måste samlas in/mätas</a:t>
            </a:r>
          </a:p>
          <a:p>
            <a:pPr marL="0" indent="0">
              <a:buNone/>
            </a:pPr>
            <a:r>
              <a:rPr lang="sv-SE" dirty="0"/>
              <a:t>▪ Utveckla lösningar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8BB7F35-B863-5CBB-A45A-2E409BD5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Fiskbensdiagram hjälper dig att: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944B13-7D2B-256C-FF79-BA19D5401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0140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081E17B7-A7B0-0E58-AB3D-0C1B7FEF438E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899592" y="395099"/>
            <a:ext cx="7488831" cy="5410165"/>
          </a:xfr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6EF8223A-2323-7E01-C609-46215DC2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6E2A1D2-E11B-3694-9D47-F3597623E4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077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8BFAA60-8D7C-D02D-8F56-A6AE1BE92FD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• Människor</a:t>
            </a:r>
          </a:p>
          <a:p>
            <a:pPr marL="0" indent="0">
              <a:buNone/>
            </a:pPr>
            <a:r>
              <a:rPr lang="sv-SE" dirty="0"/>
              <a:t>• Maskiner</a:t>
            </a:r>
          </a:p>
          <a:p>
            <a:pPr marL="0" indent="0">
              <a:buNone/>
            </a:pPr>
            <a:r>
              <a:rPr lang="sv-SE" dirty="0"/>
              <a:t>• Metoder</a:t>
            </a:r>
          </a:p>
          <a:p>
            <a:pPr marL="0" indent="0">
              <a:buNone/>
            </a:pPr>
            <a:r>
              <a:rPr lang="sv-SE" dirty="0"/>
              <a:t>• Material</a:t>
            </a:r>
          </a:p>
          <a:p>
            <a:pPr marL="0" indent="0">
              <a:buNone/>
            </a:pPr>
            <a:r>
              <a:rPr lang="sv-SE" dirty="0"/>
              <a:t>• Miljö</a:t>
            </a:r>
          </a:p>
          <a:p>
            <a:pPr marL="0" indent="0">
              <a:buNone/>
            </a:pPr>
            <a:r>
              <a:rPr lang="sv-SE" dirty="0"/>
              <a:t>• Ev. Management, Mätning</a:t>
            </a:r>
          </a:p>
          <a:p>
            <a:pPr marL="0" indent="0">
              <a:buNone/>
            </a:pPr>
            <a:r>
              <a:rPr lang="sv-SE" dirty="0"/>
              <a:t>Benen kan också utgöras av egna orsakskategorier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F2F2541-896F-20D8-7FA9-7C8F95FCE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Fiskbenen kan utgöras av fem (eller sju) M:</a:t>
            </a:r>
          </a:p>
        </p:txBody>
      </p:sp>
    </p:spTree>
    <p:extLst>
      <p:ext uri="{BB962C8B-B14F-4D97-AF65-F5344CB8AC3E}">
        <p14:creationId xmlns:p14="http://schemas.microsoft.com/office/powerpoint/2010/main" val="4930183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8C50306E-DF62-4FE2-802D-C88284B64D89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431800" y="1412777"/>
            <a:ext cx="8280400" cy="4481604"/>
          </a:xfr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ADC6F1B3-99B8-C09A-EB8F-A053DB97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268C9B-57D8-072D-B070-4C793DE415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757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02D66B5-5CD3-3DBA-028A-75170B67CE5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▪ Undersök om det finns ytterligare bakomliggande orsaker</a:t>
            </a:r>
          </a:p>
          <a:p>
            <a:pPr marL="0" indent="0">
              <a:buNone/>
            </a:pPr>
            <a:r>
              <a:rPr lang="sv-SE" dirty="0"/>
              <a:t>▪ Är problemet redan åtgärdat</a:t>
            </a:r>
          </a:p>
          <a:p>
            <a:pPr marL="0" indent="0">
              <a:buNone/>
            </a:pPr>
            <a:r>
              <a:rPr lang="sv-SE" dirty="0"/>
              <a:t>▪ Är faktaunderlaget tillräckligt</a:t>
            </a:r>
          </a:p>
          <a:p>
            <a:pPr marL="0" indent="0">
              <a:buNone/>
            </a:pPr>
            <a:r>
              <a:rPr lang="sv-SE" dirty="0"/>
              <a:t>▪ Vilka faktorer kan du påverka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2B87B50-81AD-E08F-DF24-EDBC2421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…att gå vidare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A69A60-6FD5-DD78-ECD5-C783F74327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79758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4.14"/>
  <p:tag name="AS_TITLE" val="Aspose.Slides for .NET 4.0 Client Profile"/>
  <p:tag name="AS_VERSION" val="22.4"/>
</p:tagLst>
</file>

<file path=ppt/theme/theme1.xml><?xml version="1.0" encoding="utf-8"?>
<a:theme xmlns:a="http://schemas.openxmlformats.org/drawingml/2006/main" name="PPT_mall_RJH 2">
  <a:themeElements>
    <a:clrScheme name="4 - JLL RÖD">
      <a:dk1>
        <a:srgbClr val="111111"/>
      </a:dk1>
      <a:lt1>
        <a:sysClr val="window" lastClr="FFFFFF"/>
      </a:lt1>
      <a:dk2>
        <a:srgbClr val="A59D95"/>
      </a:dk2>
      <a:lt2>
        <a:srgbClr val="FFFFFF"/>
      </a:lt2>
      <a:accent1>
        <a:srgbClr val="981E32"/>
      </a:accent1>
      <a:accent2>
        <a:srgbClr val="DBD7D4"/>
      </a:accent2>
      <a:accent3>
        <a:srgbClr val="F4C8CF"/>
      </a:accent3>
      <a:accent4>
        <a:srgbClr val="A59D95"/>
      </a:accent4>
      <a:accent5>
        <a:srgbClr val="DE5A70"/>
      </a:accent5>
      <a:accent6>
        <a:srgbClr val="C8C4BF"/>
      </a:accent6>
      <a:hlink>
        <a:srgbClr val="004250"/>
      </a:hlink>
      <a:folHlink>
        <a:srgbClr val="A59D95"/>
      </a:folHlink>
    </a:clrScheme>
    <a:fontScheme name="JLL-mall">
      <a:majorFont>
        <a:latin typeface="Verdana"/>
        <a:ea typeface="Verdana"/>
        <a:cs typeface="Arial"/>
      </a:majorFont>
      <a:minorFont>
        <a:latin typeface="Verdana"/>
        <a:ea typeface="Verdan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PPT_mall_RJH 2</Template>
  <TotalTime>6</TotalTime>
  <Words>135</Words>
  <Application>Microsoft Office PowerPoint</Application>
  <PresentationFormat>Bildspel på skärmen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Verdana</vt:lpstr>
      <vt:lpstr>Wingdings</vt:lpstr>
      <vt:lpstr>Calibri</vt:lpstr>
      <vt:lpstr>PPT_mall_RJH 2</vt:lpstr>
      <vt:lpstr>PowerPoint-presentation</vt:lpstr>
      <vt:lpstr>Svarar på frågor som….</vt:lpstr>
      <vt:lpstr>Fiskbensdiagram hjälper dig att:</vt:lpstr>
      <vt:lpstr>PowerPoint-presentation</vt:lpstr>
      <vt:lpstr>Fiskbenen kan utgöras av fem (eller sju) M:</vt:lpstr>
      <vt:lpstr>Exempel</vt:lpstr>
      <vt:lpstr>…att gå vidare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goaj</dc:creator>
  <cp:lastModifiedBy>Katarina Kempe</cp:lastModifiedBy>
  <cp:revision>7</cp:revision>
  <dcterms:created xsi:type="dcterms:W3CDTF">2015-01-20T13:41:14Z</dcterms:created>
  <dcterms:modified xsi:type="dcterms:W3CDTF">2024-07-18T14:02:42Z</dcterms:modified>
</cp:coreProperties>
</file>