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7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875838" cy="6743700"/>
  <p:embeddedFontLst>
    <p:embeddedFont>
      <p:font typeface="Verdana" panose="020B0604030504040204" pitchFamily="34" charset="0"/>
      <p:regular r:id="rId14"/>
      <p:bold r:id="rId15"/>
      <p:italic r:id="rId16"/>
      <p:boldItalic r:id="rId17"/>
    </p:embeddedFont>
  </p:embeddedFontLst>
  <p:custDataLst>
    <p:tags r:id="rId18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4">
          <p15:clr>
            <a:srgbClr val="A4A3A4"/>
          </p15:clr>
        </p15:guide>
        <p15:guide id="2" pos="31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864" autoAdjust="0"/>
    <p:restoredTop sz="91210" autoAdjust="0"/>
  </p:normalViewPr>
  <p:slideViewPr>
    <p:cSldViewPr>
      <p:cViewPr varScale="1">
        <p:scale>
          <a:sx n="77" d="100"/>
          <a:sy n="77" d="100"/>
        </p:scale>
        <p:origin x="10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678" y="-90"/>
      </p:cViewPr>
      <p:guideLst>
        <p:guide orient="horz" pos="2124"/>
        <p:guide pos="3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559435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28C27-23E4-4651-97D2-28E6D5EECBEB}" type="datetimeFigureOut">
              <a:rPr lang="sv-SE" smtClean="0"/>
              <a:t>2024-07-18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559435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32FA9-373E-4BE2-87FB-DE9B249682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435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50281-3CFB-418C-957F-107207D3EDE5}" type="datetimeFigureOut">
              <a:rPr lang="sv-SE" smtClean="0"/>
              <a:t>2024-07-18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506413"/>
            <a:ext cx="3373438" cy="2528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425" y="3203575"/>
            <a:ext cx="7900988" cy="3033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435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A3B21-AE30-44A0-9D80-D4D4B6BD2915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radig rubrik + punktlista el/och bilder + L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tshållare för innehåll 3"/>
          <p:cNvSpPr>
            <a:spLocks noGrp="1"/>
          </p:cNvSpPr>
          <p:nvPr userDrawn="1">
            <p:ph sz="quarter" idx="10"/>
          </p:nvPr>
        </p:nvSpPr>
        <p:spPr>
          <a:xfrm>
            <a:off x="432000" y="1538712"/>
            <a:ext cx="8280000" cy="477060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8" name="Platshållare för datum 27"/>
          <p:cNvSpPr>
            <a:spLocks noGrp="1"/>
          </p:cNvSpPr>
          <p:nvPr userDrawn="1">
            <p:ph type="dt" sz="half" idx="11"/>
          </p:nvPr>
        </p:nvSpPr>
        <p:spPr/>
        <p:txBody>
          <a:bodyPr/>
          <a:lstStyle/>
          <a:p>
            <a:fld id="{C2DDAC53-97E1-405C-B9EE-A7B662E67995}" type="datetime1">
              <a:rPr lang="sv-SE" smtClean="0"/>
              <a:t>2024-07-18</a:t>
            </a:fld>
            <a:endParaRPr lang="sv-SE"/>
          </a:p>
        </p:txBody>
      </p:sp>
      <p:sp>
        <p:nvSpPr>
          <p:cNvPr id="30" name="Platshållare för sidfot 29"/>
          <p:cNvSpPr>
            <a:spLocks noGrp="1"/>
          </p:cNvSpPr>
          <p:nvPr userDrawn="1"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1" name="Platshållare för bildnummer 30"/>
          <p:cNvSpPr>
            <a:spLocks noGrp="1"/>
          </p:cNvSpPr>
          <p:nvPr userDrawn="1">
            <p:ph type="sldNum" sz="quarter" idx="14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 userDrawn="1">
            <p:ph type="title"/>
          </p:nvPr>
        </p:nvSpPr>
        <p:spPr>
          <a:xfrm>
            <a:off x="432000" y="836712"/>
            <a:ext cx="7740000" cy="432000"/>
          </a:xfrm>
        </p:spPr>
        <p:txBody>
          <a:bodyPr/>
          <a:lstStyle>
            <a:lvl1pPr>
              <a:defRPr sz="2600"/>
            </a:lvl1pPr>
          </a:lstStyle>
          <a:p>
            <a:r>
              <a:rPr lang="sv-SE"/>
              <a:t>Klicka här för att ändra format</a:t>
            </a:r>
          </a:p>
        </p:txBody>
      </p:sp>
      <p:grpSp>
        <p:nvGrpSpPr>
          <p:cNvPr id="23" name="Grupp 22"/>
          <p:cNvGrpSpPr/>
          <p:nvPr userDrawn="1"/>
        </p:nvGrpSpPr>
        <p:grpSpPr>
          <a:xfrm>
            <a:off x="14288" y="6018825"/>
            <a:ext cx="1404000" cy="805185"/>
            <a:chOff x="14288" y="6018825"/>
            <a:chExt cx="1404000" cy="805185"/>
          </a:xfrm>
        </p:grpSpPr>
        <p:pic>
          <p:nvPicPr>
            <p:cNvPr id="24" name="Bildobjekt 23" descr="ny-färg-Huset-vad-vi-gör-och-hur-PPT.png"/>
            <p:cNvPicPr>
              <a:picLocks noChangeAspect="1"/>
            </p:cNvPicPr>
            <p:nvPr userDrawn="1"/>
          </p:nvPicPr>
          <p:blipFill>
            <a:blip r:embed="rId2"/>
            <a:srcRect l="12278" t="9051" r="11061" b="43700"/>
            <a:stretch>
              <a:fillRect/>
            </a:stretch>
          </p:blipFill>
          <p:spPr>
            <a:xfrm>
              <a:off x="230528" y="6018825"/>
              <a:ext cx="876673" cy="626195"/>
            </a:xfrm>
            <a:prstGeom prst="rect">
              <a:avLst/>
            </a:prstGeom>
          </p:spPr>
        </p:pic>
        <p:sp>
          <p:nvSpPr>
            <p:cNvPr id="25" name="textruta 24"/>
            <p:cNvSpPr txBox="1"/>
            <p:nvPr userDrawn="1"/>
          </p:nvSpPr>
          <p:spPr>
            <a:xfrm>
              <a:off x="14288" y="6596255"/>
              <a:ext cx="1404000" cy="227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sv-SE" sz="800" b="0" i="0" u="none" strike="noStrike" kern="0" cap="all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vad vi gör och hur</a:t>
              </a:r>
            </a:p>
          </p:txBody>
        </p:sp>
      </p:grp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radig rubrik + punktlista el/och bilder + L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432000" y="1925553"/>
            <a:ext cx="8280000" cy="438376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" y="836712"/>
            <a:ext cx="7740000" cy="432000"/>
          </a:xfrm>
        </p:spPr>
        <p:txBody>
          <a:bodyPr/>
          <a:lstStyle>
            <a:lvl1pPr>
              <a:defRPr sz="26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C2DDAC53-97E1-405C-B9EE-A7B662E67995}" type="datetime1">
              <a:rPr lang="sv-SE" smtClean="0"/>
              <a:t>2024-07-18</a:t>
            </a:fld>
            <a:endParaRPr lang="sv-SE"/>
          </a:p>
        </p:txBody>
      </p:sp>
      <p:sp>
        <p:nvSpPr>
          <p:cNvPr id="30" name="Platshållare för sidfot 2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1" name="Platshållare för bildnummer 3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t>‹#›</a:t>
            </a:fld>
            <a:endParaRPr lang="sv-SE"/>
          </a:p>
        </p:txBody>
      </p:sp>
      <p:sp>
        <p:nvSpPr>
          <p:cNvPr id="18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32000" y="1268760"/>
            <a:ext cx="6372248" cy="43204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defTabSz="180000" rtl="0" eaLnBrk="1" fontAlgn="auto" latinLnBrk="0" hangingPunct="1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>
                <a:tab pos="252000" algn="l"/>
              </a:tabLst>
              <a:defRPr sz="1600" cap="all" baseline="0">
                <a:solidFill>
                  <a:srgbClr val="33333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80000" rtl="0" eaLnBrk="1" fontAlgn="auto" latinLnBrk="0" hangingPunct="1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>
                <a:tab pos="252000" algn="l"/>
              </a:tabLst>
              <a:defRPr/>
            </a:pPr>
            <a:r>
              <a:rPr lang="sv-SE"/>
              <a:t>eventuell underrubrik</a:t>
            </a:r>
          </a:p>
        </p:txBody>
      </p:sp>
      <p:grpSp>
        <p:nvGrpSpPr>
          <p:cNvPr id="9" name="Grupp 8"/>
          <p:cNvGrpSpPr/>
          <p:nvPr userDrawn="1"/>
        </p:nvGrpSpPr>
        <p:grpSpPr>
          <a:xfrm>
            <a:off x="14288" y="6018825"/>
            <a:ext cx="1404000" cy="805185"/>
            <a:chOff x="14288" y="6018825"/>
            <a:chExt cx="1404000" cy="805185"/>
          </a:xfrm>
        </p:grpSpPr>
        <p:pic>
          <p:nvPicPr>
            <p:cNvPr id="10" name="Bildobjekt 9" descr="ny-färg-Huset-vad-vi-gör-och-hur-PPT.png"/>
            <p:cNvPicPr>
              <a:picLocks noChangeAspect="1"/>
            </p:cNvPicPr>
            <p:nvPr userDrawn="1"/>
          </p:nvPicPr>
          <p:blipFill>
            <a:blip r:embed="rId2"/>
            <a:srcRect l="12278" t="9051" r="11061" b="43700"/>
            <a:stretch>
              <a:fillRect/>
            </a:stretch>
          </p:blipFill>
          <p:spPr>
            <a:xfrm>
              <a:off x="230528" y="6018825"/>
              <a:ext cx="876673" cy="626195"/>
            </a:xfrm>
            <a:prstGeom prst="rect">
              <a:avLst/>
            </a:prstGeom>
          </p:spPr>
        </p:pic>
        <p:sp>
          <p:nvSpPr>
            <p:cNvPr id="11" name="textruta 10"/>
            <p:cNvSpPr txBox="1"/>
            <p:nvPr userDrawn="1"/>
          </p:nvSpPr>
          <p:spPr>
            <a:xfrm>
              <a:off x="14288" y="6596255"/>
              <a:ext cx="1404000" cy="227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sv-SE" sz="800" b="0" i="0" u="none" strike="noStrike" kern="0" cap="all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vad vi gör och hur</a:t>
              </a:r>
            </a:p>
          </p:txBody>
        </p:sp>
      </p:grp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 22"/>
          <p:cNvSpPr/>
          <p:nvPr/>
        </p:nvSpPr>
        <p:spPr>
          <a:xfrm>
            <a:off x="0" y="6525344"/>
            <a:ext cx="9144000" cy="340683"/>
          </a:xfrm>
          <a:prstGeom prst="rect">
            <a:avLst/>
          </a:prstGeom>
          <a:solidFill>
            <a:srgbClr val="98C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 descr="&#10;"/>
          <p:cNvSpPr>
            <a:spLocks noGrp="1"/>
          </p:cNvSpPr>
          <p:nvPr>
            <p:ph type="title"/>
          </p:nvPr>
        </p:nvSpPr>
        <p:spPr>
          <a:xfrm>
            <a:off x="432000" y="835200"/>
            <a:ext cx="7740000" cy="432000"/>
          </a:xfrm>
          <a:prstGeom prst="rect">
            <a:avLst/>
          </a:prstGeom>
        </p:spPr>
        <p:txBody>
          <a:bodyPr vert="horz" wrap="square" lIns="0" tIns="0" rIns="0" bIns="0" numCol="1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10" name="Platshållare för text 9"/>
          <p:cNvSpPr>
            <a:spLocks noGrp="1"/>
          </p:cNvSpPr>
          <p:nvPr>
            <p:ph type="body" idx="1"/>
          </p:nvPr>
        </p:nvSpPr>
        <p:spPr>
          <a:xfrm>
            <a:off x="432000" y="1537200"/>
            <a:ext cx="8172000" cy="410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 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5" name="Platshållare för sidfot 14"/>
          <p:cNvSpPr>
            <a:spLocks noGrp="1"/>
          </p:cNvSpPr>
          <p:nvPr>
            <p:ph type="ftr" sz="quarter" idx="3"/>
          </p:nvPr>
        </p:nvSpPr>
        <p:spPr>
          <a:xfrm>
            <a:off x="4860032" y="6520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baseline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6" name="Platshållare för bildnummer 15"/>
          <p:cNvSpPr>
            <a:spLocks noGrp="1"/>
          </p:cNvSpPr>
          <p:nvPr>
            <p:ph type="sldNum" sz="quarter" idx="4"/>
          </p:nvPr>
        </p:nvSpPr>
        <p:spPr>
          <a:xfrm>
            <a:off x="8676456" y="6520259"/>
            <a:ext cx="395536" cy="365125"/>
          </a:xfrm>
          <a:prstGeom prst="rect">
            <a:avLst/>
          </a:prstGeom>
        </p:spPr>
        <p:txBody>
          <a:bodyPr vert="horz" lIns="9000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fld id="{1444FA28-21CF-4CB9-B5F5-49BB08F09A2A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7812360" y="6520259"/>
            <a:ext cx="82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fld id="{99556F88-A242-4AD1-8CEA-CBFF1615A473}" type="datetime1">
              <a:rPr lang="sv-SE" smtClean="0"/>
              <a:t>2024-07-18</a:t>
            </a:fld>
            <a:endParaRPr lang="sv-SE"/>
          </a:p>
        </p:txBody>
      </p:sp>
      <p:pic>
        <p:nvPicPr>
          <p:cNvPr id="71" name="Bildobjekt 70" descr="Logga-liggande-Region_Jamtland_Harjedalen_RGB-152,194,0-PPT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6296" y="5777749"/>
            <a:ext cx="1791646" cy="675587"/>
          </a:xfrm>
          <a:prstGeom prst="rect">
            <a:avLst/>
          </a:prstGeom>
        </p:spPr>
      </p:pic>
      <p:grpSp>
        <p:nvGrpSpPr>
          <p:cNvPr id="9" name="Grupp 8"/>
          <p:cNvGrpSpPr/>
          <p:nvPr/>
        </p:nvGrpSpPr>
        <p:grpSpPr>
          <a:xfrm>
            <a:off x="14288" y="6018825"/>
            <a:ext cx="1404000" cy="805185"/>
            <a:chOff x="14288" y="6018825"/>
            <a:chExt cx="1404000" cy="805185"/>
          </a:xfrm>
        </p:grpSpPr>
        <p:pic>
          <p:nvPicPr>
            <p:cNvPr id="11" name="Bildobjekt 10" descr="ny-färg-Huset-vad-vi-gör-och-hur-PPT.png"/>
            <p:cNvPicPr>
              <a:picLocks noChangeAspect="1"/>
            </p:cNvPicPr>
            <p:nvPr userDrawn="1"/>
          </p:nvPicPr>
          <p:blipFill>
            <a:blip r:embed="rId5"/>
            <a:srcRect l="12278" t="9051" r="11061" b="43700"/>
            <a:stretch>
              <a:fillRect/>
            </a:stretch>
          </p:blipFill>
          <p:spPr>
            <a:xfrm>
              <a:off x="230528" y="6018825"/>
              <a:ext cx="876673" cy="626195"/>
            </a:xfrm>
            <a:prstGeom prst="rect">
              <a:avLst/>
            </a:prstGeom>
          </p:spPr>
        </p:pic>
        <p:sp>
          <p:nvSpPr>
            <p:cNvPr id="12" name="textruta 11"/>
            <p:cNvSpPr txBox="1"/>
            <p:nvPr userDrawn="1"/>
          </p:nvSpPr>
          <p:spPr>
            <a:xfrm>
              <a:off x="14288" y="6596255"/>
              <a:ext cx="1404000" cy="227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sv-SE" sz="800" b="0" i="0" u="none" strike="noStrike" kern="0" cap="all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vad vi gör och hur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07" r:id="rId2"/>
  </p:sldLayoutIdLst>
  <p:transition spd="med"/>
  <p:txStyles>
    <p:titleStyle>
      <a:lvl1pPr algn="l" defTabSz="914400" rtl="0" eaLnBrk="1" latinLnBrk="0" hangingPunct="1">
        <a:spcBef>
          <a:spcPct val="0"/>
        </a:spcBef>
        <a:buNone/>
        <a:defRPr sz="2600" b="1" kern="1200" cap="none" spc="0" baseline="0">
          <a:solidFill>
            <a:srgbClr val="98C200"/>
          </a:solidFill>
          <a:effectLst/>
          <a:latin typeface="+mj-lt"/>
          <a:ea typeface="+mj-ea"/>
          <a:cs typeface="+mj-cs"/>
        </a:defRPr>
      </a:lvl1pPr>
    </p:titleStyle>
    <p:bodyStyle>
      <a:lvl1pPr marL="252000" marR="0" indent="-252000" algn="l" defTabSz="360000" rtl="0" eaLnBrk="1" fontAlgn="auto" latinLnBrk="0" hangingPunct="1">
        <a:lnSpc>
          <a:spcPct val="110000"/>
        </a:lnSpc>
        <a:spcBef>
          <a:spcPts val="600"/>
        </a:spcBef>
        <a:spcAft>
          <a:spcPct val="0"/>
        </a:spcAft>
        <a:buClr>
          <a:srgbClr val="98C200"/>
        </a:buClr>
        <a:buSzPct val="110000"/>
        <a:buFont typeface="Wingdings" pitchFamily="2" charset="2"/>
        <a:buChar char="§"/>
        <a:tabLst>
          <a:tab pos="252000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marR="0" indent="-252000" algn="l" defTabSz="360000" rtl="0" eaLnBrk="1" fontAlgn="auto" latinLnBrk="0" hangingPunct="1">
        <a:lnSpc>
          <a:spcPct val="110000"/>
        </a:lnSpc>
        <a:spcBef>
          <a:spcPts val="600"/>
        </a:spcBef>
        <a:spcAft>
          <a:spcPct val="0"/>
        </a:spcAft>
        <a:buClr>
          <a:schemeClr val="tx1">
            <a:lumMod val="75000"/>
            <a:lumOff val="25000"/>
          </a:schemeClr>
        </a:buClr>
        <a:buSzTx/>
        <a:buFont typeface="Verdana" pitchFamily="34" charset="0"/>
        <a:buChar char="–"/>
        <a:tabLst>
          <a:tab pos="252000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756000" marR="0" indent="-252000" algn="l" defTabSz="360000" rtl="0" eaLnBrk="1" fontAlgn="auto" latinLnBrk="0" hangingPunct="1">
        <a:lnSpc>
          <a:spcPct val="110000"/>
        </a:lnSpc>
        <a:spcBef>
          <a:spcPts val="600"/>
        </a:spcBef>
        <a:spcAft>
          <a:spcPct val="0"/>
        </a:spcAft>
        <a:buClr>
          <a:schemeClr val="tx1">
            <a:lumMod val="50000"/>
            <a:lumOff val="50000"/>
          </a:schemeClr>
        </a:buClr>
        <a:buSzTx/>
        <a:buFont typeface="Wingdings" pitchFamily="2" charset="2"/>
        <a:buChar char="§"/>
        <a:tabLst>
          <a:tab pos="252000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08000" marR="0" indent="-252000" algn="l" defTabSz="360000" rtl="0" eaLnBrk="1" fontAlgn="auto" latinLnBrk="0" hangingPunct="1">
        <a:lnSpc>
          <a:spcPct val="110000"/>
        </a:lnSpc>
        <a:spcBef>
          <a:spcPts val="600"/>
        </a:spcBef>
        <a:spcAft>
          <a:spcPct val="0"/>
        </a:spcAft>
        <a:buClr>
          <a:schemeClr val="tx1"/>
        </a:buClr>
        <a:buSzTx/>
        <a:buFont typeface="Verdana" pitchFamily="34" charset="0"/>
        <a:buChar char="–"/>
        <a:tabLst>
          <a:tab pos="252000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260000" marR="0" indent="-252000" algn="l" defTabSz="360000" rtl="0" eaLnBrk="1" fontAlgn="auto" latinLnBrk="0" hangingPunct="1">
        <a:lnSpc>
          <a:spcPct val="110000"/>
        </a:lnSpc>
        <a:spcBef>
          <a:spcPts val="600"/>
        </a:spcBef>
        <a:spcAft>
          <a:spcPct val="0"/>
        </a:spcAft>
        <a:buClr>
          <a:srgbClr val="98C200"/>
        </a:buClr>
        <a:buSzTx/>
        <a:buFont typeface="Wingdings" pitchFamily="2" charset="2"/>
        <a:buChar char="§"/>
        <a:tabLst>
          <a:tab pos="1074738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612900" marR="0" indent="-252000" algn="l" defTabSz="914400" rtl="0" eaLnBrk="1" fontAlgn="auto" latinLnBrk="0" hangingPunct="1">
        <a:lnSpc>
          <a:spcPct val="110000"/>
        </a:lnSpc>
        <a:spcBef>
          <a:spcPts val="400"/>
        </a:spcBef>
        <a:spcAft>
          <a:spcPct val="0"/>
        </a:spcAft>
        <a:buClr>
          <a:schemeClr val="tx1"/>
        </a:buClr>
        <a:buSzTx/>
        <a:buFont typeface="Verdana" pitchFamily="34" charset="0"/>
        <a:buNone/>
        <a:tabLst>
          <a:tab pos="1074738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85950" indent="-26670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tabLst>
          <a:tab pos="1074738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52650" indent="-26670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tabLst>
          <a:tab pos="1074738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33625" indent="-180975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tabLst>
          <a:tab pos="1074738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400" dirty="0"/>
              <a:t>Kvalitetsproblem ska alltid angripas systematiskt och noggrant. </a:t>
            </a:r>
          </a:p>
          <a:p>
            <a:pPr marL="0" indent="0">
              <a:buNone/>
            </a:pPr>
            <a:r>
              <a:rPr lang="sv-SE" sz="1400" dirty="0"/>
              <a:t>Förbättringscykeln (PDSA = PGSA) med stegen "Planera - Göra - Studera – Agera/Följa upp/ Lära är grundläggande i en verksamhets förbättringsarbete.</a:t>
            </a:r>
          </a:p>
          <a:p>
            <a:pPr marL="0" indent="0">
              <a:buNone/>
            </a:pPr>
            <a:r>
              <a:rPr lang="sv-SE" sz="1400" dirty="0"/>
              <a:t>PDSA är symbolen för ständiga förbättringar som illustrerar det kontinuerliga, systematiska förbättringsarbete. </a:t>
            </a:r>
            <a:r>
              <a:rPr lang="sv-SE" sz="1200" dirty="0"/>
              <a:t>PDSA används gärna tillsammans med A3!</a:t>
            </a:r>
            <a:r>
              <a:rPr lang="sv-SE" sz="1400" dirty="0"/>
              <a:t>bättringsarbetet.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/>
              <a:t>PDSA hjulet - en metod för att testa förbättringsidéer</a:t>
            </a:r>
            <a:br>
              <a:rPr lang="sv-SE" dirty="0"/>
            </a:b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76C766ED-60A5-4FB5-F2A7-119F5DC47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2852936"/>
            <a:ext cx="5354910" cy="372638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E7C3B4F-D89B-1BC5-08BC-CF8B8171B5F1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645835" y="2068748"/>
            <a:ext cx="7852329" cy="4096867"/>
          </a:xfrm>
          <a:prstGeom prst="rect">
            <a:avLst/>
          </a:prstGeom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5C3440E3-9AF5-95E8-2008-8F1407012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Verksamhetsutveckling/kvalitetssäkring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D55187F-A226-02B2-92B1-98806C3BD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231034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900" b="1" dirty="0"/>
              <a:t>▪ Planera </a:t>
            </a:r>
            <a:r>
              <a:rPr lang="sv-SE" sz="1900" dirty="0"/>
              <a:t>Identifiera ett problem/ förbättringsområde. Definiera och beskriv problemet (identifiera nuläget). Identifiera mätbara mål (beskriv önskade nuläget). Analysera grundorsakerna till problemet och möjliga lösningar. Bestäm vem som ska göra vad, hur och när.</a:t>
            </a:r>
          </a:p>
          <a:p>
            <a:pPr marL="0" indent="0">
              <a:buNone/>
            </a:pPr>
            <a:r>
              <a:rPr lang="sv-SE" sz="1900" b="1" dirty="0"/>
              <a:t> ▪ Göra </a:t>
            </a:r>
            <a:r>
              <a:rPr lang="sv-SE" sz="1900" dirty="0"/>
              <a:t>Genomför förändringen enligt planen i liten skala (testa). Beskriv svårigheter, avvikelser från planen och oförutsedda följder. </a:t>
            </a:r>
          </a:p>
          <a:p>
            <a:pPr marL="0" indent="0">
              <a:buNone/>
            </a:pPr>
            <a:r>
              <a:rPr lang="sv-SE" sz="1900" dirty="0"/>
              <a:t>▪</a:t>
            </a:r>
            <a:r>
              <a:rPr lang="sv-SE" sz="1900" b="1" dirty="0"/>
              <a:t> Studera </a:t>
            </a:r>
            <a:r>
              <a:rPr lang="sv-SE" sz="1900" dirty="0"/>
              <a:t>Samla in data, analysera och utvärdera. Jämför resultat mot målen. Vilka effekter har uppnåtts? </a:t>
            </a:r>
          </a:p>
          <a:p>
            <a:pPr marL="0" indent="0">
              <a:buNone/>
            </a:pPr>
            <a:r>
              <a:rPr lang="sv-SE" sz="1900" b="1" dirty="0"/>
              <a:t>▪ Agera - Följ upp – Lär </a:t>
            </a:r>
            <a:r>
              <a:rPr lang="sv-SE" sz="1900" dirty="0"/>
              <a:t>Vilka slutsatser och lärdomar kan dras? Genomföra i större skala? Vilka förändringar bör göras mot bakgrund av de resultat testet visade? Korrigerande åtgärder vid avvikelser. Standardisera processen. 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olika stegen i PGSA 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DB85CAB9-FC79-E388-92AA-37589CDD8616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-54766" y="1268712"/>
            <a:ext cx="8186488" cy="5040013"/>
          </a:xfrm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230FA3DE-97F6-2149-240E-CFBC197A7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Förbättringsmodell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5EF0ADC-6ADE-EF31-D4BF-CA0ABE8277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56183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10BF202D-A551-7D75-9EDD-AAEBA3DC347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v-SE" altLang="sv-SE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För att få kunskap genom att besvara någon av de tre frågorna:</a:t>
            </a:r>
            <a:br>
              <a:rPr kumimoji="0" lang="sv-SE" altLang="sv-SE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</a:br>
            <a:r>
              <a:rPr kumimoji="0" lang="sv-SE" altLang="sv-SE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- </a:t>
            </a:r>
            <a:r>
              <a:rPr kumimoji="0" lang="sv-SE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Vad vill vi åstadkomma?</a:t>
            </a:r>
            <a:br>
              <a:rPr kumimoji="0" lang="sv-SE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</a:br>
            <a:r>
              <a:rPr kumimoji="0" lang="sv-SE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- Hur vet vi att förändringen är en förbättring?</a:t>
            </a:r>
            <a:br>
              <a:rPr kumimoji="0" lang="sv-SE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</a:br>
            <a:r>
              <a:rPr kumimoji="0" lang="sv-SE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- Vilka förändringar kan vi göra som vi tror leder till en</a:t>
            </a:r>
            <a:br>
              <a:rPr kumimoji="0" lang="sv-SE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</a:br>
            <a:r>
              <a:rPr kumimoji="0" lang="sv-SE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  förbättring?</a:t>
            </a:r>
            <a:endParaRPr kumimoji="0" lang="sv-SE" altLang="sv-SE" sz="24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v-SE" altLang="sv-SE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För att testa en förändringsidé</a:t>
            </a: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v-SE" altLang="sv-SE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För att sprida god praktik och goda exempel</a:t>
            </a: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v-SE" altLang="sv-SE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Skapar en tillitsfull lärandekultur</a:t>
            </a: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v-SE" altLang="sv-SE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Identifierar och löser små problem innan de blir stora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35C6795B-C378-3AB5-9CEB-0C4FAF04B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använda PDSA metoden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D04465D-90CE-8342-4755-3776AB3ED9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273370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8DA01A12-1F5D-9856-9B7B-E3CB36259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går man tillväga ? 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CBF7BB6-5D7A-D7EB-591C-0E3A255977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D1FC995C-F701-8BD7-427E-47362515CB57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3491879" y="3041145"/>
            <a:ext cx="2845065" cy="1734556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248CE50-3393-A2E4-6EF1-DDB2658350CA}"/>
              </a:ext>
            </a:extLst>
          </p:cNvPr>
          <p:cNvSpPr txBox="1"/>
          <p:nvPr/>
        </p:nvSpPr>
        <p:spPr>
          <a:xfrm>
            <a:off x="6084168" y="1484785"/>
            <a:ext cx="262783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ヒラギノ角ゴ Pro W3"/>
                <a:cs typeface="Arial"/>
              </a:rPr>
              <a:t>Planera: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Försök förstå vad som behöver förändras för att förbättring ska uppnås.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Värdera tänkbara insatser för att uppnå förbättring, välj ut den som anses bäst och planera hur denna ska testas.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Beskriv </a:t>
            </a: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vad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 som behöver eller kan förbättras och </a:t>
            </a: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hur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 förbättring ska påvisas.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Vad?, Hur?, Vem? När?</a:t>
            </a:r>
          </a:p>
        </p:txBody>
      </p:sp>
      <p:sp>
        <p:nvSpPr>
          <p:cNvPr id="8" name="Ned 16">
            <a:extLst>
              <a:ext uri="{FF2B5EF4-FFF2-40B4-BE49-F238E27FC236}">
                <a16:creationId xmlns:a16="http://schemas.microsoft.com/office/drawing/2014/main" id="{16945F8C-1F2F-810D-DD1A-9C330838B1D6}"/>
              </a:ext>
            </a:extLst>
          </p:cNvPr>
          <p:cNvSpPr/>
          <p:nvPr/>
        </p:nvSpPr>
        <p:spPr bwMode="auto">
          <a:xfrm>
            <a:off x="7164288" y="3717032"/>
            <a:ext cx="593836" cy="576064"/>
          </a:xfrm>
          <a:prstGeom prst="downArrow">
            <a:avLst/>
          </a:prstGeom>
          <a:solidFill>
            <a:srgbClr val="61B9B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ヒラギノ角ゴ Pro W3" pitchFamily="1" charset="-128"/>
              <a:cs typeface="+mn-cs"/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5DA752D6-844F-E696-DB95-FFE004DA45F6}"/>
              </a:ext>
            </a:extLst>
          </p:cNvPr>
          <p:cNvSpPr txBox="1"/>
          <p:nvPr/>
        </p:nvSpPr>
        <p:spPr>
          <a:xfrm>
            <a:off x="6264648" y="4509120"/>
            <a:ext cx="262783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ヒラギノ角ゴ Pro W3"/>
                <a:cs typeface="Arial"/>
              </a:rPr>
              <a:t>Göra: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Genomför insatsen enligt planen.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Observera och dokumentera hur insatsen fungerar och vilken förbättring den ger.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F8FC36AE-5E45-760C-8380-4F6664FBFFD2}"/>
              </a:ext>
            </a:extLst>
          </p:cNvPr>
          <p:cNvSpPr txBox="1"/>
          <p:nvPr/>
        </p:nvSpPr>
        <p:spPr>
          <a:xfrm rot="10800000" flipV="1">
            <a:off x="1260840" y="4747051"/>
            <a:ext cx="244827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ヒラギノ角ゴ Pro W3"/>
                <a:cs typeface="Arial"/>
              </a:rPr>
              <a:t>3. Studera: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ヒラギノ角ゴ Pro W3"/>
              <a:cs typeface="Arial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Analysera resultatet, det vill säga hur stor förbättring som uppnåtts.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Reflektera över resultatet och jämför med vad som förväntades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.</a:t>
            </a:r>
          </a:p>
        </p:txBody>
      </p:sp>
      <p:sp>
        <p:nvSpPr>
          <p:cNvPr id="13" name="Ned 14">
            <a:extLst>
              <a:ext uri="{FF2B5EF4-FFF2-40B4-BE49-F238E27FC236}">
                <a16:creationId xmlns:a16="http://schemas.microsoft.com/office/drawing/2014/main" id="{FDDD6A5D-4A6E-64F6-FC6A-903976037C60}"/>
              </a:ext>
            </a:extLst>
          </p:cNvPr>
          <p:cNvSpPr/>
          <p:nvPr/>
        </p:nvSpPr>
        <p:spPr bwMode="auto">
          <a:xfrm rot="5400000">
            <a:off x="4463719" y="5120921"/>
            <a:ext cx="665265" cy="703425"/>
          </a:xfrm>
          <a:prstGeom prst="downArrow">
            <a:avLst/>
          </a:prstGeom>
          <a:solidFill>
            <a:srgbClr val="61B9B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ヒラギノ角ゴ Pro W3" pitchFamily="1" charset="-128"/>
              <a:cs typeface="+mn-cs"/>
            </a:endParaRPr>
          </a:p>
        </p:txBody>
      </p:sp>
      <p:sp>
        <p:nvSpPr>
          <p:cNvPr id="14" name="Ned 15">
            <a:extLst>
              <a:ext uri="{FF2B5EF4-FFF2-40B4-BE49-F238E27FC236}">
                <a16:creationId xmlns:a16="http://schemas.microsoft.com/office/drawing/2014/main" id="{F0D00F0F-1648-7E64-7B98-F7AD1039632C}"/>
              </a:ext>
            </a:extLst>
          </p:cNvPr>
          <p:cNvSpPr/>
          <p:nvPr/>
        </p:nvSpPr>
        <p:spPr bwMode="auto">
          <a:xfrm rot="10800000">
            <a:off x="2051719" y="4005063"/>
            <a:ext cx="612815" cy="648072"/>
          </a:xfrm>
          <a:prstGeom prst="downArrow">
            <a:avLst/>
          </a:prstGeom>
          <a:solidFill>
            <a:srgbClr val="61B9B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ヒラギノ角ゴ Pro W3" pitchFamily="1" charset="-128"/>
              <a:cs typeface="+mn-cs"/>
            </a:endParaRP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D22C830C-FF03-0481-970B-16C955ED6869}"/>
              </a:ext>
            </a:extLst>
          </p:cNvPr>
          <p:cNvSpPr txBox="1"/>
          <p:nvPr/>
        </p:nvSpPr>
        <p:spPr>
          <a:xfrm>
            <a:off x="485752" y="1794725"/>
            <a:ext cx="372620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ヒラギノ角ゴ Pro W3"/>
                <a:cs typeface="Arial"/>
              </a:rPr>
              <a:t>4. Agera: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Baserat på lärdomar och resultat; bestäm om ytterligare insatser eller justering behöver göras för att uppnå önskad förbättring.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Om önskat resultat uppnåtts, bestäm hur lösningen ska kunna införas och eventuellt spridas.</a:t>
            </a:r>
          </a:p>
        </p:txBody>
      </p:sp>
      <p:sp>
        <p:nvSpPr>
          <p:cNvPr id="17" name="Ned 7">
            <a:extLst>
              <a:ext uri="{FF2B5EF4-FFF2-40B4-BE49-F238E27FC236}">
                <a16:creationId xmlns:a16="http://schemas.microsoft.com/office/drawing/2014/main" id="{3B057974-F69E-B254-79CF-42BC5513D0D5}"/>
              </a:ext>
            </a:extLst>
          </p:cNvPr>
          <p:cNvSpPr/>
          <p:nvPr/>
        </p:nvSpPr>
        <p:spPr bwMode="auto">
          <a:xfrm rot="16200000">
            <a:off x="4340464" y="1992291"/>
            <a:ext cx="432048" cy="463073"/>
          </a:xfrm>
          <a:prstGeom prst="downArrow">
            <a:avLst/>
          </a:prstGeom>
          <a:solidFill>
            <a:srgbClr val="61B9B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ヒラギノ角ゴ Pro W3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943738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A82823A8-AB8C-F905-B78A-8E670CB7F36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Förändringsidé</a:t>
            </a:r>
          </a:p>
          <a:p>
            <a:pPr marL="0" indent="0">
              <a:buNone/>
            </a:pPr>
            <a:r>
              <a:rPr lang="sv-SE" dirty="0"/>
              <a:t>Vad tror vi att förändringen ska leda till? (Hypotes)</a:t>
            </a:r>
          </a:p>
          <a:p>
            <a:pPr marL="0" indent="0">
              <a:buNone/>
            </a:pPr>
            <a:r>
              <a:rPr lang="sv-SE" dirty="0"/>
              <a:t>Planera detaljerna: vem, vad, när och hur!</a:t>
            </a:r>
          </a:p>
          <a:p>
            <a:pPr marL="0" indent="0">
              <a:buNone/>
            </a:pPr>
            <a:r>
              <a:rPr lang="sv-SE" dirty="0"/>
              <a:t>Är alla med ”på tåget”?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A94CD2F2-3833-4C7D-4F17-1D8CCBB64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olika delarna:  Planera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53D28BA-D289-FBDE-5F8A-57665B3B56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6C7C6AA-0038-7862-05B8-75A2800C9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0764" y="248919"/>
            <a:ext cx="1341236" cy="1420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11038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B9131F9C-045B-8F80-8C65-9A518A0C3C0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Genomför testet enligt planen och dokumentera</a:t>
            </a:r>
          </a:p>
          <a:p>
            <a:pPr marL="0" indent="0">
              <a:buNone/>
            </a:pPr>
            <a:r>
              <a:rPr lang="sv-SE" dirty="0"/>
              <a:t>Beskriv eventuella svårigheter, avvikelser från</a:t>
            </a:r>
            <a:br>
              <a:rPr lang="sv-SE" dirty="0"/>
            </a:br>
            <a:r>
              <a:rPr lang="sv-SE" dirty="0"/>
              <a:t>planen och oförutsedda effekter</a:t>
            </a:r>
          </a:p>
          <a:p>
            <a:pPr marL="0" indent="0">
              <a:buNone/>
            </a:pPr>
            <a:r>
              <a:rPr lang="sv-SE" dirty="0"/>
              <a:t>Påbörja datainsamlingen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25B1D9EC-FEC2-14D7-2172-D90DCA926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olika delarna:  Göra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B6845FB-5CE7-780E-E97E-9FF4D7DF24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4D063F4-3F0E-5711-27F4-4EF9EBB12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328" y="255897"/>
            <a:ext cx="1414395" cy="134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35266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988ACE18-401C-7C31-FF73-A7F7B4C9B8D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Hur gick det?</a:t>
            </a:r>
          </a:p>
          <a:p>
            <a:pPr marL="0" indent="0">
              <a:buNone/>
            </a:pPr>
            <a:r>
              <a:rPr lang="sv-SE" dirty="0"/>
              <a:t>Tolka, analysera och redovisa era data och observationer</a:t>
            </a:r>
          </a:p>
          <a:p>
            <a:pPr marL="0" indent="0">
              <a:buNone/>
            </a:pPr>
            <a:r>
              <a:rPr lang="sv-SE" dirty="0"/>
              <a:t>Jämför resultatet med hypotesen/förutsägelsen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E7DEAD0D-306F-CA00-E9D4-B47DF4585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olika delarna:  Studera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1003C1A-7B6D-9C2A-3546-A1A5FC4C3B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8F0BC4F-DE88-0AA3-DD07-72894562D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8542" y="345514"/>
            <a:ext cx="1347333" cy="141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29531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4696BB2-CEF6-D354-902A-C682A8B582C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Vilka slutsatser drar vi av testet?</a:t>
            </a:r>
          </a:p>
          <a:p>
            <a:pPr marL="0" indent="0">
              <a:buNone/>
            </a:pPr>
            <a:r>
              <a:rPr lang="sv-SE" dirty="0"/>
              <a:t>Vad lärde vi oss?</a:t>
            </a:r>
          </a:p>
          <a:p>
            <a:pPr marL="0" indent="0">
              <a:buNone/>
            </a:pPr>
            <a:r>
              <a:rPr lang="sv-SE" dirty="0"/>
              <a:t>Vad kan föras vidare till nästa testcykel?</a:t>
            </a:r>
          </a:p>
          <a:p>
            <a:pPr marL="0" indent="0">
              <a:buNone/>
            </a:pPr>
            <a:r>
              <a:rPr lang="sv-SE" dirty="0"/>
              <a:t>    - Behöver vi testa i större skala?</a:t>
            </a:r>
          </a:p>
          <a:p>
            <a:pPr marL="0" indent="0">
              <a:buNone/>
            </a:pPr>
            <a:r>
              <a:rPr lang="sv-SE" dirty="0"/>
              <a:t>	 - Vilka förändringar bör göras mot bakgrund av de</a:t>
            </a:r>
            <a:br>
              <a:rPr lang="sv-SE" dirty="0"/>
            </a:br>
            <a:r>
              <a:rPr lang="sv-SE" dirty="0"/>
              <a:t>    resultat testet visade?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AB512B4-9217-3F90-805E-514C8C0A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olika delarna:  Agera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8810C49-E263-E411-728D-EC8456D8D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FA77F80-F963-0FAF-116A-3159691685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802" y="359572"/>
            <a:ext cx="1414395" cy="134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98923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4.14"/>
  <p:tag name="AS_TITLE" val="Aspose.Slides for .NET 4.0 Client Profile"/>
  <p:tag name="AS_VERSION" val="22.4"/>
</p:tagLst>
</file>

<file path=ppt/theme/theme1.xml><?xml version="1.0" encoding="utf-8"?>
<a:theme xmlns:a="http://schemas.openxmlformats.org/drawingml/2006/main" name="PPT_mall_RJH 2">
  <a:themeElements>
    <a:clrScheme name="4 - JLL RÖD">
      <a:dk1>
        <a:srgbClr val="111111"/>
      </a:dk1>
      <a:lt1>
        <a:sysClr val="window" lastClr="FFFFFF"/>
      </a:lt1>
      <a:dk2>
        <a:srgbClr val="A59D95"/>
      </a:dk2>
      <a:lt2>
        <a:srgbClr val="FFFFFF"/>
      </a:lt2>
      <a:accent1>
        <a:srgbClr val="981E32"/>
      </a:accent1>
      <a:accent2>
        <a:srgbClr val="DBD7D4"/>
      </a:accent2>
      <a:accent3>
        <a:srgbClr val="F4C8CF"/>
      </a:accent3>
      <a:accent4>
        <a:srgbClr val="A59D95"/>
      </a:accent4>
      <a:accent5>
        <a:srgbClr val="DE5A70"/>
      </a:accent5>
      <a:accent6>
        <a:srgbClr val="C8C4BF"/>
      </a:accent6>
      <a:hlink>
        <a:srgbClr val="004250"/>
      </a:hlink>
      <a:folHlink>
        <a:srgbClr val="A59D95"/>
      </a:folHlink>
    </a:clrScheme>
    <a:fontScheme name="JLL-mall">
      <a:majorFont>
        <a:latin typeface="Verdana"/>
        <a:ea typeface="Verdana"/>
        <a:cs typeface="Arial"/>
      </a:majorFont>
      <a:minorFont>
        <a:latin typeface="Verdana"/>
        <a:ea typeface="Verdana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PPT_mall_RJH 2</Template>
  <TotalTime>24</TotalTime>
  <Words>562</Words>
  <Application>Microsoft Office PowerPoint</Application>
  <PresentationFormat>Bildspel på skärmen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Verdana</vt:lpstr>
      <vt:lpstr>Arial</vt:lpstr>
      <vt:lpstr>Wingdings</vt:lpstr>
      <vt:lpstr>Calibri</vt:lpstr>
      <vt:lpstr>PPT_mall_RJH 2</vt:lpstr>
      <vt:lpstr>PDSA hjulet - en metod för att testa förbättringsidéer </vt:lpstr>
      <vt:lpstr>De olika stegen i PGSA  </vt:lpstr>
      <vt:lpstr>Förbättringsmodell</vt:lpstr>
      <vt:lpstr>Varför använda PDSA metoden</vt:lpstr>
      <vt:lpstr>Hur går man tillväga ? </vt:lpstr>
      <vt:lpstr>De olika delarna:  Planera</vt:lpstr>
      <vt:lpstr>De olika delarna:  Göra</vt:lpstr>
      <vt:lpstr>De olika delarna:  Studera</vt:lpstr>
      <vt:lpstr>De olika delarna:  Agera</vt:lpstr>
      <vt:lpstr>Verksamhetsutveckling/kvalitetssäkring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goaj</dc:creator>
  <cp:lastModifiedBy>Katarina Kempe</cp:lastModifiedBy>
  <cp:revision>10</cp:revision>
  <dcterms:created xsi:type="dcterms:W3CDTF">2015-01-20T13:41:14Z</dcterms:created>
  <dcterms:modified xsi:type="dcterms:W3CDTF">2024-07-18T13:49:19Z</dcterms:modified>
</cp:coreProperties>
</file>