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743700" cy="98758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Mellanmörkt format 3 - Dekorfär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just format 3 - Dekorfär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574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BEFEA-DD5B-4224-8B0D-B6B800116FC3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90738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4370" y="4691025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0D466-B176-490D-8931-6753E051A71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333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8C79C-DB70-4C89-90D4-10846C439011}" type="datetimeFigureOut">
              <a:rPr lang="sv-SE" smtClean="0"/>
              <a:pPr/>
              <a:t>2017-12-04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20EF-841B-4BB8-AE6E-F58CFD35928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20688" y="770798"/>
            <a:ext cx="5976664" cy="4390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sv-SE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Namn: ______________________________________________ Pers.nr. ______________-_________</a:t>
            </a:r>
            <a:endParaRPr lang="sv-SE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76672" y="1301079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Bedömning av patientens status  minst 3 ggr/dygn. Eventuella problem/behov identifieras och följs upp. Om målet under respektive sökord är uppfyllt noteras ua. i aktuell ruta, om ett problem/behov behöver åtgärdas markeras rutan med en       och problem/åtgärd/resultat dokumenteras i journal under respektive sökord.  Om patienten är kommunicerbar kan även andra symtom än smärta skattas med hjälp av NRS. </a:t>
            </a: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620689" y="2257746"/>
          <a:ext cx="5832646" cy="5614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8275"/>
                <a:gridCol w="338124"/>
                <a:gridCol w="338124"/>
                <a:gridCol w="338123"/>
              </a:tblGrid>
              <a:tr h="372688">
                <a:tc>
                  <a:txBody>
                    <a:bodyPr/>
                    <a:lstStyle/>
                    <a:p>
                      <a:r>
                        <a:rPr lang="sv-SE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sv-SE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776434"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Smärta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Målsättning är att patienten ska vara så  besvärsfri  som möjligt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Använd gärna NRS  (bilaga 1) eller Abbey Pain Scale (bilaga 2)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Läkemedel finns att tillgå om behov finns (t.ex. Morfin)</a:t>
                      </a:r>
                      <a:endParaRPr lang="sv-SE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947249"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Oro/ångest/agitation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Målsättning är att patienten ska vara så besvärsfri som möjligt</a:t>
                      </a:r>
                      <a:endParaRPr lang="sv-SE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Uteslut orsaker till oro, t.ex. fylld urinblåsa, förstoppning,  betänk existentiellt</a:t>
                      </a:r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lidande, total pain – summan av allt lidande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Läkemedel finns att tillgå om behov finns (t.ex. Dormicum)</a:t>
                      </a:r>
                      <a:endParaRPr lang="sv-SE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776434"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Andning – sekretion/rossel</a:t>
                      </a:r>
                    </a:p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Målsättning är att patienten ska</a:t>
                      </a:r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vara så besvärsfri som möjligt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Behov av lägesändring för att underlätta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Läkemedel finns att tillgå vid behov (t.ex. Robinul)</a:t>
                      </a:r>
                      <a:endParaRPr lang="sv-SE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776434"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Andning – andnöd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Målsättning är att patienten</a:t>
                      </a:r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ska</a:t>
                      </a:r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vara så besvärsfri som möjligt</a:t>
                      </a:r>
                      <a:endParaRPr lang="sv-SE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Behov av lägesändring, fläkt för att underlätta</a:t>
                      </a:r>
                    </a:p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Läkemedel finns att tillgå om behov finns (t.ex. Morfin, Dormicum)</a:t>
                      </a:r>
                      <a:endParaRPr lang="sv-SE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605618">
                <a:tc>
                  <a:txBody>
                    <a:bodyPr/>
                    <a:lstStyle/>
                    <a:p>
                      <a:r>
                        <a:rPr lang="sv-SE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Illamående/kräkning</a:t>
                      </a:r>
                    </a:p>
                    <a:p>
                      <a:r>
                        <a:rPr lang="sv-SE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Målsättning är att patienten ska vara så besvärsfri som möjligt</a:t>
                      </a:r>
                      <a:endParaRPr lang="sv-SE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Läkemedel finns att tillgå vid behov (t.ex. Haldol)</a:t>
                      </a:r>
                      <a:endParaRPr lang="sv-SE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6144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Övriga symtom t.ex. klåda,</a:t>
                      </a:r>
                      <a:r>
                        <a:rPr lang="sv-SE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kramp</a:t>
                      </a:r>
                      <a:endParaRPr lang="sv-SE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sv-SE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372688"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              </a:t>
                      </a: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  <a:tr h="372688">
                <a:tc>
                  <a:txBody>
                    <a:bodyPr/>
                    <a:lstStyle/>
                    <a:p>
                      <a:r>
                        <a:rPr lang="sv-SE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              Signatur</a:t>
                      </a:r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  <a:tc>
                  <a:txBody>
                    <a:bodyPr/>
                    <a:lstStyle/>
                    <a:p>
                      <a:endParaRPr lang="sv-SE" sz="1800" dirty="0"/>
                    </a:p>
                  </a:txBody>
                  <a:tcPr marT="46586" marB="46586"/>
                </a:tc>
              </a:tr>
            </a:tbl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620688" y="7977336"/>
            <a:ext cx="5832648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TIPS! Om frekvent behov av läkemedel, överväg subcutan  nål och eventuellt  kontinuerlig läkemedelstillförsel med en  infusionspump (infusor)</a:t>
            </a:r>
          </a:p>
          <a:p>
            <a:pPr algn="ctr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Denna kan på läkares ordination iordningställas ex tempore av apoteket. 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3212976" y="2384981"/>
            <a:ext cx="2232248" cy="266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Datum ______________  Tidpunkt</a:t>
            </a:r>
            <a:endParaRPr lang="sv-SE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196752" y="8769424"/>
            <a:ext cx="47525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Denna sida täcker de obligatoriska bedömningar som ska utföras under ett dygn. </a:t>
            </a:r>
          </a:p>
          <a:p>
            <a:pPr algn="ctr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Ny sida behövs för varje dygn. Kan kopieras eller skrivas ut via Centuri. 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476672" y="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 smtClean="0">
                <a:latin typeface="Times New Roman" pitchFamily="18" charset="0"/>
                <a:cs typeface="Times New Roman" pitchFamily="18" charset="0"/>
              </a:rPr>
              <a:t>Vägledning för palliativ vård med fokus på de sista dygnen i livet</a:t>
            </a:r>
          </a:p>
          <a:p>
            <a:pPr algn="ctr"/>
            <a:r>
              <a:rPr lang="sv-SE" sz="1200" b="1" dirty="0" smtClean="0">
                <a:latin typeface="Times New Roman" pitchFamily="18" charset="0"/>
                <a:cs typeface="Times New Roman" pitchFamily="18" charset="0"/>
              </a:rPr>
              <a:t>för patienter som vårdas </a:t>
            </a:r>
            <a:r>
              <a:rPr lang="sv-SE" sz="1200" b="1" smtClean="0">
                <a:latin typeface="Times New Roman" pitchFamily="18" charset="0"/>
                <a:cs typeface="Times New Roman" pitchFamily="18" charset="0"/>
              </a:rPr>
              <a:t>inom  Område </a:t>
            </a:r>
            <a:r>
              <a:rPr lang="sv-SE" sz="1200" b="1" dirty="0" smtClean="0">
                <a:latin typeface="Times New Roman" pitchFamily="18" charset="0"/>
                <a:cs typeface="Times New Roman" pitchFamily="18" charset="0"/>
              </a:rPr>
              <a:t>Medicin</a:t>
            </a:r>
            <a:endParaRPr lang="sv-SE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5589240" y="9644390"/>
            <a:ext cx="1268760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1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Journalhandling</a:t>
            </a:r>
            <a:endParaRPr lang="sv-SE" sz="11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Bildobjekt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992" y="59793"/>
            <a:ext cx="1336828" cy="504086"/>
          </a:xfrm>
          <a:prstGeom prst="rect">
            <a:avLst/>
          </a:prstGeom>
        </p:spPr>
      </p:pic>
      <p:sp>
        <p:nvSpPr>
          <p:cNvPr id="4" name="5-udd 3"/>
          <p:cNvSpPr/>
          <p:nvPr/>
        </p:nvSpPr>
        <p:spPr>
          <a:xfrm>
            <a:off x="2420888" y="1708593"/>
            <a:ext cx="122312" cy="1223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textruta 16"/>
          <p:cNvSpPr txBox="1"/>
          <p:nvPr/>
        </p:nvSpPr>
        <p:spPr>
          <a:xfrm>
            <a:off x="548680" y="9404775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 smtClean="0">
                <a:latin typeface="Times New Roman" pitchFamily="18" charset="0"/>
                <a:cs typeface="Times New Roman" pitchFamily="18" charset="0"/>
              </a:rPr>
              <a:t>Dokumentet  sammanställt av Lena Broddesson och Marie Svensson. </a:t>
            </a:r>
          </a:p>
          <a:p>
            <a:pPr algn="ctr"/>
            <a:r>
              <a:rPr lang="sv-SE" sz="1000" dirty="0" smtClean="0">
                <a:latin typeface="Times New Roman" pitchFamily="18" charset="0"/>
                <a:cs typeface="Times New Roman" pitchFamily="18" charset="0"/>
              </a:rPr>
              <a:t>Godkänt för användning av Mia Ajax, områdeschef  HIM/HNR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 checkli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 checklista</Template>
  <TotalTime>3</TotalTime>
  <Words>352</Words>
  <Application>Microsoft Office PowerPoint</Application>
  <PresentationFormat>A4 (210 x 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2 checklista</vt:lpstr>
      <vt:lpstr>PowerPoint-presentation</vt:lpstr>
    </vt:vector>
  </TitlesOfParts>
  <Company>Jämtlands Läns Landsting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lebr</dc:creator>
  <cp:lastModifiedBy>man_user</cp:lastModifiedBy>
  <cp:revision>6</cp:revision>
  <dcterms:created xsi:type="dcterms:W3CDTF">2012-10-09T12:11:06Z</dcterms:created>
  <dcterms:modified xsi:type="dcterms:W3CDTF">2017-12-04T09:36:40Z</dcterms:modified>
</cp:coreProperties>
</file>