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10249" r:id="rId5"/>
    <p:sldId id="10250" r:id="rId6"/>
    <p:sldId id="10251" r:id="rId7"/>
    <p:sldId id="10191" r:id="rId8"/>
    <p:sldId id="10253" r:id="rId9"/>
    <p:sldId id="10256" r:id="rId10"/>
    <p:sldId id="10264" r:id="rId11"/>
    <p:sldId id="10257" r:id="rId12"/>
    <p:sldId id="10258" r:id="rId13"/>
    <p:sldId id="10259" r:id="rId14"/>
    <p:sldId id="10266" r:id="rId15"/>
    <p:sldId id="10267" r:id="rId16"/>
    <p:sldId id="10268" r:id="rId17"/>
    <p:sldId id="10263" r:id="rId18"/>
    <p:sldId id="10193" r:id="rId19"/>
    <p:sldId id="10269" r:id="rId20"/>
    <p:sldId id="10260" r:id="rId21"/>
    <p:sldId id="10265" r:id="rId22"/>
    <p:sldId id="10270" r:id="rId23"/>
    <p:sldId id="10271" r:id="rId24"/>
    <p:sldId id="10273" r:id="rId25"/>
    <p:sldId id="10262" r:id="rId26"/>
    <p:sldId id="10279" r:id="rId27"/>
    <p:sldId id="10274" r:id="rId28"/>
    <p:sldId id="10255" r:id="rId29"/>
    <p:sldId id="10276" r:id="rId30"/>
    <p:sldId id="10278" r:id="rId3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94FFE3-CB58-4620-852C-EF375D8D693A}" v="34" dt="2026-04-14T11:40:00.9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Format med tema 1 - dekorfärg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Format med tema 1 - dekorfärg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Format med tema 2 - dekorfärg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68" y="9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DEAF8ADE-DFB0-6344-91AF-C2340D4A735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02F8833-CBDB-8E44-991E-7719DBE5D65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AD629D-E35B-0940-BCF8-E9D569AAAE2E}" type="datetimeFigureOut">
              <a:rPr lang="sv-SE" smtClean="0"/>
              <a:t>2026-04-22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3D6739B-AC65-D24B-AC64-71E56FA32A5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D3F9890-91E1-FA43-9F16-0BBCFAAAAB2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680A0-A5E7-3B49-AD2F-70CF6E62994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911803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023D13-F35E-4529-B3F7-0633FF5C8FD7}" type="datetimeFigureOut">
              <a:rPr lang="sv-SE" smtClean="0"/>
              <a:t>2026-04-22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DEDCF4-EC53-45ED-9657-3068B2115E4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8782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EDCF4-EC53-45ED-9657-3068B2115E42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233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EDCF4-EC53-45ED-9657-3068B2115E42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5053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SANDRA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EDCF4-EC53-45ED-9657-3068B2115E42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5990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SANDRA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EDCF4-EC53-45ED-9657-3068B2115E42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2603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tartsida utan bild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>
            <a:extLst>
              <a:ext uri="{FF2B5EF4-FFF2-40B4-BE49-F238E27FC236}">
                <a16:creationId xmlns:a16="http://schemas.microsoft.com/office/drawing/2014/main" id="{F6D261CD-7475-462D-96A6-570AC61F5569}"/>
              </a:ext>
            </a:extLst>
          </p:cNvPr>
          <p:cNvSpPr/>
          <p:nvPr userDrawn="1"/>
        </p:nvSpPr>
        <p:spPr>
          <a:xfrm>
            <a:off x="0" y="0"/>
            <a:ext cx="12192000" cy="56440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0C5D4EC2-9FA8-4FE8-96F7-29DCCDEDDB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8728"/>
            <a:ext cx="12202510" cy="2200292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4679F00-E121-4F6A-8D29-D9E7E550A9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52672"/>
            <a:ext cx="9144000" cy="2387600"/>
          </a:xfrm>
        </p:spPr>
        <p:txBody>
          <a:bodyPr anchor="t"/>
          <a:lstStyle>
            <a:lvl1pPr algn="ctr">
              <a:defRPr sz="5400" spc="0"/>
            </a:lvl1pPr>
          </a:lstStyle>
          <a:p>
            <a:r>
              <a:rPr lang="sv-SE"/>
              <a:t>En rubrik kommer</a:t>
            </a:r>
            <a:br>
              <a:rPr lang="sv-SE"/>
            </a:br>
            <a:r>
              <a:rPr lang="sv-SE"/>
              <a:t>att stå här och kan</a:t>
            </a:r>
            <a:br>
              <a:rPr lang="sv-SE"/>
            </a:br>
            <a:r>
              <a:rPr lang="sv-SE"/>
              <a:t>vara på tre rader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9F3B956-728F-4271-9E5F-A466177507C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176772"/>
            <a:ext cx="9144000" cy="410286"/>
          </a:xfrm>
        </p:spPr>
        <p:txBody>
          <a:bodyPr anchor="b"/>
          <a:lstStyle>
            <a:lvl1pPr marL="0" indent="0" algn="ctr">
              <a:buNone/>
              <a:defRPr sz="14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Ämne/titel/namn/datum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25C65CF8-0829-4AB6-891A-190544AC3286}"/>
              </a:ext>
            </a:extLst>
          </p:cNvPr>
          <p:cNvSpPr/>
          <p:nvPr userDrawn="1"/>
        </p:nvSpPr>
        <p:spPr>
          <a:xfrm>
            <a:off x="-2575249" y="841599"/>
            <a:ext cx="244766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Varje rubrik inleds </a:t>
            </a:r>
            <a:r>
              <a:rPr lang="sv-SE" sz="10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med ljusare röd</a:t>
            </a: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bild. (Bild på inringad färg i paletten)</a:t>
            </a:r>
          </a:p>
          <a:p>
            <a:pPr algn="r">
              <a:spcAft>
                <a:spcPts val="0"/>
              </a:spcAft>
            </a:pPr>
            <a:endParaRPr lang="sv-SE" sz="10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Detta måste göras manuellt genom att markera texten.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EBE118A1-F797-4EAF-B63F-697D3863B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767" y="1808804"/>
            <a:ext cx="1685925" cy="628650"/>
          </a:xfrm>
          <a:prstGeom prst="rect">
            <a:avLst/>
          </a:prstGeom>
        </p:spPr>
      </p:pic>
      <p:pic>
        <p:nvPicPr>
          <p:cNvPr id="4" name="Bildobjekt 3" descr="En bild som visar text, Teckensnitt, Grafik, grafisk design&#10;&#10;AI-genererat innehåll kan vara felaktigt.">
            <a:extLst>
              <a:ext uri="{FF2B5EF4-FFF2-40B4-BE49-F238E27FC236}">
                <a16:creationId xmlns:a16="http://schemas.microsoft.com/office/drawing/2014/main" id="{D97718CC-F949-3EF3-469B-5B356D6962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0" y="5760000"/>
            <a:ext cx="2880056" cy="73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1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sida bild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97E423A-6DB5-459A-B33C-DC4295049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0"/>
            </a:lvl1pPr>
          </a:lstStyle>
          <a:p>
            <a:r>
              <a:rPr lang="sv-SE">
                <a:solidFill>
                  <a:schemeClr val="accent1"/>
                </a:solidFill>
              </a:rPr>
              <a:t>Rubrik</a:t>
            </a:r>
            <a:r>
              <a:rPr lang="sv-SE"/>
              <a:t> på en rad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591B10F-9AE3-44F1-83B7-0D36638C5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3338" y="1693273"/>
            <a:ext cx="5958536" cy="356452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C8D24B6-D2A2-49C9-BA42-DB7B32029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77E05EC-B5C7-4E5C-99AF-DAA72183B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E79EAE5D-FEC0-4EF7-BBA5-3270B4215A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5038" y="1619250"/>
            <a:ext cx="4110037" cy="3709988"/>
          </a:xfrm>
          <a:prstGeom prst="roundRect">
            <a:avLst>
              <a:gd name="adj" fmla="val 1369"/>
            </a:avLst>
          </a:prstGeom>
          <a:noFill/>
        </p:spPr>
        <p:txBody>
          <a:bodyPr tIns="576000"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5795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sida bild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97E423A-6DB5-459A-B33C-DC4295049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296" y="84221"/>
            <a:ext cx="10567736" cy="1149264"/>
          </a:xfrm>
        </p:spPr>
        <p:txBody>
          <a:bodyPr/>
          <a:lstStyle>
            <a:lvl1pPr>
              <a:defRPr spc="0"/>
            </a:lvl1pPr>
          </a:lstStyle>
          <a:p>
            <a:r>
              <a:rPr lang="sv-SE">
                <a:solidFill>
                  <a:schemeClr val="accent1"/>
                </a:solidFill>
              </a:rPr>
              <a:t>Rubrik</a:t>
            </a:r>
            <a:r>
              <a:rPr lang="sv-SE"/>
              <a:t> på en rad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591B10F-9AE3-44F1-83B7-0D36638C5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424" y="1693273"/>
            <a:ext cx="5919810" cy="356452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C8D24B6-D2A2-49C9-BA42-DB7B32029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77E05EC-B5C7-4E5C-99AF-DAA72183B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9">
            <a:extLst>
              <a:ext uri="{FF2B5EF4-FFF2-40B4-BE49-F238E27FC236}">
                <a16:creationId xmlns:a16="http://schemas.microsoft.com/office/drawing/2014/main" id="{DCD0C5FE-126D-416C-9A5B-02C9EAD42F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46348" y="1619250"/>
            <a:ext cx="4110037" cy="3709988"/>
          </a:xfrm>
          <a:prstGeom prst="roundRect">
            <a:avLst>
              <a:gd name="adj" fmla="val 1369"/>
            </a:avLst>
          </a:prstGeom>
          <a:noFill/>
        </p:spPr>
        <p:txBody>
          <a:bodyPr tIns="576000"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419791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u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D5545B1-EC61-4586-B3F7-6354B25D50F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Bildobjekt 8" descr="En bild som visar text, Teckensnitt, Grafik, grafisk design&#10;&#10;AI-genererat innehåll kan vara felaktigt.">
            <a:extLst>
              <a:ext uri="{FF2B5EF4-FFF2-40B4-BE49-F238E27FC236}">
                <a16:creationId xmlns:a16="http://schemas.microsoft.com/office/drawing/2014/main" id="{3B326034-8C65-7F1D-24BB-17D037EE10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896" y="2819079"/>
            <a:ext cx="5570204" cy="141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84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tartsida utan bild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0C5D4EC2-9FA8-4FE8-96F7-29DCCDEDDB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8728"/>
            <a:ext cx="12202510" cy="2200292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4679F00-E121-4F6A-8D29-D9E7E550A9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52672"/>
            <a:ext cx="9144000" cy="2387600"/>
          </a:xfrm>
        </p:spPr>
        <p:txBody>
          <a:bodyPr anchor="t"/>
          <a:lstStyle>
            <a:lvl1pPr algn="ctr">
              <a:defRPr sz="5400"/>
            </a:lvl1pPr>
          </a:lstStyle>
          <a:p>
            <a:r>
              <a:rPr lang="sv-SE"/>
              <a:t>En rubrik kommer</a:t>
            </a:r>
            <a:br>
              <a:rPr lang="sv-SE"/>
            </a:br>
            <a:r>
              <a:rPr lang="sv-SE"/>
              <a:t>att stå här och kan</a:t>
            </a:r>
            <a:br>
              <a:rPr lang="sv-SE"/>
            </a:br>
            <a:r>
              <a:rPr lang="sv-SE"/>
              <a:t>vara på tre rader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9F3B956-728F-4271-9E5F-A466177507C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176772"/>
            <a:ext cx="9144000" cy="410286"/>
          </a:xfrm>
        </p:spPr>
        <p:txBody>
          <a:bodyPr anchor="b"/>
          <a:lstStyle>
            <a:lvl1pPr marL="0" indent="0" algn="ctr">
              <a:buNone/>
              <a:defRPr sz="14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Ämne/titel/namn/datum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25C65CF8-0829-4AB6-891A-190544AC3286}"/>
              </a:ext>
            </a:extLst>
          </p:cNvPr>
          <p:cNvSpPr/>
          <p:nvPr userDrawn="1"/>
        </p:nvSpPr>
        <p:spPr>
          <a:xfrm>
            <a:off x="-2575249" y="841599"/>
            <a:ext cx="244766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Varje rubrik inleds </a:t>
            </a:r>
            <a:r>
              <a:rPr lang="sv-SE" sz="10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med ljusare röd</a:t>
            </a: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bild. (Bild på inringad färg i paletten)</a:t>
            </a:r>
          </a:p>
          <a:p>
            <a:pPr algn="r">
              <a:spcAft>
                <a:spcPts val="0"/>
              </a:spcAft>
            </a:pPr>
            <a:endParaRPr lang="sv-SE" sz="10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Detta måste göras manuellt genom att markera texten.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EBE118A1-F797-4EAF-B63F-697D3863B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767" y="1808804"/>
            <a:ext cx="1685925" cy="628650"/>
          </a:xfrm>
          <a:prstGeom prst="rect">
            <a:avLst/>
          </a:prstGeom>
        </p:spPr>
      </p:pic>
      <p:pic>
        <p:nvPicPr>
          <p:cNvPr id="5" name="Bildobjekt 4" descr="En bild som visar text, Teckensnitt, Grafik, grafisk design&#10;&#10;AI-genererat innehåll kan vara felaktigt.">
            <a:extLst>
              <a:ext uri="{FF2B5EF4-FFF2-40B4-BE49-F238E27FC236}">
                <a16:creationId xmlns:a16="http://schemas.microsoft.com/office/drawing/2014/main" id="{28A28E25-9534-94F5-655A-6C91BE5659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0" y="5760000"/>
            <a:ext cx="2880056" cy="73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4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 med bild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198FF978-7AC6-4A7A-943A-D6BAC9303385}"/>
              </a:ext>
            </a:extLst>
          </p:cNvPr>
          <p:cNvSpPr/>
          <p:nvPr userDrawn="1"/>
        </p:nvSpPr>
        <p:spPr>
          <a:xfrm>
            <a:off x="0" y="6120545"/>
            <a:ext cx="12196800" cy="7459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733B926C-A7EB-4393-AE91-4468A5CB55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0510" y="0"/>
            <a:ext cx="12202510" cy="4781496"/>
          </a:xfrm>
          <a:custGeom>
            <a:avLst/>
            <a:gdLst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0 w 12192000"/>
              <a:gd name="connsiteY3" fmla="*/ 5307013 h 5307013"/>
              <a:gd name="connsiteX4" fmla="*/ 0 w 12192000"/>
              <a:gd name="connsiteY4" fmla="*/ 0 h 5307013"/>
              <a:gd name="connsiteX0" fmla="*/ 0 w 12192000"/>
              <a:gd name="connsiteY0" fmla="*/ 0 h 5318234"/>
              <a:gd name="connsiteX1" fmla="*/ 12192000 w 12192000"/>
              <a:gd name="connsiteY1" fmla="*/ 0 h 5318234"/>
              <a:gd name="connsiteX2" fmla="*/ 12192000 w 12192000"/>
              <a:gd name="connsiteY2" fmla="*/ 5307013 h 5318234"/>
              <a:gd name="connsiteX3" fmla="*/ 6243145 w 12192000"/>
              <a:gd name="connsiteY3" fmla="*/ 5318234 h 5318234"/>
              <a:gd name="connsiteX4" fmla="*/ 0 w 12192000"/>
              <a:gd name="connsiteY4" fmla="*/ 5307013 h 5318234"/>
              <a:gd name="connsiteX5" fmla="*/ 0 w 12192000"/>
              <a:gd name="connsiteY5" fmla="*/ 0 h 5318234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6264166 w 12192000"/>
              <a:gd name="connsiteY3" fmla="*/ 4183117 h 5307013"/>
              <a:gd name="connsiteX4" fmla="*/ 0 w 12192000"/>
              <a:gd name="connsiteY4" fmla="*/ 5307013 h 5307013"/>
              <a:gd name="connsiteX5" fmla="*/ 0 w 12192000"/>
              <a:gd name="connsiteY5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6264166 w 12192000"/>
              <a:gd name="connsiteY3" fmla="*/ 4183117 h 5307013"/>
              <a:gd name="connsiteX4" fmla="*/ 0 w 12192000"/>
              <a:gd name="connsiteY4" fmla="*/ 5307013 h 5307013"/>
              <a:gd name="connsiteX5" fmla="*/ 0 w 12192000"/>
              <a:gd name="connsiteY5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6264166 w 12192000"/>
              <a:gd name="connsiteY3" fmla="*/ 4183117 h 5307013"/>
              <a:gd name="connsiteX4" fmla="*/ 0 w 12192000"/>
              <a:gd name="connsiteY4" fmla="*/ 5307013 h 5307013"/>
              <a:gd name="connsiteX5" fmla="*/ 0 w 12192000"/>
              <a:gd name="connsiteY5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0 w 12192000"/>
              <a:gd name="connsiteY3" fmla="*/ 5307013 h 5307013"/>
              <a:gd name="connsiteX4" fmla="*/ 0 w 12192000"/>
              <a:gd name="connsiteY4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0 w 12192000"/>
              <a:gd name="connsiteY3" fmla="*/ 5307013 h 5307013"/>
              <a:gd name="connsiteX4" fmla="*/ 0 w 12192000"/>
              <a:gd name="connsiteY4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21021 w 12192000"/>
              <a:gd name="connsiteY3" fmla="*/ 4686903 h 5307013"/>
              <a:gd name="connsiteX4" fmla="*/ 0 w 12192000"/>
              <a:gd name="connsiteY4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21021 w 12192000"/>
              <a:gd name="connsiteY3" fmla="*/ 4686903 h 5307013"/>
              <a:gd name="connsiteX4" fmla="*/ 0 w 12192000"/>
              <a:gd name="connsiteY4" fmla="*/ 0 h 5307013"/>
              <a:gd name="connsiteX0" fmla="*/ 0 w 12192000"/>
              <a:gd name="connsiteY0" fmla="*/ 0 h 4781496"/>
              <a:gd name="connsiteX1" fmla="*/ 12192000 w 12192000"/>
              <a:gd name="connsiteY1" fmla="*/ 0 h 4781496"/>
              <a:gd name="connsiteX2" fmla="*/ 12192000 w 12192000"/>
              <a:gd name="connsiteY2" fmla="*/ 4781496 h 4781496"/>
              <a:gd name="connsiteX3" fmla="*/ 21021 w 12192000"/>
              <a:gd name="connsiteY3" fmla="*/ 4686903 h 4781496"/>
              <a:gd name="connsiteX4" fmla="*/ 0 w 12192000"/>
              <a:gd name="connsiteY4" fmla="*/ 0 h 4781496"/>
              <a:gd name="connsiteX0" fmla="*/ 0 w 12192000"/>
              <a:gd name="connsiteY0" fmla="*/ 0 h 4781496"/>
              <a:gd name="connsiteX1" fmla="*/ 12192000 w 12192000"/>
              <a:gd name="connsiteY1" fmla="*/ 0 h 4781496"/>
              <a:gd name="connsiteX2" fmla="*/ 12192000 w 12192000"/>
              <a:gd name="connsiteY2" fmla="*/ 4781496 h 4781496"/>
              <a:gd name="connsiteX3" fmla="*/ 21021 w 12192000"/>
              <a:gd name="connsiteY3" fmla="*/ 4686903 h 4781496"/>
              <a:gd name="connsiteX4" fmla="*/ 0 w 12192000"/>
              <a:gd name="connsiteY4" fmla="*/ 0 h 4781496"/>
              <a:gd name="connsiteX0" fmla="*/ 0 w 12192000"/>
              <a:gd name="connsiteY0" fmla="*/ 0 h 4781496"/>
              <a:gd name="connsiteX1" fmla="*/ 12192000 w 12192000"/>
              <a:gd name="connsiteY1" fmla="*/ 0 h 4781496"/>
              <a:gd name="connsiteX2" fmla="*/ 12192000 w 12192000"/>
              <a:gd name="connsiteY2" fmla="*/ 4781496 h 4781496"/>
              <a:gd name="connsiteX3" fmla="*/ 21021 w 12192000"/>
              <a:gd name="connsiteY3" fmla="*/ 4686903 h 4781496"/>
              <a:gd name="connsiteX4" fmla="*/ 0 w 12192000"/>
              <a:gd name="connsiteY4" fmla="*/ 0 h 4781496"/>
              <a:gd name="connsiteX0" fmla="*/ 10510 w 12202510"/>
              <a:gd name="connsiteY0" fmla="*/ 0 h 4781496"/>
              <a:gd name="connsiteX1" fmla="*/ 12202510 w 12202510"/>
              <a:gd name="connsiteY1" fmla="*/ 0 h 4781496"/>
              <a:gd name="connsiteX2" fmla="*/ 12202510 w 12202510"/>
              <a:gd name="connsiteY2" fmla="*/ 4781496 h 4781496"/>
              <a:gd name="connsiteX3" fmla="*/ 0 w 12202510"/>
              <a:gd name="connsiteY3" fmla="*/ 4686903 h 4781496"/>
              <a:gd name="connsiteX4" fmla="*/ 10510 w 12202510"/>
              <a:gd name="connsiteY4" fmla="*/ 0 h 478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2510" h="4781496">
                <a:moveTo>
                  <a:pt x="10510" y="0"/>
                </a:moveTo>
                <a:lnTo>
                  <a:pt x="12202510" y="0"/>
                </a:lnTo>
                <a:lnTo>
                  <a:pt x="12202510" y="4781496"/>
                </a:lnTo>
                <a:cubicBezTo>
                  <a:pt x="10755586" y="4140365"/>
                  <a:pt x="5598509" y="2490241"/>
                  <a:pt x="0" y="4686903"/>
                </a:cubicBezTo>
                <a:cubicBezTo>
                  <a:pt x="3503" y="3124602"/>
                  <a:pt x="7007" y="1562301"/>
                  <a:pt x="10510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tIns="1332000"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97E423A-6DB5-459A-B33C-DC4295049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35504"/>
            <a:ext cx="10515600" cy="1149264"/>
          </a:xfrm>
        </p:spPr>
        <p:txBody>
          <a:bodyPr/>
          <a:lstStyle>
            <a:lvl1pPr algn="ctr">
              <a:defRPr sz="4600"/>
            </a:lvl1pPr>
          </a:lstStyle>
          <a:p>
            <a:r>
              <a:rPr lang="sv-SE"/>
              <a:t>En rubrik kommer</a:t>
            </a:r>
            <a:br>
              <a:rPr lang="sv-SE"/>
            </a:br>
            <a:r>
              <a:rPr lang="sv-SE"/>
              <a:t>att stå här och vara på två rader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A1446BD1-50A4-40FE-9679-6F29CE2913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5840" y="6302727"/>
            <a:ext cx="5717628" cy="410286"/>
          </a:xfrm>
        </p:spPr>
        <p:txBody>
          <a:bodyPr anchor="ctr"/>
          <a:lstStyle>
            <a:lvl1pPr marL="0" indent="0" algn="l">
              <a:buNone/>
              <a:defRPr sz="1100" b="0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Ämne/titel/namn/datum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F6D4D3BE-D90B-473D-BD5E-AE8A9BD8150E}"/>
              </a:ext>
            </a:extLst>
          </p:cNvPr>
          <p:cNvSpPr/>
          <p:nvPr userDrawn="1"/>
        </p:nvSpPr>
        <p:spPr>
          <a:xfrm>
            <a:off x="-2575249" y="4294662"/>
            <a:ext cx="244766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Varje rubrik inleds </a:t>
            </a:r>
            <a:r>
              <a:rPr lang="sv-SE" sz="10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med ljusare röd</a:t>
            </a: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bild. (Bild på inringad färg i paletten)</a:t>
            </a:r>
          </a:p>
          <a:p>
            <a:pPr algn="r">
              <a:spcAft>
                <a:spcPts val="0"/>
              </a:spcAft>
            </a:pPr>
            <a:endParaRPr lang="sv-SE" sz="10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Detta måste göras manuellt genom att markera texten.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F559ADBB-AE9C-4433-8521-A9B004D10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767" y="5261867"/>
            <a:ext cx="1685925" cy="628650"/>
          </a:xfrm>
          <a:prstGeom prst="rect">
            <a:avLst/>
          </a:prstGeom>
        </p:spPr>
      </p:pic>
      <p:pic>
        <p:nvPicPr>
          <p:cNvPr id="4" name="Bildobjekt 3" descr="En bild som visar text, Teckensnitt, Grafik, grafisk design&#10;&#10;AI-genererat innehåll kan vara felaktigt.">
            <a:extLst>
              <a:ext uri="{FF2B5EF4-FFF2-40B4-BE49-F238E27FC236}">
                <a16:creationId xmlns:a16="http://schemas.microsoft.com/office/drawing/2014/main" id="{5518F845-6EEB-CA99-819A-AF61D80B99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000" y="6298133"/>
            <a:ext cx="1820294" cy="46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13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 med bild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198FF978-7AC6-4A7A-943A-D6BAC9303385}"/>
              </a:ext>
            </a:extLst>
          </p:cNvPr>
          <p:cNvSpPr/>
          <p:nvPr userDrawn="1"/>
        </p:nvSpPr>
        <p:spPr>
          <a:xfrm>
            <a:off x="0" y="6120545"/>
            <a:ext cx="12193200" cy="7459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733B926C-A7EB-4393-AE91-4468A5CB55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0510" y="0"/>
            <a:ext cx="12202510" cy="4781496"/>
          </a:xfrm>
          <a:custGeom>
            <a:avLst/>
            <a:gdLst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0 w 12192000"/>
              <a:gd name="connsiteY3" fmla="*/ 5307013 h 5307013"/>
              <a:gd name="connsiteX4" fmla="*/ 0 w 12192000"/>
              <a:gd name="connsiteY4" fmla="*/ 0 h 5307013"/>
              <a:gd name="connsiteX0" fmla="*/ 0 w 12192000"/>
              <a:gd name="connsiteY0" fmla="*/ 0 h 5318234"/>
              <a:gd name="connsiteX1" fmla="*/ 12192000 w 12192000"/>
              <a:gd name="connsiteY1" fmla="*/ 0 h 5318234"/>
              <a:gd name="connsiteX2" fmla="*/ 12192000 w 12192000"/>
              <a:gd name="connsiteY2" fmla="*/ 5307013 h 5318234"/>
              <a:gd name="connsiteX3" fmla="*/ 6243145 w 12192000"/>
              <a:gd name="connsiteY3" fmla="*/ 5318234 h 5318234"/>
              <a:gd name="connsiteX4" fmla="*/ 0 w 12192000"/>
              <a:gd name="connsiteY4" fmla="*/ 5307013 h 5318234"/>
              <a:gd name="connsiteX5" fmla="*/ 0 w 12192000"/>
              <a:gd name="connsiteY5" fmla="*/ 0 h 5318234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6264166 w 12192000"/>
              <a:gd name="connsiteY3" fmla="*/ 4183117 h 5307013"/>
              <a:gd name="connsiteX4" fmla="*/ 0 w 12192000"/>
              <a:gd name="connsiteY4" fmla="*/ 5307013 h 5307013"/>
              <a:gd name="connsiteX5" fmla="*/ 0 w 12192000"/>
              <a:gd name="connsiteY5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6264166 w 12192000"/>
              <a:gd name="connsiteY3" fmla="*/ 4183117 h 5307013"/>
              <a:gd name="connsiteX4" fmla="*/ 0 w 12192000"/>
              <a:gd name="connsiteY4" fmla="*/ 5307013 h 5307013"/>
              <a:gd name="connsiteX5" fmla="*/ 0 w 12192000"/>
              <a:gd name="connsiteY5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6264166 w 12192000"/>
              <a:gd name="connsiteY3" fmla="*/ 4183117 h 5307013"/>
              <a:gd name="connsiteX4" fmla="*/ 0 w 12192000"/>
              <a:gd name="connsiteY4" fmla="*/ 5307013 h 5307013"/>
              <a:gd name="connsiteX5" fmla="*/ 0 w 12192000"/>
              <a:gd name="connsiteY5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0 w 12192000"/>
              <a:gd name="connsiteY3" fmla="*/ 5307013 h 5307013"/>
              <a:gd name="connsiteX4" fmla="*/ 0 w 12192000"/>
              <a:gd name="connsiteY4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0 w 12192000"/>
              <a:gd name="connsiteY3" fmla="*/ 5307013 h 5307013"/>
              <a:gd name="connsiteX4" fmla="*/ 0 w 12192000"/>
              <a:gd name="connsiteY4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21021 w 12192000"/>
              <a:gd name="connsiteY3" fmla="*/ 4686903 h 5307013"/>
              <a:gd name="connsiteX4" fmla="*/ 0 w 12192000"/>
              <a:gd name="connsiteY4" fmla="*/ 0 h 5307013"/>
              <a:gd name="connsiteX0" fmla="*/ 0 w 12192000"/>
              <a:gd name="connsiteY0" fmla="*/ 0 h 5307013"/>
              <a:gd name="connsiteX1" fmla="*/ 12192000 w 12192000"/>
              <a:gd name="connsiteY1" fmla="*/ 0 h 5307013"/>
              <a:gd name="connsiteX2" fmla="*/ 12192000 w 12192000"/>
              <a:gd name="connsiteY2" fmla="*/ 5307013 h 5307013"/>
              <a:gd name="connsiteX3" fmla="*/ 21021 w 12192000"/>
              <a:gd name="connsiteY3" fmla="*/ 4686903 h 5307013"/>
              <a:gd name="connsiteX4" fmla="*/ 0 w 12192000"/>
              <a:gd name="connsiteY4" fmla="*/ 0 h 5307013"/>
              <a:gd name="connsiteX0" fmla="*/ 0 w 12192000"/>
              <a:gd name="connsiteY0" fmla="*/ 0 h 4781496"/>
              <a:gd name="connsiteX1" fmla="*/ 12192000 w 12192000"/>
              <a:gd name="connsiteY1" fmla="*/ 0 h 4781496"/>
              <a:gd name="connsiteX2" fmla="*/ 12192000 w 12192000"/>
              <a:gd name="connsiteY2" fmla="*/ 4781496 h 4781496"/>
              <a:gd name="connsiteX3" fmla="*/ 21021 w 12192000"/>
              <a:gd name="connsiteY3" fmla="*/ 4686903 h 4781496"/>
              <a:gd name="connsiteX4" fmla="*/ 0 w 12192000"/>
              <a:gd name="connsiteY4" fmla="*/ 0 h 4781496"/>
              <a:gd name="connsiteX0" fmla="*/ 0 w 12192000"/>
              <a:gd name="connsiteY0" fmla="*/ 0 h 4781496"/>
              <a:gd name="connsiteX1" fmla="*/ 12192000 w 12192000"/>
              <a:gd name="connsiteY1" fmla="*/ 0 h 4781496"/>
              <a:gd name="connsiteX2" fmla="*/ 12192000 w 12192000"/>
              <a:gd name="connsiteY2" fmla="*/ 4781496 h 4781496"/>
              <a:gd name="connsiteX3" fmla="*/ 21021 w 12192000"/>
              <a:gd name="connsiteY3" fmla="*/ 4686903 h 4781496"/>
              <a:gd name="connsiteX4" fmla="*/ 0 w 12192000"/>
              <a:gd name="connsiteY4" fmla="*/ 0 h 4781496"/>
              <a:gd name="connsiteX0" fmla="*/ 0 w 12192000"/>
              <a:gd name="connsiteY0" fmla="*/ 0 h 4781496"/>
              <a:gd name="connsiteX1" fmla="*/ 12192000 w 12192000"/>
              <a:gd name="connsiteY1" fmla="*/ 0 h 4781496"/>
              <a:gd name="connsiteX2" fmla="*/ 12192000 w 12192000"/>
              <a:gd name="connsiteY2" fmla="*/ 4781496 h 4781496"/>
              <a:gd name="connsiteX3" fmla="*/ 21021 w 12192000"/>
              <a:gd name="connsiteY3" fmla="*/ 4686903 h 4781496"/>
              <a:gd name="connsiteX4" fmla="*/ 0 w 12192000"/>
              <a:gd name="connsiteY4" fmla="*/ 0 h 4781496"/>
              <a:gd name="connsiteX0" fmla="*/ 10510 w 12202510"/>
              <a:gd name="connsiteY0" fmla="*/ 0 h 4781496"/>
              <a:gd name="connsiteX1" fmla="*/ 12202510 w 12202510"/>
              <a:gd name="connsiteY1" fmla="*/ 0 h 4781496"/>
              <a:gd name="connsiteX2" fmla="*/ 12202510 w 12202510"/>
              <a:gd name="connsiteY2" fmla="*/ 4781496 h 4781496"/>
              <a:gd name="connsiteX3" fmla="*/ 0 w 12202510"/>
              <a:gd name="connsiteY3" fmla="*/ 4686903 h 4781496"/>
              <a:gd name="connsiteX4" fmla="*/ 10510 w 12202510"/>
              <a:gd name="connsiteY4" fmla="*/ 0 h 478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2510" h="4781496">
                <a:moveTo>
                  <a:pt x="10510" y="0"/>
                </a:moveTo>
                <a:lnTo>
                  <a:pt x="12202510" y="0"/>
                </a:lnTo>
                <a:lnTo>
                  <a:pt x="12202510" y="4781496"/>
                </a:lnTo>
                <a:cubicBezTo>
                  <a:pt x="10755586" y="4140365"/>
                  <a:pt x="5598509" y="2490241"/>
                  <a:pt x="0" y="4686903"/>
                </a:cubicBezTo>
                <a:cubicBezTo>
                  <a:pt x="3503" y="3124602"/>
                  <a:pt x="7007" y="1562301"/>
                  <a:pt x="1051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tIns="1332000"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97E423A-6DB5-459A-B33C-DC4295049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35504"/>
            <a:ext cx="10515600" cy="1149264"/>
          </a:xfrm>
        </p:spPr>
        <p:txBody>
          <a:bodyPr/>
          <a:lstStyle>
            <a:lvl1pPr algn="ctr">
              <a:defRPr sz="4600"/>
            </a:lvl1pPr>
          </a:lstStyle>
          <a:p>
            <a:r>
              <a:rPr lang="sv-SE"/>
              <a:t>En rubrik kommer</a:t>
            </a:r>
            <a:br>
              <a:rPr lang="sv-SE"/>
            </a:br>
            <a:r>
              <a:rPr lang="sv-SE"/>
              <a:t>att stå här och vara på två rader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A1446BD1-50A4-40FE-9679-6F29CE2913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5840" y="6302727"/>
            <a:ext cx="5717628" cy="410286"/>
          </a:xfrm>
        </p:spPr>
        <p:txBody>
          <a:bodyPr anchor="ctr"/>
          <a:lstStyle>
            <a:lvl1pPr marL="0" indent="0" algn="l">
              <a:buNone/>
              <a:defRPr sz="1100" b="0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Ämne/titel/namn/datum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F6D4D3BE-D90B-473D-BD5E-AE8A9BD8150E}"/>
              </a:ext>
            </a:extLst>
          </p:cNvPr>
          <p:cNvSpPr/>
          <p:nvPr userDrawn="1"/>
        </p:nvSpPr>
        <p:spPr>
          <a:xfrm>
            <a:off x="-2575249" y="4294662"/>
            <a:ext cx="244766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Varje rubrik inleds </a:t>
            </a:r>
            <a:r>
              <a:rPr lang="sv-SE" sz="10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med ljusare röd</a:t>
            </a: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bild. (Bild på inringad färg i paletten)</a:t>
            </a:r>
          </a:p>
          <a:p>
            <a:pPr algn="r">
              <a:spcAft>
                <a:spcPts val="0"/>
              </a:spcAft>
            </a:pPr>
            <a:endParaRPr lang="sv-SE" sz="10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Detta måste göras manuellt genom att markera texten.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F559ADBB-AE9C-4433-8521-A9B004D10A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767" y="5261867"/>
            <a:ext cx="1685925" cy="628650"/>
          </a:xfrm>
          <a:prstGeom prst="rect">
            <a:avLst/>
          </a:prstGeom>
        </p:spPr>
      </p:pic>
      <p:pic>
        <p:nvPicPr>
          <p:cNvPr id="4" name="Bildobjekt 3" descr="En bild som visar text, Teckensnitt, Grafik, grafisk design&#10;&#10;AI-genererat innehåll kan vara felaktigt.">
            <a:extLst>
              <a:ext uri="{FF2B5EF4-FFF2-40B4-BE49-F238E27FC236}">
                <a16:creationId xmlns:a16="http://schemas.microsoft.com/office/drawing/2014/main" id="{3702D7FB-9CC4-F0C2-2F4C-E47313937D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000" y="6300000"/>
            <a:ext cx="1820294" cy="46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2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 med bild, stående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2B9B1E09-5306-4C10-87AB-2A88B20FDCA3}"/>
              </a:ext>
            </a:extLst>
          </p:cNvPr>
          <p:cNvSpPr/>
          <p:nvPr userDrawn="1"/>
        </p:nvSpPr>
        <p:spPr>
          <a:xfrm>
            <a:off x="4534293" y="0"/>
            <a:ext cx="7657707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A6D5D8B6-D25B-4C93-B295-E27694AD21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09044" cy="6124575"/>
          </a:xfrm>
          <a:custGeom>
            <a:avLst/>
            <a:gdLst>
              <a:gd name="connsiteX0" fmla="*/ 0 w 5468938"/>
              <a:gd name="connsiteY0" fmla="*/ 0 h 6858000"/>
              <a:gd name="connsiteX1" fmla="*/ 2734469 w 5468938"/>
              <a:gd name="connsiteY1" fmla="*/ 0 h 6858000"/>
              <a:gd name="connsiteX2" fmla="*/ 5468938 w 5468938"/>
              <a:gd name="connsiteY2" fmla="*/ 3429000 h 6858000"/>
              <a:gd name="connsiteX3" fmla="*/ 2734469 w 5468938"/>
              <a:gd name="connsiteY3" fmla="*/ 6858000 h 6858000"/>
              <a:gd name="connsiteX4" fmla="*/ 0 w 5468938"/>
              <a:gd name="connsiteY4" fmla="*/ 6858000 h 6858000"/>
              <a:gd name="connsiteX5" fmla="*/ 0 w 5468938"/>
              <a:gd name="connsiteY5" fmla="*/ 0 h 6858000"/>
              <a:gd name="connsiteX0" fmla="*/ 0 w 5792556"/>
              <a:gd name="connsiteY0" fmla="*/ 0 h 6858000"/>
              <a:gd name="connsiteX1" fmla="*/ 4724633 w 5792556"/>
              <a:gd name="connsiteY1" fmla="*/ 0 h 6858000"/>
              <a:gd name="connsiteX2" fmla="*/ 5468938 w 5792556"/>
              <a:gd name="connsiteY2" fmla="*/ 3429000 h 6858000"/>
              <a:gd name="connsiteX3" fmla="*/ 2734469 w 5792556"/>
              <a:gd name="connsiteY3" fmla="*/ 6858000 h 6858000"/>
              <a:gd name="connsiteX4" fmla="*/ 0 w 5792556"/>
              <a:gd name="connsiteY4" fmla="*/ 6858000 h 6858000"/>
              <a:gd name="connsiteX5" fmla="*/ 0 w 5792556"/>
              <a:gd name="connsiteY5" fmla="*/ 0 h 6858000"/>
              <a:gd name="connsiteX0" fmla="*/ 0 w 5715582"/>
              <a:gd name="connsiteY0" fmla="*/ 0 h 6858000"/>
              <a:gd name="connsiteX1" fmla="*/ 4724633 w 5715582"/>
              <a:gd name="connsiteY1" fmla="*/ 0 h 6858000"/>
              <a:gd name="connsiteX2" fmla="*/ 5468938 w 5715582"/>
              <a:gd name="connsiteY2" fmla="*/ 3429000 h 6858000"/>
              <a:gd name="connsiteX3" fmla="*/ 4814281 w 5715582"/>
              <a:gd name="connsiteY3" fmla="*/ 6858000 h 6858000"/>
              <a:gd name="connsiteX4" fmla="*/ 0 w 5715582"/>
              <a:gd name="connsiteY4" fmla="*/ 6858000 h 6858000"/>
              <a:gd name="connsiteX5" fmla="*/ 0 w 5715582"/>
              <a:gd name="connsiteY5" fmla="*/ 0 h 6858000"/>
              <a:gd name="connsiteX0" fmla="*/ 0 w 5657592"/>
              <a:gd name="connsiteY0" fmla="*/ 0 h 6858000"/>
              <a:gd name="connsiteX1" fmla="*/ 4724633 w 5657592"/>
              <a:gd name="connsiteY1" fmla="*/ 0 h 6858000"/>
              <a:gd name="connsiteX2" fmla="*/ 5468938 w 5657592"/>
              <a:gd name="connsiteY2" fmla="*/ 3429000 h 6858000"/>
              <a:gd name="connsiteX3" fmla="*/ 4814281 w 5657592"/>
              <a:gd name="connsiteY3" fmla="*/ 6858000 h 6858000"/>
              <a:gd name="connsiteX4" fmla="*/ 0 w 5657592"/>
              <a:gd name="connsiteY4" fmla="*/ 6858000 h 6858000"/>
              <a:gd name="connsiteX5" fmla="*/ 0 w 5657592"/>
              <a:gd name="connsiteY5" fmla="*/ 0 h 6858000"/>
              <a:gd name="connsiteX0" fmla="*/ 0 w 5540797"/>
              <a:gd name="connsiteY0" fmla="*/ 0 h 6858000"/>
              <a:gd name="connsiteX1" fmla="*/ 4724633 w 5540797"/>
              <a:gd name="connsiteY1" fmla="*/ 0 h 6858000"/>
              <a:gd name="connsiteX2" fmla="*/ 5468938 w 5540797"/>
              <a:gd name="connsiteY2" fmla="*/ 3429000 h 6858000"/>
              <a:gd name="connsiteX3" fmla="*/ 4814281 w 5540797"/>
              <a:gd name="connsiteY3" fmla="*/ 6858000 h 6858000"/>
              <a:gd name="connsiteX4" fmla="*/ 0 w 5540797"/>
              <a:gd name="connsiteY4" fmla="*/ 6858000 h 6858000"/>
              <a:gd name="connsiteX5" fmla="*/ 0 w 5540797"/>
              <a:gd name="connsiteY5" fmla="*/ 0 h 6858000"/>
              <a:gd name="connsiteX0" fmla="*/ 0 w 5367229"/>
              <a:gd name="connsiteY0" fmla="*/ 0 h 6858000"/>
              <a:gd name="connsiteX1" fmla="*/ 4724633 w 5367229"/>
              <a:gd name="connsiteY1" fmla="*/ 0 h 6858000"/>
              <a:gd name="connsiteX2" fmla="*/ 4814281 w 5367229"/>
              <a:gd name="connsiteY2" fmla="*/ 6858000 h 6858000"/>
              <a:gd name="connsiteX3" fmla="*/ 0 w 5367229"/>
              <a:gd name="connsiteY3" fmla="*/ 6858000 h 6858000"/>
              <a:gd name="connsiteX4" fmla="*/ 0 w 5367229"/>
              <a:gd name="connsiteY4" fmla="*/ 0 h 6858000"/>
              <a:gd name="connsiteX0" fmla="*/ 0 w 5373612"/>
              <a:gd name="connsiteY0" fmla="*/ 0 h 6858000"/>
              <a:gd name="connsiteX1" fmla="*/ 4724633 w 5373612"/>
              <a:gd name="connsiteY1" fmla="*/ 0 h 6858000"/>
              <a:gd name="connsiteX2" fmla="*/ 4814281 w 5373612"/>
              <a:gd name="connsiteY2" fmla="*/ 6858000 h 6858000"/>
              <a:gd name="connsiteX3" fmla="*/ 0 w 5373612"/>
              <a:gd name="connsiteY3" fmla="*/ 6858000 h 6858000"/>
              <a:gd name="connsiteX4" fmla="*/ 0 w 5373612"/>
              <a:gd name="connsiteY4" fmla="*/ 0 h 6858000"/>
              <a:gd name="connsiteX0" fmla="*/ 0 w 5409044"/>
              <a:gd name="connsiteY0" fmla="*/ 0 h 6858000"/>
              <a:gd name="connsiteX1" fmla="*/ 4724633 w 5409044"/>
              <a:gd name="connsiteY1" fmla="*/ 0 h 6858000"/>
              <a:gd name="connsiteX2" fmla="*/ 4814281 w 5409044"/>
              <a:gd name="connsiteY2" fmla="*/ 6858000 h 6858000"/>
              <a:gd name="connsiteX3" fmla="*/ 0 w 5409044"/>
              <a:gd name="connsiteY3" fmla="*/ 6858000 h 6858000"/>
              <a:gd name="connsiteX4" fmla="*/ 0 w 540904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9044" h="6858000">
                <a:moveTo>
                  <a:pt x="0" y="0"/>
                </a:moveTo>
                <a:lnTo>
                  <a:pt x="4724633" y="0"/>
                </a:lnTo>
                <a:cubicBezTo>
                  <a:pt x="5544943" y="1510553"/>
                  <a:pt x="5691367" y="5015753"/>
                  <a:pt x="4814281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tIns="612000"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97E423A-6DB5-459A-B33C-DC4295049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3929" y="2438399"/>
            <a:ext cx="5732929" cy="2518839"/>
          </a:xfrm>
        </p:spPr>
        <p:txBody>
          <a:bodyPr anchor="t"/>
          <a:lstStyle>
            <a:lvl1pPr algn="l">
              <a:defRPr sz="4600"/>
            </a:lvl1pPr>
          </a:lstStyle>
          <a:p>
            <a:r>
              <a:rPr lang="sv-SE"/>
              <a:t>En rubrik kommer</a:t>
            </a:r>
            <a:br>
              <a:rPr lang="sv-SE"/>
            </a:br>
            <a:r>
              <a:rPr lang="sv-SE"/>
              <a:t>att stå här och vara på tre rader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25B9738A-C3E8-4B02-8BAA-0C250B908C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17" y="6316726"/>
            <a:ext cx="811630" cy="329318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F6D4D3BE-D90B-473D-BD5E-AE8A9BD8150E}"/>
              </a:ext>
            </a:extLst>
          </p:cNvPr>
          <p:cNvSpPr/>
          <p:nvPr userDrawn="1"/>
        </p:nvSpPr>
        <p:spPr>
          <a:xfrm>
            <a:off x="-2575249" y="4294662"/>
            <a:ext cx="244766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Varje rubrik inleds </a:t>
            </a:r>
            <a:r>
              <a:rPr lang="sv-SE" sz="10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med ljusare röd</a:t>
            </a: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bild. (Bild på inringad färg i paletten)</a:t>
            </a:r>
          </a:p>
          <a:p>
            <a:pPr algn="r">
              <a:spcAft>
                <a:spcPts val="0"/>
              </a:spcAft>
            </a:pPr>
            <a:endParaRPr lang="sv-SE" sz="10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Detta måste göras manuellt genom att markera texten.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F559ADBB-AE9C-4433-8521-A9B004D10A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767" y="5261867"/>
            <a:ext cx="1685925" cy="628650"/>
          </a:xfrm>
          <a:prstGeom prst="rect">
            <a:avLst/>
          </a:prstGeom>
        </p:spPr>
      </p:pic>
      <p:sp>
        <p:nvSpPr>
          <p:cNvPr id="32" name="Rektangel 31">
            <a:extLst>
              <a:ext uri="{FF2B5EF4-FFF2-40B4-BE49-F238E27FC236}">
                <a16:creationId xmlns:a16="http://schemas.microsoft.com/office/drawing/2014/main" id="{813EFC0E-885A-43B5-9260-07804A71EAA3}"/>
              </a:ext>
            </a:extLst>
          </p:cNvPr>
          <p:cNvSpPr/>
          <p:nvPr userDrawn="1"/>
        </p:nvSpPr>
        <p:spPr>
          <a:xfrm>
            <a:off x="0" y="6112042"/>
            <a:ext cx="12193200" cy="7459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3" name="Underrubrik 2">
            <a:extLst>
              <a:ext uri="{FF2B5EF4-FFF2-40B4-BE49-F238E27FC236}">
                <a16:creationId xmlns:a16="http://schemas.microsoft.com/office/drawing/2014/main" id="{B8308509-CDE4-4C50-93DD-8185D40323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5840" y="6284797"/>
            <a:ext cx="5717628" cy="410286"/>
          </a:xfrm>
        </p:spPr>
        <p:txBody>
          <a:bodyPr anchor="ctr"/>
          <a:lstStyle>
            <a:lvl1pPr marL="0" indent="0" algn="l">
              <a:buNone/>
              <a:defRPr sz="1100" b="0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Ämne/titel/namn/datum</a:t>
            </a:r>
          </a:p>
        </p:txBody>
      </p:sp>
      <p:pic>
        <p:nvPicPr>
          <p:cNvPr id="6" name="Bildobjekt 5" descr="En bild som visar text, Teckensnitt, Grafik, grafisk design&#10;&#10;AI-genererat innehåll kan vara felaktigt.">
            <a:extLst>
              <a:ext uri="{FF2B5EF4-FFF2-40B4-BE49-F238E27FC236}">
                <a16:creationId xmlns:a16="http://schemas.microsoft.com/office/drawing/2014/main" id="{8998D2FA-55F6-90BA-2B54-CEFCD61CEAF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000" y="6300000"/>
            <a:ext cx="1820294" cy="46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22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 med bild, stående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2B9B1E09-5306-4C10-87AB-2A88B20FDCA3}"/>
              </a:ext>
            </a:extLst>
          </p:cNvPr>
          <p:cNvSpPr/>
          <p:nvPr userDrawn="1"/>
        </p:nvSpPr>
        <p:spPr>
          <a:xfrm>
            <a:off x="4534293" y="0"/>
            <a:ext cx="765770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A6D5D8B6-D25B-4C93-B295-E27694AD21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409044" cy="6115050"/>
          </a:xfrm>
          <a:custGeom>
            <a:avLst/>
            <a:gdLst>
              <a:gd name="connsiteX0" fmla="*/ 0 w 5468938"/>
              <a:gd name="connsiteY0" fmla="*/ 0 h 6858000"/>
              <a:gd name="connsiteX1" fmla="*/ 2734469 w 5468938"/>
              <a:gd name="connsiteY1" fmla="*/ 0 h 6858000"/>
              <a:gd name="connsiteX2" fmla="*/ 5468938 w 5468938"/>
              <a:gd name="connsiteY2" fmla="*/ 3429000 h 6858000"/>
              <a:gd name="connsiteX3" fmla="*/ 2734469 w 5468938"/>
              <a:gd name="connsiteY3" fmla="*/ 6858000 h 6858000"/>
              <a:gd name="connsiteX4" fmla="*/ 0 w 5468938"/>
              <a:gd name="connsiteY4" fmla="*/ 6858000 h 6858000"/>
              <a:gd name="connsiteX5" fmla="*/ 0 w 5468938"/>
              <a:gd name="connsiteY5" fmla="*/ 0 h 6858000"/>
              <a:gd name="connsiteX0" fmla="*/ 0 w 5792556"/>
              <a:gd name="connsiteY0" fmla="*/ 0 h 6858000"/>
              <a:gd name="connsiteX1" fmla="*/ 4724633 w 5792556"/>
              <a:gd name="connsiteY1" fmla="*/ 0 h 6858000"/>
              <a:gd name="connsiteX2" fmla="*/ 5468938 w 5792556"/>
              <a:gd name="connsiteY2" fmla="*/ 3429000 h 6858000"/>
              <a:gd name="connsiteX3" fmla="*/ 2734469 w 5792556"/>
              <a:gd name="connsiteY3" fmla="*/ 6858000 h 6858000"/>
              <a:gd name="connsiteX4" fmla="*/ 0 w 5792556"/>
              <a:gd name="connsiteY4" fmla="*/ 6858000 h 6858000"/>
              <a:gd name="connsiteX5" fmla="*/ 0 w 5792556"/>
              <a:gd name="connsiteY5" fmla="*/ 0 h 6858000"/>
              <a:gd name="connsiteX0" fmla="*/ 0 w 5715582"/>
              <a:gd name="connsiteY0" fmla="*/ 0 h 6858000"/>
              <a:gd name="connsiteX1" fmla="*/ 4724633 w 5715582"/>
              <a:gd name="connsiteY1" fmla="*/ 0 h 6858000"/>
              <a:gd name="connsiteX2" fmla="*/ 5468938 w 5715582"/>
              <a:gd name="connsiteY2" fmla="*/ 3429000 h 6858000"/>
              <a:gd name="connsiteX3" fmla="*/ 4814281 w 5715582"/>
              <a:gd name="connsiteY3" fmla="*/ 6858000 h 6858000"/>
              <a:gd name="connsiteX4" fmla="*/ 0 w 5715582"/>
              <a:gd name="connsiteY4" fmla="*/ 6858000 h 6858000"/>
              <a:gd name="connsiteX5" fmla="*/ 0 w 5715582"/>
              <a:gd name="connsiteY5" fmla="*/ 0 h 6858000"/>
              <a:gd name="connsiteX0" fmla="*/ 0 w 5657592"/>
              <a:gd name="connsiteY0" fmla="*/ 0 h 6858000"/>
              <a:gd name="connsiteX1" fmla="*/ 4724633 w 5657592"/>
              <a:gd name="connsiteY1" fmla="*/ 0 h 6858000"/>
              <a:gd name="connsiteX2" fmla="*/ 5468938 w 5657592"/>
              <a:gd name="connsiteY2" fmla="*/ 3429000 h 6858000"/>
              <a:gd name="connsiteX3" fmla="*/ 4814281 w 5657592"/>
              <a:gd name="connsiteY3" fmla="*/ 6858000 h 6858000"/>
              <a:gd name="connsiteX4" fmla="*/ 0 w 5657592"/>
              <a:gd name="connsiteY4" fmla="*/ 6858000 h 6858000"/>
              <a:gd name="connsiteX5" fmla="*/ 0 w 5657592"/>
              <a:gd name="connsiteY5" fmla="*/ 0 h 6858000"/>
              <a:gd name="connsiteX0" fmla="*/ 0 w 5540797"/>
              <a:gd name="connsiteY0" fmla="*/ 0 h 6858000"/>
              <a:gd name="connsiteX1" fmla="*/ 4724633 w 5540797"/>
              <a:gd name="connsiteY1" fmla="*/ 0 h 6858000"/>
              <a:gd name="connsiteX2" fmla="*/ 5468938 w 5540797"/>
              <a:gd name="connsiteY2" fmla="*/ 3429000 h 6858000"/>
              <a:gd name="connsiteX3" fmla="*/ 4814281 w 5540797"/>
              <a:gd name="connsiteY3" fmla="*/ 6858000 h 6858000"/>
              <a:gd name="connsiteX4" fmla="*/ 0 w 5540797"/>
              <a:gd name="connsiteY4" fmla="*/ 6858000 h 6858000"/>
              <a:gd name="connsiteX5" fmla="*/ 0 w 5540797"/>
              <a:gd name="connsiteY5" fmla="*/ 0 h 6858000"/>
              <a:gd name="connsiteX0" fmla="*/ 0 w 5367229"/>
              <a:gd name="connsiteY0" fmla="*/ 0 h 6858000"/>
              <a:gd name="connsiteX1" fmla="*/ 4724633 w 5367229"/>
              <a:gd name="connsiteY1" fmla="*/ 0 h 6858000"/>
              <a:gd name="connsiteX2" fmla="*/ 4814281 w 5367229"/>
              <a:gd name="connsiteY2" fmla="*/ 6858000 h 6858000"/>
              <a:gd name="connsiteX3" fmla="*/ 0 w 5367229"/>
              <a:gd name="connsiteY3" fmla="*/ 6858000 h 6858000"/>
              <a:gd name="connsiteX4" fmla="*/ 0 w 5367229"/>
              <a:gd name="connsiteY4" fmla="*/ 0 h 6858000"/>
              <a:gd name="connsiteX0" fmla="*/ 0 w 5373612"/>
              <a:gd name="connsiteY0" fmla="*/ 0 h 6858000"/>
              <a:gd name="connsiteX1" fmla="*/ 4724633 w 5373612"/>
              <a:gd name="connsiteY1" fmla="*/ 0 h 6858000"/>
              <a:gd name="connsiteX2" fmla="*/ 4814281 w 5373612"/>
              <a:gd name="connsiteY2" fmla="*/ 6858000 h 6858000"/>
              <a:gd name="connsiteX3" fmla="*/ 0 w 5373612"/>
              <a:gd name="connsiteY3" fmla="*/ 6858000 h 6858000"/>
              <a:gd name="connsiteX4" fmla="*/ 0 w 5373612"/>
              <a:gd name="connsiteY4" fmla="*/ 0 h 6858000"/>
              <a:gd name="connsiteX0" fmla="*/ 0 w 5409044"/>
              <a:gd name="connsiteY0" fmla="*/ 0 h 6858000"/>
              <a:gd name="connsiteX1" fmla="*/ 4724633 w 5409044"/>
              <a:gd name="connsiteY1" fmla="*/ 0 h 6858000"/>
              <a:gd name="connsiteX2" fmla="*/ 4814281 w 5409044"/>
              <a:gd name="connsiteY2" fmla="*/ 6858000 h 6858000"/>
              <a:gd name="connsiteX3" fmla="*/ 0 w 5409044"/>
              <a:gd name="connsiteY3" fmla="*/ 6858000 h 6858000"/>
              <a:gd name="connsiteX4" fmla="*/ 0 w 540904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9044" h="6858000">
                <a:moveTo>
                  <a:pt x="0" y="0"/>
                </a:moveTo>
                <a:lnTo>
                  <a:pt x="4724633" y="0"/>
                </a:lnTo>
                <a:cubicBezTo>
                  <a:pt x="5544943" y="1510553"/>
                  <a:pt x="5691367" y="5015753"/>
                  <a:pt x="4814281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tIns="612000"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97E423A-6DB5-459A-B33C-DC4295049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3929" y="2438399"/>
            <a:ext cx="5732929" cy="2518839"/>
          </a:xfrm>
        </p:spPr>
        <p:txBody>
          <a:bodyPr anchor="t"/>
          <a:lstStyle>
            <a:lvl1pPr algn="l">
              <a:defRPr sz="4600"/>
            </a:lvl1pPr>
          </a:lstStyle>
          <a:p>
            <a:r>
              <a:rPr lang="sv-SE"/>
              <a:t>En rubrik kommer</a:t>
            </a:r>
            <a:br>
              <a:rPr lang="sv-SE"/>
            </a:br>
            <a:r>
              <a:rPr lang="sv-SE"/>
              <a:t>att stå här och vara på tre rader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25B9738A-C3E8-4B02-8BAA-0C250B908C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17" y="6316726"/>
            <a:ext cx="811630" cy="329318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F6D4D3BE-D90B-473D-BD5E-AE8A9BD8150E}"/>
              </a:ext>
            </a:extLst>
          </p:cNvPr>
          <p:cNvSpPr/>
          <p:nvPr userDrawn="1"/>
        </p:nvSpPr>
        <p:spPr>
          <a:xfrm>
            <a:off x="-2575249" y="4294662"/>
            <a:ext cx="244766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Varje rubrik inleds </a:t>
            </a:r>
            <a:r>
              <a:rPr lang="sv-SE" sz="10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med ljusare röd</a:t>
            </a: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bild. (Bild på inringad färg i paletten)</a:t>
            </a:r>
          </a:p>
          <a:p>
            <a:pPr algn="r">
              <a:spcAft>
                <a:spcPts val="0"/>
              </a:spcAft>
            </a:pPr>
            <a:endParaRPr lang="sv-SE" sz="10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Detta måste göras manuellt genom att markera texten.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F559ADBB-AE9C-4433-8521-A9B004D10A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767" y="5261867"/>
            <a:ext cx="1685925" cy="628650"/>
          </a:xfrm>
          <a:prstGeom prst="rect">
            <a:avLst/>
          </a:prstGeom>
        </p:spPr>
      </p:pic>
      <p:sp>
        <p:nvSpPr>
          <p:cNvPr id="32" name="Rektangel 31">
            <a:extLst>
              <a:ext uri="{FF2B5EF4-FFF2-40B4-BE49-F238E27FC236}">
                <a16:creationId xmlns:a16="http://schemas.microsoft.com/office/drawing/2014/main" id="{D7C6379A-E5B9-4DBE-87E3-D8A0F4B3241B}"/>
              </a:ext>
            </a:extLst>
          </p:cNvPr>
          <p:cNvSpPr/>
          <p:nvPr userDrawn="1"/>
        </p:nvSpPr>
        <p:spPr>
          <a:xfrm>
            <a:off x="0" y="6112042"/>
            <a:ext cx="12192000" cy="7459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3" name="Underrubrik 2">
            <a:extLst>
              <a:ext uri="{FF2B5EF4-FFF2-40B4-BE49-F238E27FC236}">
                <a16:creationId xmlns:a16="http://schemas.microsoft.com/office/drawing/2014/main" id="{98DE3D41-C2B5-4D95-91B2-B0834D588D4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5840" y="6284797"/>
            <a:ext cx="5717628" cy="410286"/>
          </a:xfrm>
        </p:spPr>
        <p:txBody>
          <a:bodyPr anchor="ctr"/>
          <a:lstStyle>
            <a:lvl1pPr marL="0" indent="0" algn="l">
              <a:buNone/>
              <a:defRPr sz="1100" b="0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Ämne/titel/namn/datum</a:t>
            </a:r>
          </a:p>
        </p:txBody>
      </p:sp>
      <p:pic>
        <p:nvPicPr>
          <p:cNvPr id="6" name="Bildobjekt 5" descr="En bild som visar text, Teckensnitt, Grafik, grafisk design&#10;&#10;AI-genererat innehåll kan vara felaktigt.">
            <a:extLst>
              <a:ext uri="{FF2B5EF4-FFF2-40B4-BE49-F238E27FC236}">
                <a16:creationId xmlns:a16="http://schemas.microsoft.com/office/drawing/2014/main" id="{1E8C296B-9FC3-B074-385B-D680D4CB28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000" y="6300000"/>
            <a:ext cx="1820294" cy="46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68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elsida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B980B2C3-6720-4B17-BCEF-D058EE6EA5EF}"/>
              </a:ext>
            </a:extLst>
          </p:cNvPr>
          <p:cNvSpPr/>
          <p:nvPr userDrawn="1"/>
        </p:nvSpPr>
        <p:spPr>
          <a:xfrm>
            <a:off x="0" y="0"/>
            <a:ext cx="12192000" cy="61170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97E423A-6DB5-459A-B33C-DC4295049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40043"/>
            <a:ext cx="10515600" cy="2679331"/>
          </a:xfrm>
        </p:spPr>
        <p:txBody>
          <a:bodyPr anchor="ctr"/>
          <a:lstStyle>
            <a:lvl1pPr algn="ctr">
              <a:defRPr sz="4600"/>
            </a:lvl1pPr>
          </a:lstStyle>
          <a:p>
            <a:r>
              <a:rPr lang="sv-SE">
                <a:solidFill>
                  <a:schemeClr val="accent1"/>
                </a:solidFill>
              </a:rPr>
              <a:t>Vi finns på</a:t>
            </a:r>
            <a:br>
              <a:rPr lang="sv-SE"/>
            </a:br>
            <a:r>
              <a:rPr lang="sv-SE"/>
              <a:t>webb och telefon och</a:t>
            </a:r>
            <a:br>
              <a:rPr lang="sv-SE"/>
            </a:br>
            <a:r>
              <a:rPr lang="sv-SE"/>
              <a:t>har öppet dygnet runt</a:t>
            </a:r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E744CDB5-661C-4791-9896-07C2BE0466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722" y="6311973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 b="0"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B7223757-76B0-47E7-AE0D-6C3F025C0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6721" y="6311994"/>
            <a:ext cx="3900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7FF155A8-5C6D-4241-95DF-81E4F2B16EE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184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97E423A-6DB5-459A-B33C-DC4295049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40043"/>
            <a:ext cx="10515600" cy="2679331"/>
          </a:xfrm>
        </p:spPr>
        <p:txBody>
          <a:bodyPr anchor="ctr"/>
          <a:lstStyle>
            <a:lvl1pPr algn="ctr">
              <a:defRPr sz="4600"/>
            </a:lvl1pPr>
          </a:lstStyle>
          <a:p>
            <a:r>
              <a:rPr lang="sv-SE">
                <a:solidFill>
                  <a:schemeClr val="accent1"/>
                </a:solidFill>
              </a:rPr>
              <a:t>Vi finns på</a:t>
            </a:r>
            <a:br>
              <a:rPr lang="sv-SE"/>
            </a:br>
            <a:r>
              <a:rPr lang="sv-SE"/>
              <a:t>webb och telefon och</a:t>
            </a:r>
            <a:br>
              <a:rPr lang="sv-SE"/>
            </a:br>
            <a:r>
              <a:rPr lang="sv-SE"/>
              <a:t>har öppet dygnet runt</a:t>
            </a:r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id="{E744CDB5-661C-4791-9896-07C2BE0466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722" y="6311973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 b="0"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B7223757-76B0-47E7-AE0D-6C3F025C02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6721" y="6311994"/>
            <a:ext cx="3900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7FF155A8-5C6D-4241-95DF-81E4F2B16EE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423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97E423A-6DB5-459A-B33C-DC42950490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296" y="84221"/>
            <a:ext cx="10072630" cy="1149264"/>
          </a:xfrm>
        </p:spPr>
        <p:txBody>
          <a:bodyPr/>
          <a:lstStyle>
            <a:lvl1pPr>
              <a:defRPr spc="0"/>
            </a:lvl1pPr>
          </a:lstStyle>
          <a:p>
            <a:r>
              <a:rPr lang="sv-SE"/>
              <a:t>Rubrik på en rad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591B10F-9AE3-44F1-83B7-0D36638C5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423" y="1693273"/>
            <a:ext cx="10018845" cy="356452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C8D24B6-D2A2-49C9-BA42-DB7B32029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77E05EC-B5C7-4E5C-99AF-DAA72183B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365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113D54B3-3F29-493D-B9C7-8FF2C8DE3569}"/>
              </a:ext>
            </a:extLst>
          </p:cNvPr>
          <p:cNvSpPr/>
          <p:nvPr userDrawn="1"/>
        </p:nvSpPr>
        <p:spPr>
          <a:xfrm>
            <a:off x="0" y="6112042"/>
            <a:ext cx="12193200" cy="7459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DC7C7845-42F2-47E4-96D5-7F5977D34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296" y="84221"/>
            <a:ext cx="10515600" cy="114926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2B6E503-A6AE-440E-9524-D5848DBA3F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2424" y="1693273"/>
            <a:ext cx="10459450" cy="35645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83F6A5D-1C51-4365-ABBC-26E2E26DE4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722" y="6311973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 b="0"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E1800B5-0CC4-499E-AD85-61BE4A07F5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6721" y="6311994"/>
            <a:ext cx="3900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7FF155A8-5C6D-4241-95DF-81E4F2B16EE5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16" name="Rak koppling 15">
            <a:extLst>
              <a:ext uri="{FF2B5EF4-FFF2-40B4-BE49-F238E27FC236}">
                <a16:creationId xmlns:a16="http://schemas.microsoft.com/office/drawing/2014/main" id="{FB36DCB9-B0BC-4692-9E94-7E0F650AAE02}"/>
              </a:ext>
            </a:extLst>
          </p:cNvPr>
          <p:cNvCxnSpPr>
            <a:cxnSpLocks/>
          </p:cNvCxnSpPr>
          <p:nvPr userDrawn="1"/>
        </p:nvCxnSpPr>
        <p:spPr>
          <a:xfrm flipH="1">
            <a:off x="642809" y="6450806"/>
            <a:ext cx="16637" cy="813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ktangel 3">
            <a:extLst>
              <a:ext uri="{FF2B5EF4-FFF2-40B4-BE49-F238E27FC236}">
                <a16:creationId xmlns:a16="http://schemas.microsoft.com/office/drawing/2014/main" id="{EB9E73E2-B998-4067-931F-01E9716BB421}"/>
              </a:ext>
            </a:extLst>
          </p:cNvPr>
          <p:cNvSpPr/>
          <p:nvPr userDrawn="1"/>
        </p:nvSpPr>
        <p:spPr>
          <a:xfrm>
            <a:off x="-2575249" y="841599"/>
            <a:ext cx="244766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Varje rubrik inleds </a:t>
            </a:r>
            <a:r>
              <a:rPr lang="sv-SE" sz="100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med ljusare röd</a:t>
            </a: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se bild. (Bild på inringad färg i paletten)</a:t>
            </a:r>
          </a:p>
          <a:p>
            <a:pPr algn="r">
              <a:spcAft>
                <a:spcPts val="0"/>
              </a:spcAft>
            </a:pPr>
            <a:endParaRPr lang="sv-SE" sz="10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r">
              <a:spcAft>
                <a:spcPts val="0"/>
              </a:spcAft>
            </a:pPr>
            <a:r>
              <a:rPr lang="sv-SE" sz="10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Detta måste göras manuellt genom att markera texten.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4857C6E5-A5AF-4290-829D-C981D052ABE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767" y="1808804"/>
            <a:ext cx="1685925" cy="628650"/>
          </a:xfrm>
          <a:prstGeom prst="rect">
            <a:avLst/>
          </a:prstGeom>
        </p:spPr>
      </p:pic>
      <p:pic>
        <p:nvPicPr>
          <p:cNvPr id="7" name="Bildobjekt 6" descr="En bild som visar text, Teckensnitt, Grafik, grafisk design&#10;&#10;AI-genererat innehåll kan vara felaktigt.">
            <a:extLst>
              <a:ext uri="{FF2B5EF4-FFF2-40B4-BE49-F238E27FC236}">
                <a16:creationId xmlns:a16="http://schemas.microsoft.com/office/drawing/2014/main" id="{66559F2F-9CE5-AB08-3764-D0E517072C9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000" y="6300000"/>
            <a:ext cx="1820294" cy="46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84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1" r:id="rId3"/>
    <p:sldLayoutId id="2147483659" r:id="rId4"/>
    <p:sldLayoutId id="2147483656" r:id="rId5"/>
    <p:sldLayoutId id="2147483657" r:id="rId6"/>
    <p:sldLayoutId id="2147483660" r:id="rId7"/>
    <p:sldLayoutId id="2147483653" r:id="rId8"/>
    <p:sldLayoutId id="2147483654" r:id="rId9"/>
    <p:sldLayoutId id="2147483650" r:id="rId10"/>
    <p:sldLayoutId id="2147483652" r:id="rId11"/>
    <p:sldLayoutId id="2147483655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 spc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–"/>
        <a:defRPr sz="20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–"/>
        <a:defRPr sz="20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inera.atlassian.net/wiki/spaces/1VE/pages/215489499/1177+e-tj+nster+-+Information" TargetMode="Externa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6BF4E79-E44B-AB3E-8A12-B326DCA83C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711" y="664724"/>
            <a:ext cx="9144000" cy="1007055"/>
          </a:xfrm>
        </p:spPr>
        <p:txBody>
          <a:bodyPr/>
          <a:lstStyle/>
          <a:p>
            <a:r>
              <a:rPr lang="sv-SE" sz="4400" dirty="0"/>
              <a:t>Användarforum 1177 e-tjänster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C9154363-83AD-5296-AFAC-76D1EB1A8192}"/>
              </a:ext>
            </a:extLst>
          </p:cNvPr>
          <p:cNvSpPr txBox="1"/>
          <p:nvPr/>
        </p:nvSpPr>
        <p:spPr>
          <a:xfrm>
            <a:off x="491288" y="1608279"/>
            <a:ext cx="10735511" cy="340187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sv-SE" sz="2800">
                <a:solidFill>
                  <a:schemeClr val="accent2"/>
                </a:solidFill>
              </a:rPr>
              <a:t>🤩</a:t>
            </a:r>
            <a:r>
              <a:rPr lang="sv-SE" sz="4800">
                <a:solidFill>
                  <a:schemeClr val="accent2"/>
                </a:solidFill>
              </a:rPr>
              <a:t>Välkomna</a:t>
            </a:r>
            <a:r>
              <a:rPr lang="sv-SE" sz="2800">
                <a:solidFill>
                  <a:schemeClr val="accent2"/>
                </a:solidFill>
              </a:rPr>
              <a:t> 🥰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v-SE" sz="2800">
              <a:solidFill>
                <a:schemeClr val="accent2"/>
              </a:solidFill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800">
                <a:solidFill>
                  <a:schemeClr val="accent2"/>
                </a:solidFill>
              </a:rPr>
              <a:t>Forumet spelas inte in (är förinspelade filmer som delas sen)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800">
                <a:solidFill>
                  <a:schemeClr val="accent2"/>
                </a:solidFill>
              </a:rPr>
              <a:t>Ni får gärna ha kameran på men stäng av mikrofonerna</a:t>
            </a:r>
          </a:p>
          <a:p>
            <a:endParaRPr lang="sv-SE" sz="2800">
              <a:solidFill>
                <a:schemeClr val="accent2"/>
              </a:solidFill>
            </a:endParaRPr>
          </a:p>
          <a:p>
            <a:pPr algn="l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3709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769">
        <p:fade/>
      </p:transition>
    </mc:Choice>
    <mc:Fallback xmlns="">
      <p:transition spd="med" advTm="9769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2D194032-F304-5EAE-2DFF-051A569AE6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2D16153-8C37-5873-6170-CA72FD7580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pPr/>
              <a:t>10</a:t>
            </a:fld>
            <a:endParaRPr lang="sv-SE"/>
          </a:p>
        </p:txBody>
      </p:sp>
      <p:sp>
        <p:nvSpPr>
          <p:cNvPr id="6" name="Pil: höger 5">
            <a:extLst>
              <a:ext uri="{FF2B5EF4-FFF2-40B4-BE49-F238E27FC236}">
                <a16:creationId xmlns:a16="http://schemas.microsoft.com/office/drawing/2014/main" id="{7D2B8DB6-A3F8-1779-0612-6CD9C051618D}"/>
              </a:ext>
            </a:extLst>
          </p:cNvPr>
          <p:cNvSpPr/>
          <p:nvPr/>
        </p:nvSpPr>
        <p:spPr>
          <a:xfrm rot="5400000">
            <a:off x="5227486" y="2607842"/>
            <a:ext cx="521935" cy="32368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AEC37B85-03C8-1D56-AD4D-281ACECF0D17}"/>
              </a:ext>
            </a:extLst>
          </p:cNvPr>
          <p:cNvSpPr txBox="1"/>
          <p:nvPr/>
        </p:nvSpPr>
        <p:spPr>
          <a:xfrm>
            <a:off x="2929317" y="307496"/>
            <a:ext cx="5259824" cy="5097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sv-SE" sz="3200" dirty="0">
                <a:solidFill>
                  <a:schemeClr val="accent2"/>
                </a:solidFill>
                <a:latin typeface="+mj-lt"/>
              </a:rPr>
              <a:t>Uppgradering/ release 20 april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BAE88546-EFD5-DE4D-A281-0AC997CB0E84}"/>
              </a:ext>
            </a:extLst>
          </p:cNvPr>
          <p:cNvSpPr txBox="1"/>
          <p:nvPr/>
        </p:nvSpPr>
        <p:spPr>
          <a:xfrm>
            <a:off x="4853872" y="1149160"/>
            <a:ext cx="1344627" cy="43697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sv-SE" sz="2000" dirty="0">
                <a:solidFill>
                  <a:schemeClr val="accent2"/>
                </a:solidFill>
              </a:rPr>
              <a:t>Nytt namn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90E9FB0B-7950-FA76-E1B2-810014119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22" y="94153"/>
            <a:ext cx="2807588" cy="2746152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E5D45000-ECEF-5019-3F44-E5A938DD831C}"/>
              </a:ext>
            </a:extLst>
          </p:cNvPr>
          <p:cNvSpPr/>
          <p:nvPr/>
        </p:nvSpPr>
        <p:spPr>
          <a:xfrm>
            <a:off x="3785940" y="1553761"/>
            <a:ext cx="3714244" cy="6230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>
                <a:solidFill>
                  <a:schemeClr val="accent2"/>
                </a:solidFill>
              </a:rPr>
              <a:t>1177 Egen provhantering</a:t>
            </a:r>
            <a:endParaRPr lang="sv-SE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71611209-7009-DB43-5C5D-5EDDA4C35EB3}"/>
              </a:ext>
            </a:extLst>
          </p:cNvPr>
          <p:cNvSpPr/>
          <p:nvPr/>
        </p:nvSpPr>
        <p:spPr>
          <a:xfrm>
            <a:off x="3785940" y="3313781"/>
            <a:ext cx="3714244" cy="6230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accent2"/>
                </a:solidFill>
              </a:rPr>
              <a:t>1177 Provhantering</a:t>
            </a:r>
            <a:endParaRPr lang="sv-SE" dirty="0"/>
          </a:p>
        </p:txBody>
      </p:sp>
      <p:cxnSp>
        <p:nvCxnSpPr>
          <p:cNvPr id="13" name="Rak koppling 12">
            <a:extLst>
              <a:ext uri="{FF2B5EF4-FFF2-40B4-BE49-F238E27FC236}">
                <a16:creationId xmlns:a16="http://schemas.microsoft.com/office/drawing/2014/main" id="{7216D60B-5FB0-A4F4-311B-6E7752E68C9D}"/>
              </a:ext>
            </a:extLst>
          </p:cNvPr>
          <p:cNvCxnSpPr>
            <a:cxnSpLocks/>
          </p:cNvCxnSpPr>
          <p:nvPr/>
        </p:nvCxnSpPr>
        <p:spPr>
          <a:xfrm>
            <a:off x="4046018" y="1889490"/>
            <a:ext cx="3091157" cy="1839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518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0D817D7A-56EC-2D88-1B7A-EBE1F5868A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539E24B-34F5-1123-B8AC-18313E8230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pPr/>
              <a:t>11</a:t>
            </a:fld>
            <a:endParaRPr lang="sv-SE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95C2E9C2-B924-9948-BFB2-9C3D521C800C}"/>
              </a:ext>
            </a:extLst>
          </p:cNvPr>
          <p:cNvSpPr txBox="1"/>
          <p:nvPr/>
        </p:nvSpPr>
        <p:spPr>
          <a:xfrm>
            <a:off x="276721" y="788762"/>
            <a:ext cx="6091711" cy="2867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375"/>
              </a:spcAft>
              <a:buNone/>
            </a:pPr>
            <a:r>
              <a:rPr lang="sv-SE" b="1" i="0" dirty="0">
                <a:solidFill>
                  <a:schemeClr val="accent2"/>
                </a:solidFill>
                <a:effectLst/>
                <a:latin typeface="poppins" panose="00000500000000000000" pitchFamily="2" charset="0"/>
              </a:rPr>
              <a:t>Nya personalverktyget</a:t>
            </a:r>
          </a:p>
          <a:p>
            <a:pPr algn="l">
              <a:spcAft>
                <a:spcPts val="1800"/>
              </a:spcAft>
              <a:buNone/>
            </a:pPr>
            <a:r>
              <a:rPr lang="sv-SE" b="0" i="0" dirty="0">
                <a:solidFill>
                  <a:schemeClr val="accent2"/>
                </a:solidFill>
                <a:effectLst/>
                <a:latin typeface="sourcesans3"/>
              </a:rPr>
              <a:t>Förra månaden uppdaterades 1177 personalverktyg till ett helt nytt gränssnitt. Övergången har gått bra och merparten av de kända fel/avvikelser som upptäckts är rättade. </a:t>
            </a:r>
            <a:r>
              <a:rPr lang="sv-SE" b="0" i="0" u="sng" dirty="0">
                <a:solidFill>
                  <a:schemeClr val="accent1"/>
                </a:solidFill>
                <a:effectLst/>
                <a:latin typeface="SourceSans3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Kända avvikelser och status för dessa finns sammanställda på denna </a:t>
            </a:r>
            <a:r>
              <a:rPr lang="sv-SE" b="0" i="0" u="sng" dirty="0" err="1">
                <a:solidFill>
                  <a:schemeClr val="accent1"/>
                </a:solidFill>
                <a:effectLst/>
                <a:latin typeface="SourceSans3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sidaLänk</a:t>
            </a:r>
            <a:r>
              <a:rPr lang="sv-SE" b="0" i="0" u="sng" dirty="0">
                <a:solidFill>
                  <a:schemeClr val="accent1"/>
                </a:solidFill>
                <a:effectLst/>
                <a:latin typeface="SourceSans3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till annan webbplats, öppnas i nytt fönster.</a:t>
            </a:r>
            <a:r>
              <a:rPr lang="sv-SE" b="0" i="0" dirty="0">
                <a:solidFill>
                  <a:schemeClr val="accent1"/>
                </a:solidFill>
                <a:effectLst/>
                <a:latin typeface="sourcesans3"/>
              </a:rPr>
              <a:t>. </a:t>
            </a:r>
            <a:br>
              <a:rPr lang="sv-SE" b="0" i="0" dirty="0">
                <a:solidFill>
                  <a:schemeClr val="accent1"/>
                </a:solidFill>
                <a:effectLst/>
                <a:latin typeface="sourcesans3"/>
              </a:rPr>
            </a:br>
            <a:endParaRPr lang="sv-SE" b="0" i="0" dirty="0">
              <a:solidFill>
                <a:schemeClr val="accent1"/>
              </a:solidFill>
              <a:effectLst/>
              <a:latin typeface="sourcesans3"/>
            </a:endParaRPr>
          </a:p>
          <a:p>
            <a:pPr algn="l">
              <a:spcAft>
                <a:spcPts val="1800"/>
              </a:spcAft>
              <a:buNone/>
            </a:pPr>
            <a:r>
              <a:rPr lang="sv-SE" b="0" i="0" dirty="0">
                <a:solidFill>
                  <a:schemeClr val="accent2"/>
                </a:solidFill>
                <a:effectLst/>
                <a:latin typeface="sourcesans3"/>
              </a:rPr>
              <a:t>Om du upptäcker nya fel eller har förbättringsförslag - hör av dig till FBL 1177 e-tjänster, så att vi kan ta det vidare.</a:t>
            </a:r>
          </a:p>
        </p:txBody>
      </p:sp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B5A180B9-FE83-6EB2-0FD7-D28D1487A8A7}"/>
              </a:ext>
            </a:extLst>
          </p:cNvPr>
          <p:cNvSpPr/>
          <p:nvPr/>
        </p:nvSpPr>
        <p:spPr>
          <a:xfrm>
            <a:off x="7792630" y="1088167"/>
            <a:ext cx="3115433" cy="2682298"/>
          </a:xfrm>
          <a:prstGeom prst="round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dirty="0">
                <a:solidFill>
                  <a:schemeClr val="accent2"/>
                </a:solidFill>
              </a:rPr>
              <a:t>Lista med status på:</a:t>
            </a:r>
          </a:p>
          <a:p>
            <a:endParaRPr lang="sv-SE" dirty="0">
              <a:solidFill>
                <a:schemeClr val="accent2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2"/>
                </a:solidFill>
              </a:rPr>
              <a:t>Pågående avvikelser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2"/>
                </a:solidFill>
              </a:rPr>
              <a:t>Lösta avvikelser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2"/>
                </a:solidFill>
              </a:rPr>
              <a:t>Förbättringsförslag</a:t>
            </a:r>
          </a:p>
        </p:txBody>
      </p:sp>
    </p:spTree>
    <p:extLst>
      <p:ext uri="{BB962C8B-B14F-4D97-AF65-F5344CB8AC3E}">
        <p14:creationId xmlns:p14="http://schemas.microsoft.com/office/powerpoint/2010/main" val="270386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7C9F64E2-BD7D-B068-3708-7EA3070E82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E3561F5-EFDA-2D3B-BA10-88A9492F7F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pPr/>
              <a:t>12</a:t>
            </a:fld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C866809C-985D-3088-CFD5-EADA15B6BCFD}"/>
              </a:ext>
            </a:extLst>
          </p:cNvPr>
          <p:cNvSpPr txBox="1"/>
          <p:nvPr/>
        </p:nvSpPr>
        <p:spPr>
          <a:xfrm>
            <a:off x="412940" y="506787"/>
            <a:ext cx="5162718" cy="67163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sv-SE" dirty="0">
                <a:solidFill>
                  <a:schemeClr val="accent2"/>
                </a:solidFill>
              </a:rPr>
              <a:t>Exempel på lösning som genomförts:</a:t>
            </a:r>
          </a:p>
        </p:txBody>
      </p:sp>
      <p:grpSp>
        <p:nvGrpSpPr>
          <p:cNvPr id="9" name="Grupp 8">
            <a:extLst>
              <a:ext uri="{FF2B5EF4-FFF2-40B4-BE49-F238E27FC236}">
                <a16:creationId xmlns:a16="http://schemas.microsoft.com/office/drawing/2014/main" id="{C9F84D12-F676-FE1A-0AA4-869FB1798346}"/>
              </a:ext>
            </a:extLst>
          </p:cNvPr>
          <p:cNvGrpSpPr/>
          <p:nvPr/>
        </p:nvGrpSpPr>
        <p:grpSpPr>
          <a:xfrm>
            <a:off x="412940" y="1503094"/>
            <a:ext cx="5777467" cy="3287391"/>
            <a:chOff x="2495047" y="1256997"/>
            <a:chExt cx="7201905" cy="434400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6" name="Bildobjekt 5">
              <a:extLst>
                <a:ext uri="{FF2B5EF4-FFF2-40B4-BE49-F238E27FC236}">
                  <a16:creationId xmlns:a16="http://schemas.microsoft.com/office/drawing/2014/main" id="{2A3436B6-4263-D00F-EFC0-49B2DF782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95047" y="1256997"/>
              <a:ext cx="7201905" cy="4344006"/>
            </a:xfrm>
            <a:prstGeom prst="rect">
              <a:avLst/>
            </a:prstGeom>
          </p:spPr>
        </p:pic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6E72A230-2EE0-C27E-E344-4097EF2F7037}"/>
                </a:ext>
              </a:extLst>
            </p:cNvPr>
            <p:cNvSpPr/>
            <p:nvPr/>
          </p:nvSpPr>
          <p:spPr>
            <a:xfrm>
              <a:off x="3649508" y="2144389"/>
              <a:ext cx="995320" cy="22657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10" name="textruta 9">
            <a:extLst>
              <a:ext uri="{FF2B5EF4-FFF2-40B4-BE49-F238E27FC236}">
                <a16:creationId xmlns:a16="http://schemas.microsoft.com/office/drawing/2014/main" id="{07C5EFA2-BCA3-4E9A-696C-9C11778A4FE0}"/>
              </a:ext>
            </a:extLst>
          </p:cNvPr>
          <p:cNvSpPr txBox="1"/>
          <p:nvPr/>
        </p:nvSpPr>
        <p:spPr>
          <a:xfrm>
            <a:off x="6793347" y="1659522"/>
            <a:ext cx="4543593" cy="12374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sv-SE" dirty="0">
                <a:solidFill>
                  <a:schemeClr val="accent2"/>
                </a:solidFill>
              </a:rPr>
              <a:t>Vid steg 3 vid skicka ärende, ser man vem utskicket är till utan att backa tillbaka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4F7986B6-A9D2-C187-D234-D9A5F45B45E1}"/>
              </a:ext>
            </a:extLst>
          </p:cNvPr>
          <p:cNvSpPr/>
          <p:nvPr/>
        </p:nvSpPr>
        <p:spPr>
          <a:xfrm>
            <a:off x="1339064" y="2141681"/>
            <a:ext cx="2079653" cy="273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dirty="0">
                <a:solidFill>
                  <a:schemeClr val="tx1"/>
                </a:solidFill>
              </a:rPr>
              <a:t>Namn och personnummer</a:t>
            </a:r>
          </a:p>
        </p:txBody>
      </p:sp>
    </p:spTree>
    <p:extLst>
      <p:ext uri="{BB962C8B-B14F-4D97-AF65-F5344CB8AC3E}">
        <p14:creationId xmlns:p14="http://schemas.microsoft.com/office/powerpoint/2010/main" val="58796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BFD3AAB0-42DE-D000-3B73-57FD1FF60D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52A342E4-FB8F-47F8-46BA-0DDB3F7CFE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pPr/>
              <a:t>13</a:t>
            </a:fld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50F07048-E607-7BE2-A0D1-08F02F362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7547" y="407912"/>
            <a:ext cx="6060553" cy="5316613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715546A9-82A8-3F3C-1572-211D58D1BA58}"/>
              </a:ext>
            </a:extLst>
          </p:cNvPr>
          <p:cNvSpPr txBox="1"/>
          <p:nvPr/>
        </p:nvSpPr>
        <p:spPr>
          <a:xfrm>
            <a:off x="435993" y="407912"/>
            <a:ext cx="4390529" cy="6112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sv-SE" sz="3600" dirty="0">
                <a:solidFill>
                  <a:schemeClr val="accent1"/>
                </a:solidFill>
                <a:latin typeface="+mj-lt"/>
              </a:rPr>
              <a:t>Vårdgivarwebben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BBCAE6FF-AAA3-5DEB-B158-18AAFE47084A}"/>
              </a:ext>
            </a:extLst>
          </p:cNvPr>
          <p:cNvSpPr txBox="1"/>
          <p:nvPr/>
        </p:nvSpPr>
        <p:spPr>
          <a:xfrm>
            <a:off x="388418" y="2366920"/>
            <a:ext cx="3188262" cy="237096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sv-SE" dirty="0">
                <a:solidFill>
                  <a:schemeClr val="accent2"/>
                </a:solidFill>
              </a:rPr>
              <a:t>Information om våra olika tjänster</a:t>
            </a:r>
          </a:p>
          <a:p>
            <a:pPr algn="l"/>
            <a:endParaRPr lang="sv-SE" dirty="0">
              <a:solidFill>
                <a:schemeClr val="accent2"/>
              </a:solidFill>
            </a:endParaRPr>
          </a:p>
          <a:p>
            <a:pPr algn="l"/>
            <a:endParaRPr lang="sv-SE" dirty="0">
              <a:solidFill>
                <a:schemeClr val="accent2"/>
              </a:solidFill>
            </a:endParaRPr>
          </a:p>
          <a:p>
            <a:pPr algn="l"/>
            <a:r>
              <a:rPr lang="sv-SE" dirty="0">
                <a:solidFill>
                  <a:schemeClr val="accent2"/>
                </a:solidFill>
              </a:rPr>
              <a:t>Filmer från tidigare forum</a:t>
            </a:r>
          </a:p>
        </p:txBody>
      </p:sp>
      <p:cxnSp>
        <p:nvCxnSpPr>
          <p:cNvPr id="10" name="Rak pilkoppling 9">
            <a:extLst>
              <a:ext uri="{FF2B5EF4-FFF2-40B4-BE49-F238E27FC236}">
                <a16:creationId xmlns:a16="http://schemas.microsoft.com/office/drawing/2014/main" id="{E5C2B7D6-03A3-1084-2345-ADD35F8D75DC}"/>
              </a:ext>
            </a:extLst>
          </p:cNvPr>
          <p:cNvCxnSpPr/>
          <p:nvPr/>
        </p:nvCxnSpPr>
        <p:spPr>
          <a:xfrm>
            <a:off x="3236814" y="3714244"/>
            <a:ext cx="1950181" cy="114906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131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CC650331-3C4F-230B-B044-67292BC42C7A}"/>
              </a:ext>
            </a:extLst>
          </p:cNvPr>
          <p:cNvSpPr txBox="1"/>
          <p:nvPr/>
        </p:nvSpPr>
        <p:spPr>
          <a:xfrm>
            <a:off x="666776" y="1349032"/>
            <a:ext cx="5209917" cy="38920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sv-SE" sz="2400" dirty="0">
                <a:solidFill>
                  <a:schemeClr val="accent2"/>
                </a:solidFill>
              </a:rPr>
              <a:t>Möjlighet att ställa frågor eller få hjälp med något</a:t>
            </a:r>
          </a:p>
          <a:p>
            <a:pPr algn="l"/>
            <a:endParaRPr lang="sv-SE" sz="2400" dirty="0">
              <a:solidFill>
                <a:schemeClr val="accent2"/>
              </a:solidFill>
            </a:endParaRPr>
          </a:p>
          <a:p>
            <a:pPr algn="l"/>
            <a:endParaRPr lang="sv-SE" sz="2400" dirty="0">
              <a:solidFill>
                <a:schemeClr val="accent2"/>
              </a:solidFill>
            </a:endParaRPr>
          </a:p>
          <a:p>
            <a:pPr algn="l"/>
            <a:r>
              <a:rPr lang="sv-SE" sz="2400" dirty="0">
                <a:solidFill>
                  <a:schemeClr val="accent2"/>
                </a:solidFill>
              </a:rPr>
              <a:t>Varje fredag </a:t>
            </a:r>
            <a:r>
              <a:rPr lang="sv-SE" sz="2400" dirty="0" err="1">
                <a:solidFill>
                  <a:schemeClr val="accent2"/>
                </a:solidFill>
              </a:rPr>
              <a:t>kl</a:t>
            </a:r>
            <a:r>
              <a:rPr lang="sv-SE" sz="2400" dirty="0">
                <a:solidFill>
                  <a:schemeClr val="accent2"/>
                </a:solidFill>
              </a:rPr>
              <a:t>: 11-11:30 (några undantag)</a:t>
            </a:r>
          </a:p>
          <a:p>
            <a:pPr algn="l"/>
            <a:endParaRPr lang="sv-SE" sz="2400" dirty="0">
              <a:solidFill>
                <a:schemeClr val="accent2"/>
              </a:solidFill>
            </a:endParaRPr>
          </a:p>
          <a:p>
            <a:pPr algn="l"/>
            <a:r>
              <a:rPr lang="sv-SE" sz="2400" dirty="0">
                <a:solidFill>
                  <a:schemeClr val="accent2"/>
                </a:solidFill>
              </a:rPr>
              <a:t>Möteslänkarna ligger i 1177 teamets kalender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2091E05E-A738-507D-DE19-82D513051702}"/>
              </a:ext>
            </a:extLst>
          </p:cNvPr>
          <p:cNvSpPr txBox="1"/>
          <p:nvPr/>
        </p:nvSpPr>
        <p:spPr>
          <a:xfrm>
            <a:off x="666776" y="413657"/>
            <a:ext cx="7671681" cy="4245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sv-SE" sz="3600" dirty="0">
                <a:solidFill>
                  <a:schemeClr val="accent1"/>
                </a:solidFill>
                <a:latin typeface="+mj-lt"/>
              </a:rPr>
              <a:t>Öppna handledningstider</a:t>
            </a:r>
          </a:p>
        </p:txBody>
      </p:sp>
      <p:pic>
        <p:nvPicPr>
          <p:cNvPr id="8" name="Bildobjekt 7" descr="Närbild av öppen skylt på glasdörr">
            <a:extLst>
              <a:ext uri="{FF2B5EF4-FFF2-40B4-BE49-F238E27FC236}">
                <a16:creationId xmlns:a16="http://schemas.microsoft.com/office/drawing/2014/main" id="{0CB42312-97DD-A5A3-494D-3B2E380C1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309" y="724297"/>
            <a:ext cx="5690508" cy="379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5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9D737443-C0A9-096D-3F7F-825AEF667A34}"/>
              </a:ext>
            </a:extLst>
          </p:cNvPr>
          <p:cNvSpPr txBox="1"/>
          <p:nvPr/>
        </p:nvSpPr>
        <p:spPr>
          <a:xfrm>
            <a:off x="588602" y="568652"/>
            <a:ext cx="6902758" cy="70959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sv-SE" sz="2800" b="1" dirty="0">
                <a:solidFill>
                  <a:schemeClr val="accent2"/>
                </a:solidFill>
              </a:rPr>
              <a:t>Förvaltningens aktiviteter April-Maj</a:t>
            </a:r>
          </a:p>
          <a:p>
            <a:pPr algn="l"/>
            <a:endParaRPr lang="sv-SE" dirty="0"/>
          </a:p>
        </p:txBody>
      </p:sp>
      <p:pic>
        <p:nvPicPr>
          <p:cNvPr id="7" name="Bildobjekt 6" descr="Anteckningsbok och bärbar dator på skrivbordet">
            <a:extLst>
              <a:ext uri="{FF2B5EF4-FFF2-40B4-BE49-F238E27FC236}">
                <a16:creationId xmlns:a16="http://schemas.microsoft.com/office/drawing/2014/main" id="{30BE814E-2617-D96C-2C66-BD43D8B90C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2522">
            <a:off x="6284850" y="1458270"/>
            <a:ext cx="5491526" cy="36610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21ECF1D2-1B67-8005-942B-7C519AA1CD99}"/>
              </a:ext>
            </a:extLst>
          </p:cNvPr>
          <p:cNvSpPr txBox="1"/>
          <p:nvPr/>
        </p:nvSpPr>
        <p:spPr>
          <a:xfrm>
            <a:off x="588602" y="1422148"/>
            <a:ext cx="5415288" cy="309760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endParaRPr lang="sv-SE" dirty="0">
              <a:solidFill>
                <a:schemeClr val="accent2"/>
              </a:solidFill>
              <a:ea typeface="Open Sans"/>
              <a:cs typeface="Open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2"/>
                </a:solidFill>
              </a:rPr>
              <a:t>Projekt digitala kallelser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2"/>
                </a:solidFill>
              </a:rPr>
              <a:t>Invånarsamverkan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2"/>
                </a:solidFill>
              </a:rPr>
              <a:t>Ny teknisk lösning webbtidbok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2"/>
                </a:solidFill>
              </a:rPr>
              <a:t>Användarforum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2"/>
                </a:solidFill>
              </a:rPr>
              <a:t>Kvalitetsgranskning centrala invånarärenden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2"/>
                </a:solidFill>
              </a:rPr>
              <a:t>Nyhetsbrev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2"/>
                </a:solidFill>
              </a:rPr>
              <a:t>”Maxa”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2"/>
                </a:solidFill>
              </a:rPr>
              <a:t>Behörighetsstädning för personalverktyget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2"/>
                </a:solidFill>
              </a:rPr>
              <a:t>Tertialutvärdering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>
              <a:solidFill>
                <a:schemeClr val="accent2"/>
              </a:solidFill>
            </a:endParaRPr>
          </a:p>
          <a:p>
            <a:endParaRPr lang="sv-SE" dirty="0">
              <a:solidFill>
                <a:schemeClr val="accent2"/>
              </a:solidFill>
            </a:endParaRPr>
          </a:p>
          <a:p>
            <a:endParaRPr lang="sv-SE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3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9B6105BF-A3C7-51D2-7206-8D6CEDCAAE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9210EAB-D806-88FA-0062-6A05029AB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pPr/>
              <a:t>16</a:t>
            </a:fld>
            <a:endParaRPr lang="sv-SE"/>
          </a:p>
        </p:txBody>
      </p:sp>
      <p:grpSp>
        <p:nvGrpSpPr>
          <p:cNvPr id="9" name="Grupp 8">
            <a:extLst>
              <a:ext uri="{FF2B5EF4-FFF2-40B4-BE49-F238E27FC236}">
                <a16:creationId xmlns:a16="http://schemas.microsoft.com/office/drawing/2014/main" id="{575481D1-651B-8E55-1B6E-85BC5E273D68}"/>
              </a:ext>
            </a:extLst>
          </p:cNvPr>
          <p:cNvGrpSpPr/>
          <p:nvPr/>
        </p:nvGrpSpPr>
        <p:grpSpPr>
          <a:xfrm>
            <a:off x="1669195" y="1023257"/>
            <a:ext cx="8009432" cy="4332514"/>
            <a:chOff x="1559112" y="1519023"/>
            <a:chExt cx="5488826" cy="3061447"/>
          </a:xfrm>
        </p:grpSpPr>
        <p:pic>
          <p:nvPicPr>
            <p:cNvPr id="6" name="Bildobjekt 5">
              <a:extLst>
                <a:ext uri="{FF2B5EF4-FFF2-40B4-BE49-F238E27FC236}">
                  <a16:creationId xmlns:a16="http://schemas.microsoft.com/office/drawing/2014/main" id="{7A2BCBFE-EF94-E9C2-D43D-9B5346521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05105" y="1519023"/>
              <a:ext cx="4442833" cy="3061447"/>
            </a:xfrm>
            <a:prstGeom prst="rect">
              <a:avLst/>
            </a:prstGeom>
          </p:spPr>
        </p:pic>
        <p:pic>
          <p:nvPicPr>
            <p:cNvPr id="8" name="Bildobjekt 7">
              <a:extLst>
                <a:ext uri="{FF2B5EF4-FFF2-40B4-BE49-F238E27FC236}">
                  <a16:creationId xmlns:a16="http://schemas.microsoft.com/office/drawing/2014/main" id="{AAF52E60-1042-9146-D646-1679C5303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59112" y="1853562"/>
              <a:ext cx="3671620" cy="14806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601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536578D5-D7AF-5197-C319-28FE8FC551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03BA163-FB33-2958-ABCC-96D7F83881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pPr/>
              <a:t>17</a:t>
            </a:fld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17DF8EF-65A9-1C8F-18B4-D4C348A3F103}"/>
              </a:ext>
            </a:extLst>
          </p:cNvPr>
          <p:cNvSpPr txBox="1"/>
          <p:nvPr/>
        </p:nvSpPr>
        <p:spPr>
          <a:xfrm>
            <a:off x="606525" y="258946"/>
            <a:ext cx="6141855" cy="43697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sv-SE" sz="3600" dirty="0">
                <a:solidFill>
                  <a:schemeClr val="accent1"/>
                </a:solidFill>
                <a:latin typeface="+mj-lt"/>
              </a:rPr>
              <a:t>Motfråga</a:t>
            </a:r>
            <a:r>
              <a:rPr lang="sv-SE" sz="3600" dirty="0">
                <a:solidFill>
                  <a:schemeClr val="accent2"/>
                </a:solidFill>
                <a:latin typeface="+mj-lt"/>
              </a:rPr>
              <a:t>- bifoga fil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EFC711D-6793-209C-AA26-871559120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525" y="1056944"/>
            <a:ext cx="5506218" cy="781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DBA2CAD7-11A1-7FDF-14F4-9483C1313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281" y="1056944"/>
            <a:ext cx="5106113" cy="4744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E471F17D-9229-BCF2-E6A5-D501CAD8C12F}"/>
              </a:ext>
            </a:extLst>
          </p:cNvPr>
          <p:cNvSpPr txBox="1"/>
          <p:nvPr/>
        </p:nvSpPr>
        <p:spPr>
          <a:xfrm>
            <a:off x="666776" y="2613727"/>
            <a:ext cx="4706688" cy="17721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sv-SE" dirty="0">
                <a:solidFill>
                  <a:schemeClr val="accent2"/>
                </a:solidFill>
              </a:rPr>
              <a:t>Om patienten behöver skicka in en bild (eller annan fil) kan man i ett pågående ärende använda ”Motfråga”</a:t>
            </a:r>
          </a:p>
          <a:p>
            <a:pPr algn="l"/>
            <a:endParaRPr lang="sv-SE" dirty="0">
              <a:solidFill>
                <a:schemeClr val="accent2"/>
              </a:solidFill>
            </a:endParaRPr>
          </a:p>
          <a:p>
            <a:pPr algn="l"/>
            <a:r>
              <a:rPr lang="sv-SE" dirty="0">
                <a:solidFill>
                  <a:schemeClr val="accent2"/>
                </a:solidFill>
              </a:rPr>
              <a:t>Kom ihåg att bocka i rutan</a:t>
            </a:r>
          </a:p>
        </p:txBody>
      </p:sp>
      <p:cxnSp>
        <p:nvCxnSpPr>
          <p:cNvPr id="13" name="Rak pilkoppling 12">
            <a:extLst>
              <a:ext uri="{FF2B5EF4-FFF2-40B4-BE49-F238E27FC236}">
                <a16:creationId xmlns:a16="http://schemas.microsoft.com/office/drawing/2014/main" id="{C0DD3351-3D07-7B5F-62E2-78E425BB87CE}"/>
              </a:ext>
            </a:extLst>
          </p:cNvPr>
          <p:cNvCxnSpPr/>
          <p:nvPr/>
        </p:nvCxnSpPr>
        <p:spPr>
          <a:xfrm>
            <a:off x="3584772" y="3859901"/>
            <a:ext cx="2816028" cy="158603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12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5174F744-9745-72F1-CB64-8BB3A39365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7701017-FFDD-2822-4E17-1455E014C5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pPr/>
              <a:t>18</a:t>
            </a:fld>
            <a:endParaRPr lang="sv-SE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C075E55B-FDA4-75AE-FD73-803E401C6262}"/>
              </a:ext>
            </a:extLst>
          </p:cNvPr>
          <p:cNvSpPr/>
          <p:nvPr/>
        </p:nvSpPr>
        <p:spPr>
          <a:xfrm>
            <a:off x="5966241" y="582628"/>
            <a:ext cx="3503852" cy="4863313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10287CF1-6050-8432-68D1-37331E51622D}"/>
              </a:ext>
            </a:extLst>
          </p:cNvPr>
          <p:cNvGrpSpPr/>
          <p:nvPr/>
        </p:nvGrpSpPr>
        <p:grpSpPr>
          <a:xfrm>
            <a:off x="6413060" y="1265268"/>
            <a:ext cx="2610214" cy="3339666"/>
            <a:chOff x="6376933" y="982047"/>
            <a:chExt cx="2610214" cy="3339666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6" name="Bildobjekt 5">
              <a:extLst>
                <a:ext uri="{FF2B5EF4-FFF2-40B4-BE49-F238E27FC236}">
                  <a16:creationId xmlns:a16="http://schemas.microsoft.com/office/drawing/2014/main" id="{2E8A59C8-A163-6BA9-D1F3-BA4EE7C13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76933" y="982047"/>
              <a:ext cx="2610214" cy="235300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" name="Bildobjekt 7">
              <a:extLst>
                <a:ext uri="{FF2B5EF4-FFF2-40B4-BE49-F238E27FC236}">
                  <a16:creationId xmlns:a16="http://schemas.microsoft.com/office/drawing/2014/main" id="{21DE3BB8-83A7-4369-2449-D68E02242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76933" y="3405675"/>
              <a:ext cx="2610214" cy="91603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3" name="textruta 12">
            <a:extLst>
              <a:ext uri="{FF2B5EF4-FFF2-40B4-BE49-F238E27FC236}">
                <a16:creationId xmlns:a16="http://schemas.microsoft.com/office/drawing/2014/main" id="{5D5DFCB7-1E33-0F10-0D4F-5DC7DF2F64C0}"/>
              </a:ext>
            </a:extLst>
          </p:cNvPr>
          <p:cNvSpPr txBox="1"/>
          <p:nvPr/>
        </p:nvSpPr>
        <p:spPr>
          <a:xfrm>
            <a:off x="331506" y="740504"/>
            <a:ext cx="4780801" cy="1857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sv-SE" dirty="0">
                <a:solidFill>
                  <a:schemeClr val="accent2"/>
                </a:solidFill>
              </a:rPr>
              <a:t>Om patient ringer in med ett besvär, inte finns ett ärende att använda ”Motfråga”</a:t>
            </a:r>
          </a:p>
          <a:p>
            <a:pPr algn="l"/>
            <a:endParaRPr lang="sv-SE" dirty="0">
              <a:solidFill>
                <a:schemeClr val="accent2"/>
              </a:solidFill>
            </a:endParaRPr>
          </a:p>
          <a:p>
            <a:pPr algn="l"/>
            <a:r>
              <a:rPr lang="sv-SE" dirty="0">
                <a:solidFill>
                  <a:schemeClr val="accent2"/>
                </a:solidFill>
              </a:rPr>
              <a:t>Kan man skicka ut ett meddelande direkt till patienten där de kan bifoga en bild</a:t>
            </a:r>
          </a:p>
        </p:txBody>
      </p:sp>
      <p:sp>
        <p:nvSpPr>
          <p:cNvPr id="15" name="Pratbubbla: oval 14">
            <a:extLst>
              <a:ext uri="{FF2B5EF4-FFF2-40B4-BE49-F238E27FC236}">
                <a16:creationId xmlns:a16="http://schemas.microsoft.com/office/drawing/2014/main" id="{A29E7126-77BD-C336-7E5D-42F372D75AA9}"/>
              </a:ext>
            </a:extLst>
          </p:cNvPr>
          <p:cNvSpPr/>
          <p:nvPr/>
        </p:nvSpPr>
        <p:spPr>
          <a:xfrm>
            <a:off x="331506" y="4368716"/>
            <a:ext cx="3078358" cy="1424199"/>
          </a:xfrm>
          <a:prstGeom prst="wedgeEllipseCallout">
            <a:avLst>
              <a:gd name="adj1" fmla="val -49114"/>
              <a:gd name="adj2" fmla="val 4567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dirty="0"/>
              <a:t>Säg till om ni vill att vi aktiverar en sån brevmall till er</a:t>
            </a:r>
          </a:p>
        </p:txBody>
      </p:sp>
    </p:spTree>
    <p:extLst>
      <p:ext uri="{BB962C8B-B14F-4D97-AF65-F5344CB8AC3E}">
        <p14:creationId xmlns:p14="http://schemas.microsoft.com/office/powerpoint/2010/main" val="220904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5AFBBE9-5B6F-F5D9-4276-2E0906D5E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76" y="123926"/>
            <a:ext cx="10295138" cy="714345"/>
          </a:xfrm>
        </p:spPr>
        <p:txBody>
          <a:bodyPr/>
          <a:lstStyle/>
          <a:p>
            <a:pPr algn="l"/>
            <a:r>
              <a:rPr lang="sv-SE" dirty="0">
                <a:solidFill>
                  <a:schemeClr val="accent1"/>
                </a:solidFill>
              </a:rPr>
              <a:t>Grupper </a:t>
            </a:r>
            <a:r>
              <a:rPr lang="sv-SE" sz="2000" dirty="0">
                <a:latin typeface="+mn-lt"/>
              </a:rPr>
              <a:t>Lokala administratörer kan administrera dem 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FBD9C566-A193-57D9-5EB1-3FF2DA436D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7F0F468-2389-6BFA-DC3B-AEABD046E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pPr/>
              <a:t>19</a:t>
            </a:fld>
            <a:endParaRPr lang="sv-SE"/>
          </a:p>
        </p:txBody>
      </p:sp>
      <p:sp>
        <p:nvSpPr>
          <p:cNvPr id="7" name="Rektangel: rundade hörn 6">
            <a:extLst>
              <a:ext uri="{FF2B5EF4-FFF2-40B4-BE49-F238E27FC236}">
                <a16:creationId xmlns:a16="http://schemas.microsoft.com/office/drawing/2014/main" id="{5A5A5C98-6544-328F-FA7E-A8C0B528A4E7}"/>
              </a:ext>
            </a:extLst>
          </p:cNvPr>
          <p:cNvSpPr/>
          <p:nvPr/>
        </p:nvSpPr>
        <p:spPr>
          <a:xfrm>
            <a:off x="596983" y="1199964"/>
            <a:ext cx="10620306" cy="214622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accent2"/>
                </a:solidFill>
              </a:rPr>
              <a:t>Bara 2 personer eller många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accent2"/>
                </a:solidFill>
              </a:rPr>
              <a:t>Yrkeskategorier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accent2"/>
                </a:solidFill>
              </a:rPr>
              <a:t>Andra ”grupperingar” – ex. de som jobbar samma semesterveckor,  jobbar med någon specifik patientgrupp, de som har ansvar för visst flöde osv </a:t>
            </a:r>
            <a:r>
              <a:rPr lang="sv-SE" sz="2000" dirty="0" err="1">
                <a:solidFill>
                  <a:schemeClr val="accent2"/>
                </a:solidFill>
              </a:rPr>
              <a:t>osv</a:t>
            </a:r>
            <a:r>
              <a:rPr lang="sv-SE" sz="2000" dirty="0">
                <a:solidFill>
                  <a:schemeClr val="accent2"/>
                </a:solidFill>
              </a:rPr>
              <a:t>…</a:t>
            </a:r>
          </a:p>
        </p:txBody>
      </p:sp>
      <p:sp>
        <p:nvSpPr>
          <p:cNvPr id="9" name="Rektangel: rundade hörn 8">
            <a:extLst>
              <a:ext uri="{FF2B5EF4-FFF2-40B4-BE49-F238E27FC236}">
                <a16:creationId xmlns:a16="http://schemas.microsoft.com/office/drawing/2014/main" id="{527A8286-B68F-45AD-6E22-CCACE634739C}"/>
              </a:ext>
            </a:extLst>
          </p:cNvPr>
          <p:cNvSpPr/>
          <p:nvPr/>
        </p:nvSpPr>
        <p:spPr>
          <a:xfrm>
            <a:off x="596983" y="3707843"/>
            <a:ext cx="10620307" cy="224245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/>
              <a:t>Fördela till en grupp när det kommer in ett ärende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/>
              <a:t>När man skickar ut nåt till invånare lägga att svaret ska komma till en grupp istället för sig själv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/>
              <a:t>Automatfördela till en grupp</a:t>
            </a:r>
          </a:p>
        </p:txBody>
      </p:sp>
    </p:spTree>
    <p:extLst>
      <p:ext uri="{BB962C8B-B14F-4D97-AF65-F5344CB8AC3E}">
        <p14:creationId xmlns:p14="http://schemas.microsoft.com/office/powerpoint/2010/main" val="177961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dresultat för bild agenda">
            <a:extLst>
              <a:ext uri="{FF2B5EF4-FFF2-40B4-BE49-F238E27FC236}">
                <a16:creationId xmlns:a16="http://schemas.microsoft.com/office/drawing/2014/main" id="{A5A72466-3947-AD3D-9328-6D64E63C6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47" y="1583277"/>
            <a:ext cx="4163677" cy="27191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27D05E01-017D-8B9D-7436-7061E5AF124B}"/>
              </a:ext>
            </a:extLst>
          </p:cNvPr>
          <p:cNvSpPr txBox="1"/>
          <p:nvPr/>
        </p:nvSpPr>
        <p:spPr>
          <a:xfrm>
            <a:off x="5682574" y="1583277"/>
            <a:ext cx="5506227" cy="122465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accent2"/>
                </a:solidFill>
                <a:ea typeface="Open Sans"/>
                <a:cs typeface="Open Sans"/>
              </a:rPr>
              <a:t>Återblick förra forumet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accent2"/>
                </a:solidFill>
                <a:ea typeface="Open Sans"/>
                <a:cs typeface="Open Sans"/>
              </a:rPr>
              <a:t>Film: Förvaltningen informerar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accent2"/>
                </a:solidFill>
                <a:ea typeface="Open Sans"/>
                <a:cs typeface="Open Sans"/>
              </a:rPr>
              <a:t>Film: Tips på smarta funktioner</a:t>
            </a:r>
          </a:p>
          <a:p>
            <a: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accent2"/>
                </a:solidFill>
                <a:ea typeface="Open Sans"/>
                <a:cs typeface="Open Sans"/>
              </a:rPr>
              <a:t>Film: </a:t>
            </a:r>
            <a:r>
              <a:rPr lang="sv-SE" sz="2400">
                <a:solidFill>
                  <a:schemeClr val="accent2"/>
                </a:solidFill>
                <a:ea typeface="Open Sans"/>
                <a:cs typeface="Open Sans"/>
              </a:rPr>
              <a:t>Information Maxa- projektet</a:t>
            </a:r>
            <a:endParaRPr lang="sv-SE" sz="2400" dirty="0">
              <a:solidFill>
                <a:schemeClr val="accent2"/>
              </a:solidFill>
              <a:ea typeface="Open Sans"/>
              <a:cs typeface="Open Sans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v-SE" sz="2400" dirty="0">
              <a:solidFill>
                <a:schemeClr val="accent2"/>
              </a:solidFill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34773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303">
        <p:fade/>
      </p:transition>
    </mc:Choice>
    <mc:Fallback xmlns="">
      <p:transition spd="med" advTm="22303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ACDEF33-8809-1084-973F-D09396B80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76" y="669187"/>
            <a:ext cx="10515600" cy="789500"/>
          </a:xfrm>
        </p:spPr>
        <p:txBody>
          <a:bodyPr/>
          <a:lstStyle/>
          <a:p>
            <a:pPr algn="l"/>
            <a:r>
              <a:rPr lang="sv-SE" dirty="0">
                <a:solidFill>
                  <a:schemeClr val="accent1"/>
                </a:solidFill>
              </a:rPr>
              <a:t>Automatisk fördelning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81B77582-1097-E367-F209-9B49323E0E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9E7B8B4-6405-E616-0C9C-0EE39B3D2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pPr/>
              <a:t>20</a:t>
            </a:fld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05C87496-301D-9262-60BA-55154932E802}"/>
              </a:ext>
            </a:extLst>
          </p:cNvPr>
          <p:cNvSpPr txBox="1"/>
          <p:nvPr/>
        </p:nvSpPr>
        <p:spPr>
          <a:xfrm>
            <a:off x="711722" y="1894113"/>
            <a:ext cx="8780621" cy="18288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accent2"/>
                </a:solidFill>
              </a:rPr>
              <a:t>Anmälningar kurser BUH- går direkt till den som är ansvarig för kursen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v-SE" sz="2000" dirty="0">
              <a:solidFill>
                <a:schemeClr val="accent2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accent2"/>
                </a:solidFill>
              </a:rPr>
              <a:t>Beställ journalkopia- går direkt till grupper för medicinska sekreterare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v-SE" sz="2000" dirty="0">
              <a:solidFill>
                <a:schemeClr val="accent2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accent2"/>
                </a:solidFill>
              </a:rPr>
              <a:t>Andra e-tjänster som ska till en specifik yrkeskategori/gruppering</a:t>
            </a:r>
          </a:p>
          <a:p>
            <a:pPr algn="l"/>
            <a:endParaRPr lang="sv-SE" dirty="0"/>
          </a:p>
        </p:txBody>
      </p:sp>
      <p:sp>
        <p:nvSpPr>
          <p:cNvPr id="6" name="Pratbubbla: oval 5">
            <a:extLst>
              <a:ext uri="{FF2B5EF4-FFF2-40B4-BE49-F238E27FC236}">
                <a16:creationId xmlns:a16="http://schemas.microsoft.com/office/drawing/2014/main" id="{4EDD8721-5F9D-9ABC-28E6-CED1C76305D9}"/>
              </a:ext>
            </a:extLst>
          </p:cNvPr>
          <p:cNvSpPr/>
          <p:nvPr/>
        </p:nvSpPr>
        <p:spPr>
          <a:xfrm>
            <a:off x="4550229" y="3820886"/>
            <a:ext cx="7108371" cy="1730829"/>
          </a:xfrm>
          <a:prstGeom prst="wedgeEllipseCallout">
            <a:avLst>
              <a:gd name="adj1" fmla="val -53605"/>
              <a:gd name="adj2" fmla="val 5055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Tar gärna emot feedback för er som använder det!</a:t>
            </a:r>
          </a:p>
          <a:p>
            <a:pPr algn="ctr"/>
            <a:r>
              <a:rPr lang="sv-SE" dirty="0"/>
              <a:t>Fungerar det bra? Mindre bra?</a:t>
            </a:r>
          </a:p>
        </p:txBody>
      </p:sp>
    </p:spTree>
    <p:extLst>
      <p:ext uri="{BB962C8B-B14F-4D97-AF65-F5344CB8AC3E}">
        <p14:creationId xmlns:p14="http://schemas.microsoft.com/office/powerpoint/2010/main" val="427701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DC07655-962D-9A0D-B33D-8723141A4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086" y="455812"/>
            <a:ext cx="10515600" cy="790374"/>
          </a:xfrm>
        </p:spPr>
        <p:txBody>
          <a:bodyPr/>
          <a:lstStyle/>
          <a:p>
            <a:pPr algn="l"/>
            <a:r>
              <a:rPr lang="sv-SE" dirty="0">
                <a:solidFill>
                  <a:schemeClr val="accent1"/>
                </a:solidFill>
              </a:rPr>
              <a:t>Skicka till många samtidigt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A3B18FC2-80F9-357B-581F-08D0214102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3D017E8-2096-9D7F-D5EB-36E0ECAE35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pPr/>
              <a:t>21</a:t>
            </a:fld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18298CA-F93B-36D4-4094-E09A5EB3B6F6}"/>
              </a:ext>
            </a:extLst>
          </p:cNvPr>
          <p:cNvSpPr txBox="1"/>
          <p:nvPr/>
        </p:nvSpPr>
        <p:spPr>
          <a:xfrm>
            <a:off x="664086" y="1393370"/>
            <a:ext cx="9313247" cy="11321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sv-SE" sz="2400" dirty="0">
                <a:solidFill>
                  <a:schemeClr val="accent2"/>
                </a:solidFill>
              </a:rPr>
              <a:t>Visst vet ni att man kan skicka till många/ flera samtidigt?</a:t>
            </a:r>
          </a:p>
          <a:p>
            <a:pPr algn="l"/>
            <a:endParaRPr lang="sv-SE" dirty="0">
              <a:solidFill>
                <a:schemeClr val="accent2"/>
              </a:solidFill>
            </a:endParaRPr>
          </a:p>
          <a:p>
            <a:pPr algn="l"/>
            <a:r>
              <a:rPr lang="sv-SE" dirty="0">
                <a:solidFill>
                  <a:schemeClr val="accent2"/>
                </a:solidFill>
              </a:rPr>
              <a:t>Både i Personalverktyget och i Formulärhantering</a:t>
            </a:r>
          </a:p>
        </p:txBody>
      </p:sp>
      <p:grpSp>
        <p:nvGrpSpPr>
          <p:cNvPr id="14" name="Grupp 13">
            <a:extLst>
              <a:ext uri="{FF2B5EF4-FFF2-40B4-BE49-F238E27FC236}">
                <a16:creationId xmlns:a16="http://schemas.microsoft.com/office/drawing/2014/main" id="{680F2CC6-2523-5241-F7D2-E632BA2A35F3}"/>
              </a:ext>
            </a:extLst>
          </p:cNvPr>
          <p:cNvGrpSpPr/>
          <p:nvPr/>
        </p:nvGrpSpPr>
        <p:grpSpPr>
          <a:xfrm>
            <a:off x="471748" y="3172149"/>
            <a:ext cx="4249783" cy="2481944"/>
            <a:chOff x="666776" y="2612571"/>
            <a:chExt cx="3400127" cy="1706880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5D735C59-BAD0-9B83-5C4A-C9CFC2E8BCCF}"/>
                </a:ext>
              </a:extLst>
            </p:cNvPr>
            <p:cNvSpPr/>
            <p:nvPr/>
          </p:nvSpPr>
          <p:spPr>
            <a:xfrm>
              <a:off x="666776" y="2612571"/>
              <a:ext cx="3400127" cy="170688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8" name="Bildobjekt 7">
              <a:extLst>
                <a:ext uri="{FF2B5EF4-FFF2-40B4-BE49-F238E27FC236}">
                  <a16:creationId xmlns:a16="http://schemas.microsoft.com/office/drawing/2014/main" id="{2314D28F-4268-8E99-943D-5707DFCAD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6224" y="2759040"/>
              <a:ext cx="2971953" cy="1339919"/>
            </a:xfrm>
            <a:prstGeom prst="rect">
              <a:avLst/>
            </a:prstGeom>
          </p:spPr>
        </p:pic>
      </p:grpSp>
      <p:grpSp>
        <p:nvGrpSpPr>
          <p:cNvPr id="13" name="Grupp 12">
            <a:extLst>
              <a:ext uri="{FF2B5EF4-FFF2-40B4-BE49-F238E27FC236}">
                <a16:creationId xmlns:a16="http://schemas.microsoft.com/office/drawing/2014/main" id="{FE6FB874-2080-3D00-A932-4AE3B0E36428}"/>
              </a:ext>
            </a:extLst>
          </p:cNvPr>
          <p:cNvGrpSpPr/>
          <p:nvPr/>
        </p:nvGrpSpPr>
        <p:grpSpPr>
          <a:xfrm>
            <a:off x="5120166" y="3177747"/>
            <a:ext cx="6413293" cy="1719945"/>
            <a:chOff x="666776" y="4493622"/>
            <a:chExt cx="5384278" cy="1193075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B8A8154A-CB27-91A4-C674-67DB9823BCF9}"/>
                </a:ext>
              </a:extLst>
            </p:cNvPr>
            <p:cNvSpPr/>
            <p:nvPr/>
          </p:nvSpPr>
          <p:spPr>
            <a:xfrm>
              <a:off x="666776" y="4493622"/>
              <a:ext cx="5384278" cy="119307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10" name="Bildobjekt 9">
              <a:extLst>
                <a:ext uri="{FF2B5EF4-FFF2-40B4-BE49-F238E27FC236}">
                  <a16:creationId xmlns:a16="http://schemas.microsoft.com/office/drawing/2014/main" id="{CD9BF60E-4489-FFB9-7C9C-4F04C96BA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6084" y="4718665"/>
              <a:ext cx="5105662" cy="742988"/>
            </a:xfrm>
            <a:prstGeom prst="rect">
              <a:avLst/>
            </a:prstGeom>
          </p:spPr>
        </p:pic>
      </p:grpSp>
      <p:sp>
        <p:nvSpPr>
          <p:cNvPr id="15" name="textruta 14">
            <a:extLst>
              <a:ext uri="{FF2B5EF4-FFF2-40B4-BE49-F238E27FC236}">
                <a16:creationId xmlns:a16="http://schemas.microsoft.com/office/drawing/2014/main" id="{3F6C1831-3EFE-43FC-2793-F9C8C315DABA}"/>
              </a:ext>
            </a:extLst>
          </p:cNvPr>
          <p:cNvSpPr txBox="1"/>
          <p:nvPr/>
        </p:nvSpPr>
        <p:spPr>
          <a:xfrm>
            <a:off x="5320709" y="2836528"/>
            <a:ext cx="3333898" cy="3356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sv-SE" dirty="0">
                <a:solidFill>
                  <a:schemeClr val="accent2"/>
                </a:solidFill>
              </a:rPr>
              <a:t>Formulärhantering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F0AF0696-242E-33D0-7DAA-4D0A9A713B2D}"/>
              </a:ext>
            </a:extLst>
          </p:cNvPr>
          <p:cNvSpPr txBox="1"/>
          <p:nvPr/>
        </p:nvSpPr>
        <p:spPr>
          <a:xfrm>
            <a:off x="624148" y="2886891"/>
            <a:ext cx="3333898" cy="3356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sv-SE" dirty="0">
                <a:solidFill>
                  <a:schemeClr val="accent2"/>
                </a:solidFill>
              </a:rPr>
              <a:t>Personalverktyget</a:t>
            </a:r>
          </a:p>
        </p:txBody>
      </p:sp>
      <p:sp>
        <p:nvSpPr>
          <p:cNvPr id="17" name="Ellips 16">
            <a:extLst>
              <a:ext uri="{FF2B5EF4-FFF2-40B4-BE49-F238E27FC236}">
                <a16:creationId xmlns:a16="http://schemas.microsoft.com/office/drawing/2014/main" id="{D28FEFA9-68E7-7A64-D157-5FF6E5FC3277}"/>
              </a:ext>
            </a:extLst>
          </p:cNvPr>
          <p:cNvSpPr/>
          <p:nvPr/>
        </p:nvSpPr>
        <p:spPr>
          <a:xfrm>
            <a:off x="2830286" y="4712205"/>
            <a:ext cx="1018903" cy="640937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Ellips 17">
            <a:extLst>
              <a:ext uri="{FF2B5EF4-FFF2-40B4-BE49-F238E27FC236}">
                <a16:creationId xmlns:a16="http://schemas.microsoft.com/office/drawing/2014/main" id="{493E07EB-8318-30AE-15CF-CE242919A81E}"/>
              </a:ext>
            </a:extLst>
          </p:cNvPr>
          <p:cNvSpPr/>
          <p:nvPr/>
        </p:nvSpPr>
        <p:spPr>
          <a:xfrm>
            <a:off x="10597522" y="3775659"/>
            <a:ext cx="1018903" cy="640937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0899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145FE71B-C7C7-D976-3EFA-66AC5B265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A845184-935E-54C5-B6CD-ED099817C6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pPr/>
              <a:t>22</a:t>
            </a:fld>
            <a:endParaRPr lang="sv-SE"/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B844BF05-F1AB-CE48-9F30-51A9AE3FE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08" y="5084753"/>
            <a:ext cx="5077534" cy="1686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ruta 15">
            <a:extLst>
              <a:ext uri="{FF2B5EF4-FFF2-40B4-BE49-F238E27FC236}">
                <a16:creationId xmlns:a16="http://schemas.microsoft.com/office/drawing/2014/main" id="{1099B94D-6441-5692-FE69-DAF9C4B6D118}"/>
              </a:ext>
            </a:extLst>
          </p:cNvPr>
          <p:cNvSpPr txBox="1"/>
          <p:nvPr/>
        </p:nvSpPr>
        <p:spPr>
          <a:xfrm>
            <a:off x="8209569" y="3694069"/>
            <a:ext cx="2330507" cy="2791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sv-SE" dirty="0">
                <a:solidFill>
                  <a:schemeClr val="accent2"/>
                </a:solidFill>
              </a:rPr>
              <a:t>Tryck på filtrera </a:t>
            </a:r>
          </a:p>
          <a:p>
            <a:pPr algn="l"/>
            <a:endParaRPr lang="sv-SE" dirty="0"/>
          </a:p>
        </p:txBody>
      </p:sp>
      <p:pic>
        <p:nvPicPr>
          <p:cNvPr id="18" name="Bildobjekt 17">
            <a:extLst>
              <a:ext uri="{FF2B5EF4-FFF2-40B4-BE49-F238E27FC236}">
                <a16:creationId xmlns:a16="http://schemas.microsoft.com/office/drawing/2014/main" id="{86A798ED-366C-80AF-3B81-E60FAB147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4833" y="4102662"/>
            <a:ext cx="2200582" cy="1952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0" name="Rak pilkoppling 19">
            <a:extLst>
              <a:ext uri="{FF2B5EF4-FFF2-40B4-BE49-F238E27FC236}">
                <a16:creationId xmlns:a16="http://schemas.microsoft.com/office/drawing/2014/main" id="{6BE49614-F95B-9484-F41C-CE84F9672EC0}"/>
              </a:ext>
            </a:extLst>
          </p:cNvPr>
          <p:cNvCxnSpPr/>
          <p:nvPr/>
        </p:nvCxnSpPr>
        <p:spPr>
          <a:xfrm flipH="1">
            <a:off x="1828800" y="5203179"/>
            <a:ext cx="6174223" cy="110879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 21">
            <a:extLst>
              <a:ext uri="{FF2B5EF4-FFF2-40B4-BE49-F238E27FC236}">
                <a16:creationId xmlns:a16="http://schemas.microsoft.com/office/drawing/2014/main" id="{74B319F0-E781-07B2-05D7-0C77E7FAA896}"/>
              </a:ext>
            </a:extLst>
          </p:cNvPr>
          <p:cNvGrpSpPr/>
          <p:nvPr/>
        </p:nvGrpSpPr>
        <p:grpSpPr>
          <a:xfrm>
            <a:off x="201684" y="3054308"/>
            <a:ext cx="7859168" cy="1756955"/>
            <a:chOff x="201684" y="3054308"/>
            <a:chExt cx="7859168" cy="1756955"/>
          </a:xfrm>
        </p:grpSpPr>
        <p:grpSp>
          <p:nvGrpSpPr>
            <p:cNvPr id="13" name="Grupp 12">
              <a:extLst>
                <a:ext uri="{FF2B5EF4-FFF2-40B4-BE49-F238E27FC236}">
                  <a16:creationId xmlns:a16="http://schemas.microsoft.com/office/drawing/2014/main" id="{4AC11105-5B2A-B232-3B49-D9C1A1455FB0}"/>
                </a:ext>
              </a:extLst>
            </p:cNvPr>
            <p:cNvGrpSpPr/>
            <p:nvPr/>
          </p:nvGrpSpPr>
          <p:grpSpPr>
            <a:xfrm>
              <a:off x="201684" y="3054308"/>
              <a:ext cx="7717358" cy="1638529"/>
              <a:chOff x="576943" y="3165246"/>
              <a:chExt cx="7717358" cy="1638529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0" name="Bildobjekt 9">
                <a:extLst>
                  <a:ext uri="{FF2B5EF4-FFF2-40B4-BE49-F238E27FC236}">
                    <a16:creationId xmlns:a16="http://schemas.microsoft.com/office/drawing/2014/main" id="{8BF6F9F4-DB48-644B-6CC0-55CDD5BC87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6943" y="3165246"/>
                <a:ext cx="4963218" cy="1638529"/>
              </a:xfrm>
              <a:prstGeom prst="rect">
                <a:avLst/>
              </a:prstGeom>
            </p:spPr>
          </p:pic>
          <p:pic>
            <p:nvPicPr>
              <p:cNvPr id="12" name="Bildobjekt 11">
                <a:extLst>
                  <a:ext uri="{FF2B5EF4-FFF2-40B4-BE49-F238E27FC236}">
                    <a16:creationId xmlns:a16="http://schemas.microsoft.com/office/drawing/2014/main" id="{A46C2D60-291A-C05E-59C2-350F8A1251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40161" y="3184299"/>
                <a:ext cx="2754140" cy="1619476"/>
              </a:xfrm>
              <a:prstGeom prst="rect">
                <a:avLst/>
              </a:prstGeom>
            </p:spPr>
          </p:pic>
        </p:grpSp>
        <p:sp>
          <p:nvSpPr>
            <p:cNvPr id="21" name="Ellips 20">
              <a:extLst>
                <a:ext uri="{FF2B5EF4-FFF2-40B4-BE49-F238E27FC236}">
                  <a16:creationId xmlns:a16="http://schemas.microsoft.com/office/drawing/2014/main" id="{A843C8A0-49D4-E2FE-0CEB-83E0B84DDB68}"/>
                </a:ext>
              </a:extLst>
            </p:cNvPr>
            <p:cNvSpPr/>
            <p:nvPr/>
          </p:nvSpPr>
          <p:spPr>
            <a:xfrm>
              <a:off x="6352248" y="4102662"/>
              <a:ext cx="1708604" cy="708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24" name="Rektangel 23">
            <a:extLst>
              <a:ext uri="{FF2B5EF4-FFF2-40B4-BE49-F238E27FC236}">
                <a16:creationId xmlns:a16="http://schemas.microsoft.com/office/drawing/2014/main" id="{7D5ED358-5DC5-9902-A6D3-7408E62A986C}"/>
              </a:ext>
            </a:extLst>
          </p:cNvPr>
          <p:cNvSpPr/>
          <p:nvPr/>
        </p:nvSpPr>
        <p:spPr>
          <a:xfrm>
            <a:off x="7007876" y="685722"/>
            <a:ext cx="3568588" cy="1266458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>
                <a:solidFill>
                  <a:schemeClr val="accent2"/>
                </a:solidFill>
              </a:rPr>
              <a:t>För att se om patienten läst meddelande. </a:t>
            </a:r>
          </a:p>
          <a:p>
            <a:r>
              <a:rPr lang="sv-SE">
                <a:solidFill>
                  <a:schemeClr val="accent2"/>
                </a:solidFill>
              </a:rPr>
              <a:t>  Skicka påminnelse?</a:t>
            </a:r>
          </a:p>
          <a:p>
            <a:r>
              <a:rPr lang="sv-SE">
                <a:solidFill>
                  <a:schemeClr val="accent2"/>
                </a:solidFill>
              </a:rPr>
              <a:t>  Ringa?</a:t>
            </a:r>
            <a:endParaRPr lang="sv-SE" dirty="0">
              <a:solidFill>
                <a:schemeClr val="accent2"/>
              </a:solidFill>
            </a:endParaRPr>
          </a:p>
        </p:txBody>
      </p:sp>
      <p:grpSp>
        <p:nvGrpSpPr>
          <p:cNvPr id="28" name="Grupp 27">
            <a:extLst>
              <a:ext uri="{FF2B5EF4-FFF2-40B4-BE49-F238E27FC236}">
                <a16:creationId xmlns:a16="http://schemas.microsoft.com/office/drawing/2014/main" id="{1DA56AC5-B4F8-AB91-FFA3-165FB3003068}"/>
              </a:ext>
            </a:extLst>
          </p:cNvPr>
          <p:cNvGrpSpPr/>
          <p:nvPr/>
        </p:nvGrpSpPr>
        <p:grpSpPr>
          <a:xfrm>
            <a:off x="189208" y="87087"/>
            <a:ext cx="6271274" cy="2120217"/>
            <a:chOff x="189208" y="87087"/>
            <a:chExt cx="6271274" cy="2120217"/>
          </a:xfrm>
        </p:grpSpPr>
        <p:sp>
          <p:nvSpPr>
            <p:cNvPr id="5" name="textruta 4">
              <a:extLst>
                <a:ext uri="{FF2B5EF4-FFF2-40B4-BE49-F238E27FC236}">
                  <a16:creationId xmlns:a16="http://schemas.microsoft.com/office/drawing/2014/main" id="{735B964D-DCB0-4FA9-8980-47EBEEB4AD05}"/>
                </a:ext>
              </a:extLst>
            </p:cNvPr>
            <p:cNvSpPr txBox="1"/>
            <p:nvPr/>
          </p:nvSpPr>
          <p:spPr>
            <a:xfrm>
              <a:off x="189208" y="87087"/>
              <a:ext cx="5272915" cy="4572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/>
              <a:r>
                <a:rPr lang="sv-SE" sz="3200" dirty="0">
                  <a:solidFill>
                    <a:schemeClr val="accent1"/>
                  </a:solidFill>
                  <a:latin typeface="+mj-lt"/>
                </a:rPr>
                <a:t>Läst av invånare </a:t>
              </a:r>
              <a:r>
                <a:rPr lang="sv-SE" sz="3200" dirty="0">
                  <a:solidFill>
                    <a:schemeClr val="accent2"/>
                  </a:solidFill>
                  <a:latin typeface="+mj-lt"/>
                </a:rPr>
                <a:t>- funktion</a:t>
              </a:r>
            </a:p>
          </p:txBody>
        </p:sp>
        <p:pic>
          <p:nvPicPr>
            <p:cNvPr id="6" name="Bildobjekt 5">
              <a:extLst>
                <a:ext uri="{FF2B5EF4-FFF2-40B4-BE49-F238E27FC236}">
                  <a16:creationId xmlns:a16="http://schemas.microsoft.com/office/drawing/2014/main" id="{68ED5553-4967-4D48-0F23-A10258F59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1684" y="587828"/>
              <a:ext cx="6258798" cy="161947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6" name="Ellips 25">
              <a:extLst>
                <a:ext uri="{FF2B5EF4-FFF2-40B4-BE49-F238E27FC236}">
                  <a16:creationId xmlns:a16="http://schemas.microsoft.com/office/drawing/2014/main" id="{2FCE3D47-EF53-7CA0-248D-97E8C524EDC0}"/>
                </a:ext>
              </a:extLst>
            </p:cNvPr>
            <p:cNvSpPr/>
            <p:nvPr/>
          </p:nvSpPr>
          <p:spPr>
            <a:xfrm>
              <a:off x="189208" y="1698171"/>
              <a:ext cx="1426328" cy="50913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7" name="Ellips 26">
              <a:extLst>
                <a:ext uri="{FF2B5EF4-FFF2-40B4-BE49-F238E27FC236}">
                  <a16:creationId xmlns:a16="http://schemas.microsoft.com/office/drawing/2014/main" id="{7D1A4725-5446-1228-6195-2583D64C9154}"/>
                </a:ext>
              </a:extLst>
            </p:cNvPr>
            <p:cNvSpPr/>
            <p:nvPr/>
          </p:nvSpPr>
          <p:spPr>
            <a:xfrm>
              <a:off x="1602166" y="1692350"/>
              <a:ext cx="1426328" cy="50913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309146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AF42CB86-A437-2733-284D-931F38DAB8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B050784-8B6B-63F0-CB3D-0E1F364FAF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pPr/>
              <a:t>23</a:t>
            </a:fld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6FAE1027-6A9F-2C81-F1A1-2659706DDC3C}"/>
              </a:ext>
            </a:extLst>
          </p:cNvPr>
          <p:cNvSpPr txBox="1"/>
          <p:nvPr/>
        </p:nvSpPr>
        <p:spPr>
          <a:xfrm>
            <a:off x="1132114" y="844731"/>
            <a:ext cx="9100457" cy="410173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sv-SE" dirty="0"/>
              <a:t>Vilket ansvar har vi att följa upp om frågor och/eller information läst av invånare?</a:t>
            </a:r>
          </a:p>
          <a:p>
            <a:pPr algn="l"/>
            <a:endParaRPr lang="sv-SE" dirty="0"/>
          </a:p>
          <a:p>
            <a:pPr algn="l"/>
            <a:r>
              <a:rPr lang="sv-SE" dirty="0"/>
              <a:t>Just nu finns inga riktlinjer, skulle det behövas?</a:t>
            </a:r>
          </a:p>
          <a:p>
            <a:pPr algn="l"/>
            <a:endParaRPr lang="sv-SE" dirty="0"/>
          </a:p>
          <a:p>
            <a:pPr algn="l"/>
            <a:r>
              <a:rPr lang="sv-SE" dirty="0"/>
              <a:t>Hur skulle de i så fall se ut? </a:t>
            </a:r>
          </a:p>
          <a:p>
            <a:pPr algn="l"/>
            <a:endParaRPr lang="sv-SE" dirty="0"/>
          </a:p>
          <a:p>
            <a:pPr algn="l"/>
            <a:r>
              <a:rPr lang="sv-SE" dirty="0"/>
              <a:t>Diskussion efter filmen</a:t>
            </a:r>
          </a:p>
        </p:txBody>
      </p:sp>
    </p:spTree>
    <p:extLst>
      <p:ext uri="{BB962C8B-B14F-4D97-AF65-F5344CB8AC3E}">
        <p14:creationId xmlns:p14="http://schemas.microsoft.com/office/powerpoint/2010/main" val="101532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7BE0872B-CD11-E2AB-C8DB-44BF64E76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969" y="727872"/>
            <a:ext cx="4968146" cy="5402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7155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7A6BCC45-ADD8-E2F2-5A9D-E0DA91D3AA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84D5731-E4F9-04DA-AF69-CBB48AC244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pPr/>
              <a:t>25</a:t>
            </a:fld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F0F6260A-CE32-3D64-D42F-919F7743D9AC}"/>
              </a:ext>
            </a:extLst>
          </p:cNvPr>
          <p:cNvSpPr txBox="1"/>
          <p:nvPr/>
        </p:nvSpPr>
        <p:spPr>
          <a:xfrm>
            <a:off x="471748" y="286438"/>
            <a:ext cx="8170546" cy="6169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sv-SE" sz="3600" dirty="0">
                <a:solidFill>
                  <a:schemeClr val="accent1"/>
                </a:solidFill>
                <a:latin typeface="+mj-lt"/>
              </a:rPr>
              <a:t>”Maxa” </a:t>
            </a:r>
            <a:r>
              <a:rPr lang="sv-SE" sz="3600" dirty="0">
                <a:solidFill>
                  <a:schemeClr val="accent2"/>
                </a:solidFill>
                <a:latin typeface="+mj-lt"/>
              </a:rPr>
              <a:t>användandet av 1177:s e-tjänster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55D22B1C-23C7-1FEA-F26B-96D3D9D4505A}"/>
              </a:ext>
            </a:extLst>
          </p:cNvPr>
          <p:cNvSpPr txBox="1"/>
          <p:nvPr/>
        </p:nvSpPr>
        <p:spPr>
          <a:xfrm>
            <a:off x="555855" y="1227767"/>
            <a:ext cx="1966750" cy="29154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sv-SE" dirty="0">
                <a:solidFill>
                  <a:schemeClr val="accent2"/>
                </a:solidFill>
              </a:rPr>
              <a:t>Utvalda enheter</a:t>
            </a:r>
          </a:p>
          <a:p>
            <a:pPr algn="l"/>
            <a:endParaRPr lang="sv-SE" dirty="0">
              <a:solidFill>
                <a:schemeClr val="accent2"/>
              </a:solidFill>
            </a:endParaRPr>
          </a:p>
        </p:txBody>
      </p:sp>
      <p:sp>
        <p:nvSpPr>
          <p:cNvPr id="2" name="Tankebubbla: moln 1">
            <a:extLst>
              <a:ext uri="{FF2B5EF4-FFF2-40B4-BE49-F238E27FC236}">
                <a16:creationId xmlns:a16="http://schemas.microsoft.com/office/drawing/2014/main" id="{C646D463-C128-B446-DDFA-B1BCBFF945EE}"/>
              </a:ext>
            </a:extLst>
          </p:cNvPr>
          <p:cNvSpPr/>
          <p:nvPr/>
        </p:nvSpPr>
        <p:spPr>
          <a:xfrm rot="358997">
            <a:off x="6096000" y="1914364"/>
            <a:ext cx="4200143" cy="2297006"/>
          </a:xfrm>
          <a:prstGeom prst="cloudCallout">
            <a:avLst>
              <a:gd name="adj1" fmla="val -52370"/>
              <a:gd name="adj2" fmla="val 61136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600" dirty="0">
                <a:solidFill>
                  <a:schemeClr val="bg1"/>
                </a:solidFill>
              </a:rPr>
              <a:t>Alla andra enheter som anmält sitt intresse kommer också på något sätt få lite extra hjälp att se över hur de kan öka sitt användande</a:t>
            </a:r>
          </a:p>
        </p:txBody>
      </p:sp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23F2FE3C-063F-6231-47F4-7922F23F14B5}"/>
              </a:ext>
            </a:extLst>
          </p:cNvPr>
          <p:cNvSpPr/>
          <p:nvPr/>
        </p:nvSpPr>
        <p:spPr>
          <a:xfrm>
            <a:off x="555855" y="1660743"/>
            <a:ext cx="2502933" cy="646385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accent2"/>
                </a:solidFill>
              </a:rPr>
              <a:t>Järpen HC</a:t>
            </a:r>
          </a:p>
        </p:txBody>
      </p:sp>
      <p:sp>
        <p:nvSpPr>
          <p:cNvPr id="9" name="Rektangel: rundade hörn 8">
            <a:extLst>
              <a:ext uri="{FF2B5EF4-FFF2-40B4-BE49-F238E27FC236}">
                <a16:creationId xmlns:a16="http://schemas.microsoft.com/office/drawing/2014/main" id="{C95DECB6-AE4D-C516-69C1-EB2BF754BAD0}"/>
              </a:ext>
            </a:extLst>
          </p:cNvPr>
          <p:cNvSpPr/>
          <p:nvPr/>
        </p:nvSpPr>
        <p:spPr>
          <a:xfrm>
            <a:off x="555856" y="2553545"/>
            <a:ext cx="2957374" cy="64388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accent2"/>
                </a:solidFill>
              </a:rPr>
              <a:t>Medicinmottagningen</a:t>
            </a:r>
          </a:p>
        </p:txBody>
      </p:sp>
      <p:sp>
        <p:nvSpPr>
          <p:cNvPr id="10" name="Rektangel: rundade hörn 9">
            <a:extLst>
              <a:ext uri="{FF2B5EF4-FFF2-40B4-BE49-F238E27FC236}">
                <a16:creationId xmlns:a16="http://schemas.microsoft.com/office/drawing/2014/main" id="{0F76F5A7-5654-EC21-0237-486EF187A21B}"/>
              </a:ext>
            </a:extLst>
          </p:cNvPr>
          <p:cNvSpPr/>
          <p:nvPr/>
        </p:nvSpPr>
        <p:spPr>
          <a:xfrm>
            <a:off x="555856" y="3543678"/>
            <a:ext cx="2957374" cy="646385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accent2"/>
                </a:solidFill>
              </a:rPr>
              <a:t>Ortopedmottagningen</a:t>
            </a:r>
          </a:p>
        </p:txBody>
      </p:sp>
    </p:spTree>
    <p:extLst>
      <p:ext uri="{BB962C8B-B14F-4D97-AF65-F5344CB8AC3E}">
        <p14:creationId xmlns:p14="http://schemas.microsoft.com/office/powerpoint/2010/main" val="105819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>
            <a:extLst>
              <a:ext uri="{FF2B5EF4-FFF2-40B4-BE49-F238E27FC236}">
                <a16:creationId xmlns:a16="http://schemas.microsoft.com/office/drawing/2014/main" id="{AF7C8081-EA35-18CB-6250-7D91DFAF61A9}"/>
              </a:ext>
            </a:extLst>
          </p:cNvPr>
          <p:cNvSpPr txBox="1"/>
          <p:nvPr/>
        </p:nvSpPr>
        <p:spPr>
          <a:xfrm>
            <a:off x="180722" y="180881"/>
            <a:ext cx="5486400" cy="69668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sv-SE" dirty="0" err="1"/>
              <a:t>Ideén</a:t>
            </a:r>
            <a:endParaRPr lang="sv-SE" dirty="0"/>
          </a:p>
        </p:txBody>
      </p:sp>
      <p:sp>
        <p:nvSpPr>
          <p:cNvPr id="8" name="Tankebubbla: moln 7">
            <a:extLst>
              <a:ext uri="{FF2B5EF4-FFF2-40B4-BE49-F238E27FC236}">
                <a16:creationId xmlns:a16="http://schemas.microsoft.com/office/drawing/2014/main" id="{EBBA8D31-87A3-C2B8-8A37-73D422C6FABE}"/>
              </a:ext>
            </a:extLst>
          </p:cNvPr>
          <p:cNvSpPr/>
          <p:nvPr/>
        </p:nvSpPr>
        <p:spPr>
          <a:xfrm>
            <a:off x="3782353" y="1456757"/>
            <a:ext cx="4798577" cy="2122968"/>
          </a:xfrm>
          <a:prstGeom prst="cloudCallou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>
                <a:solidFill>
                  <a:schemeClr val="accent2"/>
                </a:solidFill>
              </a:rPr>
              <a:t>Hur mycket kan 1177s funktioner och tjänster underlätta om de används fullt ut?</a:t>
            </a:r>
          </a:p>
        </p:txBody>
      </p:sp>
      <p:pic>
        <p:nvPicPr>
          <p:cNvPr id="10" name="Bildobjekt 9" descr="En ritning av en glöd lampa med gult Crumpled papper som ljus">
            <a:extLst>
              <a:ext uri="{FF2B5EF4-FFF2-40B4-BE49-F238E27FC236}">
                <a16:creationId xmlns:a16="http://schemas.microsoft.com/office/drawing/2014/main" id="{259839DB-CB46-D0DE-A37B-AD9D62522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11072" cy="2407381"/>
          </a:xfrm>
          <a:prstGeom prst="rect">
            <a:avLst/>
          </a:prstGeo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1F5C61D3-2447-A9C7-3352-42566BB824C8}"/>
              </a:ext>
            </a:extLst>
          </p:cNvPr>
          <p:cNvSpPr txBox="1"/>
          <p:nvPr/>
        </p:nvSpPr>
        <p:spPr>
          <a:xfrm>
            <a:off x="2634012" y="554316"/>
            <a:ext cx="4713667" cy="9024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sv-SE" sz="2400">
                <a:solidFill>
                  <a:schemeClr val="accent2"/>
                </a:solidFill>
              </a:rPr>
              <a:t>Idén - Maxa användandet av 1177 e-tjänster</a:t>
            </a:r>
          </a:p>
        </p:txBody>
      </p:sp>
      <p:sp>
        <p:nvSpPr>
          <p:cNvPr id="12" name="Tankebubbla: moln 11">
            <a:extLst>
              <a:ext uri="{FF2B5EF4-FFF2-40B4-BE49-F238E27FC236}">
                <a16:creationId xmlns:a16="http://schemas.microsoft.com/office/drawing/2014/main" id="{5CFB0F2C-0D93-F333-0B1D-1ED7E08F05B7}"/>
              </a:ext>
            </a:extLst>
          </p:cNvPr>
          <p:cNvSpPr/>
          <p:nvPr/>
        </p:nvSpPr>
        <p:spPr>
          <a:xfrm>
            <a:off x="6630833" y="3429000"/>
            <a:ext cx="3453693" cy="1422174"/>
          </a:xfrm>
          <a:prstGeom prst="cloudCallou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>
                <a:solidFill>
                  <a:schemeClr val="accent2"/>
                </a:solidFill>
              </a:rPr>
              <a:t>Vilka underutnyttjande funktioner finns?</a:t>
            </a:r>
          </a:p>
        </p:txBody>
      </p:sp>
      <p:sp>
        <p:nvSpPr>
          <p:cNvPr id="13" name="Tankebubbla: moln 12">
            <a:extLst>
              <a:ext uri="{FF2B5EF4-FFF2-40B4-BE49-F238E27FC236}">
                <a16:creationId xmlns:a16="http://schemas.microsoft.com/office/drawing/2014/main" id="{29C08133-1CB9-036E-B025-7B24299F06BA}"/>
              </a:ext>
            </a:extLst>
          </p:cNvPr>
          <p:cNvSpPr/>
          <p:nvPr/>
        </p:nvSpPr>
        <p:spPr>
          <a:xfrm>
            <a:off x="1337883" y="3855594"/>
            <a:ext cx="4329239" cy="1803480"/>
          </a:xfrm>
          <a:prstGeom prst="cloud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>
                <a:solidFill>
                  <a:schemeClr val="accent2"/>
                </a:solidFill>
              </a:rPr>
              <a:t>Vilka effektiva arbetsflöden skulle gå att få till med hjälp av 1177s tjänster?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6F4ED721-EFFD-2E74-F581-621F1718CE70}"/>
              </a:ext>
            </a:extLst>
          </p:cNvPr>
          <p:cNvSpPr/>
          <p:nvPr/>
        </p:nvSpPr>
        <p:spPr>
          <a:xfrm>
            <a:off x="6096000" y="5518768"/>
            <a:ext cx="6002349" cy="539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>
                <a:solidFill>
                  <a:schemeClr val="accent2"/>
                </a:solidFill>
              </a:rPr>
              <a:t>Begränsat till 1177´s tjänster. </a:t>
            </a:r>
          </a:p>
          <a:p>
            <a:pPr algn="ctr"/>
            <a:r>
              <a:rPr lang="sv-SE" sz="1600">
                <a:solidFill>
                  <a:schemeClr val="accent2"/>
                </a:solidFill>
              </a:rPr>
              <a:t>Ej Cosmics delar såsom Webbtidbok, digitala kallelser m.m.</a:t>
            </a:r>
          </a:p>
        </p:txBody>
      </p:sp>
    </p:spTree>
    <p:extLst>
      <p:ext uri="{BB962C8B-B14F-4D97-AF65-F5344CB8AC3E}">
        <p14:creationId xmlns:p14="http://schemas.microsoft.com/office/powerpoint/2010/main" val="377294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Personer som arbetar med det här">
            <a:extLst>
              <a:ext uri="{FF2B5EF4-FFF2-40B4-BE49-F238E27FC236}">
                <a16:creationId xmlns:a16="http://schemas.microsoft.com/office/drawing/2014/main" id="{CB0BFDB5-2808-3C87-5D97-3981A7A3A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" r="15793" b="1"/>
          <a:stretch>
            <a:fillRect/>
          </a:stretch>
        </p:blipFill>
        <p:spPr>
          <a:xfrm>
            <a:off x="111968" y="100139"/>
            <a:ext cx="3779506" cy="3246397"/>
          </a:xfrm>
          <a:prstGeom prst="rect">
            <a:avLst/>
          </a:prstGeom>
          <a:noFill/>
        </p:spPr>
      </p:pic>
      <p:pic>
        <p:nvPicPr>
          <p:cNvPr id="6" name="Bildobjekt 5" descr="En färgglad hög med snöre som omvandlats till en gul lampa">
            <a:extLst>
              <a:ext uri="{FF2B5EF4-FFF2-40B4-BE49-F238E27FC236}">
                <a16:creationId xmlns:a16="http://schemas.microsoft.com/office/drawing/2014/main" id="{9A8D2892-DF66-BA87-A1AB-EB2C106CB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2" y="3346536"/>
            <a:ext cx="3779506" cy="2519055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EE842149-BCD9-2839-BA8C-8682708C12BD}"/>
              </a:ext>
            </a:extLst>
          </p:cNvPr>
          <p:cNvSpPr txBox="1"/>
          <p:nvPr/>
        </p:nvSpPr>
        <p:spPr>
          <a:xfrm>
            <a:off x="4082914" y="861907"/>
            <a:ext cx="7661065" cy="5126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42900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sv-SE" b="0" i="0" kern="1200" noProof="0" dirty="0">
                <a:solidFill>
                  <a:schemeClr val="accent2"/>
                </a:solidFill>
                <a:effectLst/>
              </a:rPr>
              <a:t>Studiebesök 1-2 dagar </a:t>
            </a:r>
          </a:p>
          <a:p>
            <a:pPr lvl="2" indent="-342900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sv-SE" noProof="0" dirty="0">
                <a:solidFill>
                  <a:schemeClr val="accent2"/>
                </a:solidFill>
              </a:rPr>
              <a:t>F</a:t>
            </a:r>
            <a:r>
              <a:rPr lang="sv-SE" b="0" i="0" kern="1200" noProof="0" dirty="0">
                <a:solidFill>
                  <a:schemeClr val="accent2"/>
                </a:solidFill>
                <a:effectLst/>
              </a:rPr>
              <a:t>ör att kartlägga arbetssätt för alla yrkeskategorier</a:t>
            </a:r>
          </a:p>
          <a:p>
            <a:pPr indent="-342900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sv-SE" b="0" i="0" kern="1200" noProof="0" dirty="0">
                <a:solidFill>
                  <a:schemeClr val="accent2"/>
                </a:solidFill>
                <a:effectLst/>
              </a:rPr>
              <a:t>Vi gör en sammanställning </a:t>
            </a:r>
          </a:p>
          <a:p>
            <a:pPr indent="-342900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sv-SE" kern="1200" noProof="0" dirty="0">
                <a:solidFill>
                  <a:schemeClr val="accent2"/>
                </a:solidFill>
              </a:rPr>
              <a:t>F</a:t>
            </a:r>
            <a:r>
              <a:rPr lang="sv-SE" b="0" i="0" kern="1200" noProof="0" dirty="0">
                <a:solidFill>
                  <a:schemeClr val="accent2"/>
                </a:solidFill>
                <a:effectLst/>
              </a:rPr>
              <a:t>örslag på förbättringar tillsammans med regionöverläkare</a:t>
            </a:r>
          </a:p>
          <a:p>
            <a:pPr indent="-342900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sv-SE" b="0" i="0" kern="1200" noProof="0" dirty="0">
                <a:solidFill>
                  <a:schemeClr val="accent2"/>
                </a:solidFill>
                <a:effectLst/>
              </a:rPr>
              <a:t>Gemensam plan hur vi går vidare</a:t>
            </a:r>
          </a:p>
          <a:p>
            <a:pPr lvl="2" indent="-342900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sv-SE" noProof="0" dirty="0">
                <a:solidFill>
                  <a:schemeClr val="accent2"/>
                </a:solidFill>
              </a:rPr>
              <a:t>E</a:t>
            </a:r>
            <a:r>
              <a:rPr lang="sv-SE" b="0" i="0" kern="1200" noProof="0" dirty="0">
                <a:solidFill>
                  <a:schemeClr val="accent2"/>
                </a:solidFill>
                <a:effectLst/>
              </a:rPr>
              <a:t>n förändring åt gången</a:t>
            </a:r>
          </a:p>
          <a:p>
            <a:pPr indent="-342900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sv-SE" b="0" i="0" kern="1200" noProof="0" dirty="0">
                <a:solidFill>
                  <a:schemeClr val="accent2"/>
                </a:solidFill>
                <a:effectLst/>
              </a:rPr>
              <a:t>Stöd vid införande/ förändring</a:t>
            </a:r>
          </a:p>
          <a:p>
            <a:pPr marL="0" lvl="1" indent="-342900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sv-SE" kern="1200" noProof="0" dirty="0">
                <a:solidFill>
                  <a:schemeClr val="accent2"/>
                </a:solidFill>
              </a:rPr>
              <a:t>Besök om det behov finns</a:t>
            </a:r>
          </a:p>
          <a:p>
            <a:pPr marL="0" lvl="1" indent="-342900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sv-SE" b="0" i="0" kern="1200" noProof="0" dirty="0">
                <a:solidFill>
                  <a:schemeClr val="accent2"/>
                </a:solidFill>
                <a:effectLst/>
              </a:rPr>
              <a:t>Utbildningsinsatser</a:t>
            </a:r>
            <a:r>
              <a:rPr lang="sv-SE" kern="1200" noProof="0" dirty="0">
                <a:solidFill>
                  <a:schemeClr val="accent2"/>
                </a:solidFill>
              </a:rPr>
              <a:t>?</a:t>
            </a:r>
            <a:endParaRPr lang="sv-SE" b="0" i="0" kern="1200" noProof="0" dirty="0">
              <a:solidFill>
                <a:schemeClr val="accent2"/>
              </a:solidFill>
              <a:effectLst/>
            </a:endParaRPr>
          </a:p>
          <a:p>
            <a:pPr indent="-342900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2"/>
                </a:solidFill>
              </a:rPr>
              <a:t>Breddas till andra enheter?</a:t>
            </a:r>
            <a:endParaRPr lang="sv-SE" noProof="0" dirty="0">
              <a:solidFill>
                <a:schemeClr val="accent2"/>
              </a:solidFill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E41AFA42-3397-12AF-6D12-1A28001874CC}"/>
              </a:ext>
            </a:extLst>
          </p:cNvPr>
          <p:cNvSpPr txBox="1"/>
          <p:nvPr/>
        </p:nvSpPr>
        <p:spPr>
          <a:xfrm>
            <a:off x="4465795" y="-36388"/>
            <a:ext cx="2988282" cy="114926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sv-SE" sz="3600" b="1" kern="1200" spc="0" noProof="0">
                <a:solidFill>
                  <a:schemeClr val="accent1"/>
                </a:solidFill>
              </a:rPr>
              <a:t>Upplägg</a:t>
            </a:r>
          </a:p>
        </p:txBody>
      </p:sp>
    </p:spTree>
    <p:extLst>
      <p:ext uri="{BB962C8B-B14F-4D97-AF65-F5344CB8AC3E}">
        <p14:creationId xmlns:p14="http://schemas.microsoft.com/office/powerpoint/2010/main" val="339310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74FCEBC-63B0-11C9-4E2E-15422FCFA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412" y="372419"/>
            <a:ext cx="4458712" cy="651224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sv-SE" dirty="0"/>
              <a:t>Återblick förra forumet</a:t>
            </a:r>
          </a:p>
        </p:txBody>
      </p:sp>
      <p:sp>
        <p:nvSpPr>
          <p:cNvPr id="37" name="textruta 36">
            <a:extLst>
              <a:ext uri="{FF2B5EF4-FFF2-40B4-BE49-F238E27FC236}">
                <a16:creationId xmlns:a16="http://schemas.microsoft.com/office/drawing/2014/main" id="{12E92F40-9C94-EDDF-A87E-8773E94771E3}"/>
              </a:ext>
            </a:extLst>
          </p:cNvPr>
          <p:cNvSpPr txBox="1"/>
          <p:nvPr/>
        </p:nvSpPr>
        <p:spPr>
          <a:xfrm>
            <a:off x="453158" y="1808760"/>
            <a:ext cx="6379596" cy="356452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0" lvl="1">
              <a:lnSpc>
                <a:spcPct val="140000"/>
              </a:lnSpc>
              <a:spcBef>
                <a:spcPts val="1000"/>
              </a:spcBef>
              <a:buClr>
                <a:schemeClr val="accent1"/>
              </a:buClr>
            </a:pPr>
            <a:endParaRPr lang="sv-SE" sz="1700">
              <a:solidFill>
                <a:schemeClr val="accent2"/>
              </a:solidFill>
            </a:endParaRPr>
          </a:p>
        </p:txBody>
      </p:sp>
      <p:sp>
        <p:nvSpPr>
          <p:cNvPr id="6" name="AutoShape 10" descr="Programmerare, hane med hel fyllning">
            <a:extLst>
              <a:ext uri="{FF2B5EF4-FFF2-40B4-BE49-F238E27FC236}">
                <a16:creationId xmlns:a16="http://schemas.microsoft.com/office/drawing/2014/main" id="{9474CC0F-BBEC-C3F2-848D-55FF498469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2907224"/>
            <a:ext cx="674176" cy="67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499EF2A6-550D-010C-FF90-E2E1F2C4DA63}"/>
              </a:ext>
            </a:extLst>
          </p:cNvPr>
          <p:cNvSpPr txBox="1"/>
          <p:nvPr/>
        </p:nvSpPr>
        <p:spPr>
          <a:xfrm>
            <a:off x="1003412" y="1691234"/>
            <a:ext cx="6837770" cy="41431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2"/>
                </a:solidFill>
              </a:rPr>
              <a:t>Hur gick det för oss med våra mål för 2025?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2"/>
                </a:solidFill>
              </a:rPr>
              <a:t>Info från Cosmic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2"/>
                </a:solidFill>
              </a:rPr>
              <a:t>Uthoppen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2"/>
                </a:solidFill>
              </a:rPr>
              <a:t>Hur man ska dokumentera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2"/>
                </a:solidFill>
              </a:rPr>
              <a:t>Piloten digitala kallelser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2"/>
                </a:solidFill>
              </a:rPr>
              <a:t>Digitala utskick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2"/>
                </a:solidFill>
              </a:rPr>
              <a:t>Förvaltningens aktiviteter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2"/>
                </a:solidFill>
              </a:rPr>
              <a:t>Info om nya personalverktyget</a:t>
            </a:r>
          </a:p>
          <a:p>
            <a:endParaRPr lang="sv-SE" dirty="0">
              <a:solidFill>
                <a:schemeClr val="accent1"/>
              </a:solidFill>
            </a:endParaRPr>
          </a:p>
          <a:p>
            <a:endParaRPr lang="sv-SE" dirty="0"/>
          </a:p>
        </p:txBody>
      </p:sp>
      <p:pic>
        <p:nvPicPr>
          <p:cNvPr id="4" name="Bildobjekt 3" descr="Anteckningsbok och bärbar dator på skrivbordet">
            <a:extLst>
              <a:ext uri="{FF2B5EF4-FFF2-40B4-BE49-F238E27FC236}">
                <a16:creationId xmlns:a16="http://schemas.microsoft.com/office/drawing/2014/main" id="{A0BD3985-E29E-EC4E-88CA-A3D3C576F1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6636">
            <a:off x="6383733" y="3119172"/>
            <a:ext cx="2340428" cy="15602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572B2140-A62E-FC6F-E771-95EA11950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5599" y="4329240"/>
            <a:ext cx="3221934" cy="1638174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AD06243D-B7B0-D205-C7D9-46E29B8438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1477" y="1558925"/>
            <a:ext cx="2571465" cy="2340389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718E9745-6240-A215-242C-7597025EC4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5644" y="806534"/>
            <a:ext cx="2586407" cy="121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9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8603">
        <p:fade/>
      </p:transition>
    </mc:Choice>
    <mc:Fallback xmlns="">
      <p:transition spd="med" advTm="208603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Glödlampa med hängande ljuspunkter i bakgrunden">
            <a:extLst>
              <a:ext uri="{FF2B5EF4-FFF2-40B4-BE49-F238E27FC236}">
                <a16:creationId xmlns:a16="http://schemas.microsoft.com/office/drawing/2014/main" id="{D50C35EE-837A-DCA9-50CB-13AEBF0D5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254" y="346492"/>
            <a:ext cx="8292648" cy="5433952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DA033042-ACF1-0C6A-7583-EB1AE7A52E5C}"/>
              </a:ext>
            </a:extLst>
          </p:cNvPr>
          <p:cNvSpPr txBox="1"/>
          <p:nvPr/>
        </p:nvSpPr>
        <p:spPr>
          <a:xfrm>
            <a:off x="5056624" y="1923115"/>
            <a:ext cx="5003278" cy="8992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sv-SE" sz="3200">
                <a:solidFill>
                  <a:schemeClr val="tx2">
                    <a:lumMod val="40000"/>
                    <a:lumOff val="60000"/>
                  </a:schemeClr>
                </a:solidFill>
                <a:latin typeface="Bodoni MT Black" panose="02070A03080606020203" pitchFamily="18" charset="0"/>
              </a:rPr>
              <a:t>Förvaltningen informerar</a:t>
            </a:r>
          </a:p>
        </p:txBody>
      </p:sp>
    </p:spTree>
    <p:extLst>
      <p:ext uri="{BB962C8B-B14F-4D97-AF65-F5344CB8AC3E}">
        <p14:creationId xmlns:p14="http://schemas.microsoft.com/office/powerpoint/2010/main" val="344166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70">
        <p:fade/>
      </p:transition>
    </mc:Choice>
    <mc:Fallback xmlns="">
      <p:transition spd="med" advTm="1267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B5C90CB8-C469-D437-62F1-014D7A5723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631DE30-BDC8-2BD8-A8CA-4D373295C3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pPr/>
              <a:t>5</a:t>
            </a:fld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5219FE6F-51DD-2AA7-0EC6-0CF6477BC8AD}"/>
              </a:ext>
            </a:extLst>
          </p:cNvPr>
          <p:cNvSpPr txBox="1"/>
          <p:nvPr/>
        </p:nvSpPr>
        <p:spPr>
          <a:xfrm>
            <a:off x="711722" y="1575381"/>
            <a:ext cx="11248357" cy="20134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endParaRPr lang="sv-SE" dirty="0">
              <a:solidFill>
                <a:schemeClr val="accent2"/>
              </a:solidFill>
            </a:endParaRPr>
          </a:p>
          <a:p>
            <a:pPr algn="l"/>
            <a:endParaRPr lang="sv-SE" dirty="0">
              <a:solidFill>
                <a:schemeClr val="accent2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2"/>
                </a:solidFill>
              </a:rPr>
              <a:t>	Testat att länkar fungerar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2"/>
                </a:solidFill>
              </a:rPr>
              <a:t>	Läst igenom texter, gjort en del omformuleringar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2"/>
                </a:solidFill>
              </a:rPr>
              <a:t>	Uppdatera om någon ny nationell riktlinje kommit (inget nytt denna gång)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2"/>
                </a:solidFill>
              </a:rPr>
              <a:t>	Gått igenom alla olika svarsalternativ- en del svarsalternativ har tagits bort eller omformulerats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2"/>
                </a:solidFill>
              </a:rPr>
              <a:t>	Sparat ner kopior (ingår i reservrutin)</a:t>
            </a:r>
            <a:endParaRPr lang="sv-SE" dirty="0"/>
          </a:p>
          <a:p>
            <a:pPr algn="l"/>
            <a:endParaRPr lang="sv-SE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7C492059-78E9-C536-3711-4B2CEFF4E8FB}"/>
              </a:ext>
            </a:extLst>
          </p:cNvPr>
          <p:cNvSpPr txBox="1"/>
          <p:nvPr/>
        </p:nvSpPr>
        <p:spPr>
          <a:xfrm>
            <a:off x="4298463" y="87348"/>
            <a:ext cx="6892822" cy="17738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sv-SE" sz="3600" dirty="0">
                <a:solidFill>
                  <a:schemeClr val="accent1"/>
                </a:solidFill>
                <a:latin typeface="+mj-lt"/>
              </a:rPr>
              <a:t>Kvalitetskontroll </a:t>
            </a:r>
          </a:p>
          <a:p>
            <a:pPr algn="l"/>
            <a:r>
              <a:rPr lang="sv-SE" sz="2800" dirty="0">
                <a:solidFill>
                  <a:schemeClr val="accent2"/>
                </a:solidFill>
                <a:latin typeface="+mj-lt"/>
              </a:rPr>
              <a:t>Centrala ärendetyper (klart) </a:t>
            </a:r>
          </a:p>
          <a:p>
            <a:pPr algn="l"/>
            <a:r>
              <a:rPr lang="sv-SE" sz="2800" dirty="0">
                <a:solidFill>
                  <a:schemeClr val="accent2"/>
                </a:solidFill>
                <a:latin typeface="+mj-lt"/>
              </a:rPr>
              <a:t>Centrala invånarärenden (pågår)</a:t>
            </a:r>
          </a:p>
        </p:txBody>
      </p:sp>
      <p:sp>
        <p:nvSpPr>
          <p:cNvPr id="7" name="Pratbubbla: oval 6">
            <a:extLst>
              <a:ext uri="{FF2B5EF4-FFF2-40B4-BE49-F238E27FC236}">
                <a16:creationId xmlns:a16="http://schemas.microsoft.com/office/drawing/2014/main" id="{B7CD0052-DE7F-C5DA-0D5B-C250F027EF7D}"/>
              </a:ext>
            </a:extLst>
          </p:cNvPr>
          <p:cNvSpPr/>
          <p:nvPr/>
        </p:nvSpPr>
        <p:spPr>
          <a:xfrm>
            <a:off x="114880" y="65706"/>
            <a:ext cx="3405155" cy="1298680"/>
          </a:xfrm>
          <a:prstGeom prst="wedgeEllipseCallout">
            <a:avLst>
              <a:gd name="adj1" fmla="val -52360"/>
              <a:gd name="adj2" fmla="val 69907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dirty="0">
                <a:solidFill>
                  <a:schemeClr val="accent2"/>
                </a:solidFill>
              </a:rPr>
              <a:t>Vad menas med kvalitetskontroll?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35530E3D-BD82-375C-621F-5C1EDB591E26}"/>
              </a:ext>
            </a:extLst>
          </p:cNvPr>
          <p:cNvSpPr/>
          <p:nvPr/>
        </p:nvSpPr>
        <p:spPr>
          <a:xfrm>
            <a:off x="471747" y="4636342"/>
            <a:ext cx="4731578" cy="1238081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dirty="0">
                <a:solidFill>
                  <a:schemeClr val="bg1"/>
                </a:solidFill>
              </a:rPr>
              <a:t>Hör av er om någonting fungerar sämre</a:t>
            </a:r>
          </a:p>
          <a:p>
            <a:r>
              <a:rPr lang="sv-SE" dirty="0">
                <a:solidFill>
                  <a:schemeClr val="bg1"/>
                </a:solidFill>
              </a:rPr>
              <a:t>Saknar nåt svarsalternativ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E9B6967F-69D3-585D-D09A-26C1090F3DDA}"/>
              </a:ext>
            </a:extLst>
          </p:cNvPr>
          <p:cNvSpPr/>
          <p:nvPr/>
        </p:nvSpPr>
        <p:spPr>
          <a:xfrm>
            <a:off x="6096000" y="4636342"/>
            <a:ext cx="5857042" cy="12380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dirty="0">
                <a:solidFill>
                  <a:schemeClr val="accent2"/>
                </a:solidFill>
              </a:rPr>
              <a:t>Viktigt att ni har en rutin för att kolla igenom era lokala e-tjänster och brevmallar</a:t>
            </a:r>
          </a:p>
        </p:txBody>
      </p:sp>
    </p:spTree>
    <p:extLst>
      <p:ext uri="{BB962C8B-B14F-4D97-AF65-F5344CB8AC3E}">
        <p14:creationId xmlns:p14="http://schemas.microsoft.com/office/powerpoint/2010/main" val="115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8C1D1E07-985A-E396-8E5F-53A7A40673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838DAE4-A8B7-C24F-40EE-233A87714D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pPr/>
              <a:t>6</a:t>
            </a:fld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5393F289-EC6F-35CD-65CE-53AC580E4B8F}"/>
              </a:ext>
            </a:extLst>
          </p:cNvPr>
          <p:cNvSpPr txBox="1"/>
          <p:nvPr/>
        </p:nvSpPr>
        <p:spPr>
          <a:xfrm>
            <a:off x="444137" y="399283"/>
            <a:ext cx="10795700" cy="7012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sv-SE" sz="3200" dirty="0">
                <a:solidFill>
                  <a:schemeClr val="accent1"/>
                </a:solidFill>
                <a:latin typeface="+mj-lt"/>
              </a:rPr>
              <a:t>Årliga </a:t>
            </a:r>
            <a:r>
              <a:rPr lang="sv-SE" sz="3200" dirty="0">
                <a:solidFill>
                  <a:schemeClr val="accent2"/>
                </a:solidFill>
                <a:latin typeface="+mj-lt"/>
              </a:rPr>
              <a:t>behörighetsgenomgången i 1177 Stöd och behandling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DAB8E777-3F34-E421-95A3-CDE4DE3FD4D2}"/>
              </a:ext>
            </a:extLst>
          </p:cNvPr>
          <p:cNvSpPr txBox="1"/>
          <p:nvPr/>
        </p:nvSpPr>
        <p:spPr>
          <a:xfrm>
            <a:off x="444137" y="2828821"/>
            <a:ext cx="5651863" cy="17229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chemeClr val="accent2"/>
                </a:solidFill>
              </a:rPr>
              <a:t>Kollat över att alla enheter har minst en dataadministratör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v-SE" sz="1600" dirty="0">
              <a:solidFill>
                <a:schemeClr val="accent2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chemeClr val="accent2"/>
                </a:solidFill>
              </a:rPr>
              <a:t>Har alla en behörighetsadministratör?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v-SE" sz="1600" dirty="0">
              <a:solidFill>
                <a:schemeClr val="accent2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chemeClr val="accent2"/>
                </a:solidFill>
              </a:rPr>
              <a:t>Sett över om någon har pågående moment(program) men har inte varit inloggad på länge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v-SE" sz="1600" dirty="0">
              <a:solidFill>
                <a:schemeClr val="accent2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1600" dirty="0">
                <a:solidFill>
                  <a:schemeClr val="accent2"/>
                </a:solidFill>
              </a:rPr>
              <a:t>Är det någon som slutat som ska tas bort?</a:t>
            </a:r>
          </a:p>
        </p:txBody>
      </p:sp>
      <p:sp>
        <p:nvSpPr>
          <p:cNvPr id="2" name="Pratbubbla: oval 1">
            <a:extLst>
              <a:ext uri="{FF2B5EF4-FFF2-40B4-BE49-F238E27FC236}">
                <a16:creationId xmlns:a16="http://schemas.microsoft.com/office/drawing/2014/main" id="{2C5AB158-3378-AF51-9B68-A365CAFFC856}"/>
              </a:ext>
            </a:extLst>
          </p:cNvPr>
          <p:cNvSpPr/>
          <p:nvPr/>
        </p:nvSpPr>
        <p:spPr>
          <a:xfrm>
            <a:off x="357641" y="1007575"/>
            <a:ext cx="4157715" cy="1298680"/>
          </a:xfrm>
          <a:prstGeom prst="wedgeEllipseCallout">
            <a:avLst>
              <a:gd name="adj1" fmla="val -50998"/>
              <a:gd name="adj2" fmla="val 48722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dirty="0">
                <a:solidFill>
                  <a:schemeClr val="accent2"/>
                </a:solidFill>
              </a:rPr>
              <a:t>Vad menas med behörighetsgenomgång?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492B87D0-0024-4578-D58B-8AC54114339D}"/>
              </a:ext>
            </a:extLst>
          </p:cNvPr>
          <p:cNvSpPr txBox="1"/>
          <p:nvPr/>
        </p:nvSpPr>
        <p:spPr>
          <a:xfrm>
            <a:off x="6667837" y="1764064"/>
            <a:ext cx="4215951" cy="39893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endParaRPr lang="sv-SE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5DB043C9-1723-60C7-7CBF-A53CAA6A81B8}"/>
              </a:ext>
            </a:extLst>
          </p:cNvPr>
          <p:cNvSpPr txBox="1"/>
          <p:nvPr/>
        </p:nvSpPr>
        <p:spPr>
          <a:xfrm>
            <a:off x="7792630" y="1656915"/>
            <a:ext cx="3698060" cy="39893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endParaRPr lang="sv-SE" dirty="0"/>
          </a:p>
        </p:txBody>
      </p:sp>
      <p:sp>
        <p:nvSpPr>
          <p:cNvPr id="9" name="Rektangel: rundade hörn 8">
            <a:extLst>
              <a:ext uri="{FF2B5EF4-FFF2-40B4-BE49-F238E27FC236}">
                <a16:creationId xmlns:a16="http://schemas.microsoft.com/office/drawing/2014/main" id="{334B9A1C-4E66-5A59-D801-6ED1E47C460D}"/>
              </a:ext>
            </a:extLst>
          </p:cNvPr>
          <p:cNvSpPr/>
          <p:nvPr/>
        </p:nvSpPr>
        <p:spPr>
          <a:xfrm>
            <a:off x="7792630" y="1603340"/>
            <a:ext cx="3594455" cy="409652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Har ni rutiner för att gallra bort avslutade program?</a:t>
            </a:r>
          </a:p>
          <a:p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Har ni rutiner för pågående program när någon har semester, blir sjukskriven eller slutar?</a:t>
            </a:r>
          </a:p>
          <a:p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Har ni rutiner för att ta bort behörigheter när någon slutar?</a:t>
            </a:r>
          </a:p>
        </p:txBody>
      </p:sp>
    </p:spTree>
    <p:extLst>
      <p:ext uri="{BB962C8B-B14F-4D97-AF65-F5344CB8AC3E}">
        <p14:creationId xmlns:p14="http://schemas.microsoft.com/office/powerpoint/2010/main" val="43720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8F30D90E-30A7-3AF5-0251-71FD7C6E19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40AEEEF-81E5-66F2-C26B-41B5EBF6A4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pPr/>
              <a:t>7</a:t>
            </a:fld>
            <a:endParaRPr lang="sv-SE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8998AF06-F9F6-9BD8-630B-4099D120F6DF}"/>
              </a:ext>
            </a:extLst>
          </p:cNvPr>
          <p:cNvSpPr txBox="1"/>
          <p:nvPr/>
        </p:nvSpPr>
        <p:spPr>
          <a:xfrm>
            <a:off x="6096000" y="4608323"/>
            <a:ext cx="4407462" cy="10622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endParaRPr lang="sv-SE" dirty="0">
              <a:solidFill>
                <a:schemeClr val="accent2"/>
              </a:solidFill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DF4EA633-7EEE-776D-DE68-B97BC3273A32}"/>
              </a:ext>
            </a:extLst>
          </p:cNvPr>
          <p:cNvSpPr txBox="1"/>
          <p:nvPr/>
        </p:nvSpPr>
        <p:spPr>
          <a:xfrm>
            <a:off x="577763" y="258945"/>
            <a:ext cx="10952385" cy="7486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sv-SE" sz="3200" dirty="0">
                <a:solidFill>
                  <a:schemeClr val="accent1"/>
                </a:solidFill>
                <a:latin typeface="+mj-lt"/>
              </a:rPr>
              <a:t>Invånarsamverkan för digitala tjänster inom hälso- och sjukvård</a:t>
            </a:r>
            <a:endParaRPr lang="sv-SE" sz="28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7" name="Pratbubbla: oval 6">
            <a:extLst>
              <a:ext uri="{FF2B5EF4-FFF2-40B4-BE49-F238E27FC236}">
                <a16:creationId xmlns:a16="http://schemas.microsoft.com/office/drawing/2014/main" id="{D000BEE0-879D-9509-E328-70DC5D1A3E2A}"/>
              </a:ext>
            </a:extLst>
          </p:cNvPr>
          <p:cNvSpPr/>
          <p:nvPr/>
        </p:nvSpPr>
        <p:spPr>
          <a:xfrm>
            <a:off x="357641" y="1007575"/>
            <a:ext cx="4157715" cy="1298680"/>
          </a:xfrm>
          <a:prstGeom prst="wedgeEllipseCallout">
            <a:avLst>
              <a:gd name="adj1" fmla="val -50998"/>
              <a:gd name="adj2" fmla="val 48722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accent2"/>
                </a:solidFill>
              </a:rPr>
              <a:t>Hur ska det gå till?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01ABBD33-A2B8-E7F2-8728-98E83510F173}"/>
              </a:ext>
            </a:extLst>
          </p:cNvPr>
          <p:cNvSpPr txBox="1"/>
          <p:nvPr/>
        </p:nvSpPr>
        <p:spPr>
          <a:xfrm>
            <a:off x="577763" y="2686556"/>
            <a:ext cx="4423115" cy="331773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sv-SE" dirty="0">
                <a:solidFill>
                  <a:schemeClr val="accent2"/>
                </a:solidFill>
              </a:rPr>
              <a:t>Anmäla sig till panelen via ett formulär</a:t>
            </a:r>
          </a:p>
          <a:p>
            <a:pPr algn="l"/>
            <a:endParaRPr lang="sv-SE" dirty="0">
              <a:solidFill>
                <a:schemeClr val="accent2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2"/>
                </a:solidFill>
              </a:rPr>
              <a:t>Finns på en hemsida (nästa bild)</a:t>
            </a:r>
          </a:p>
          <a:p>
            <a:pPr algn="l"/>
            <a:endParaRPr lang="sv-SE" dirty="0">
              <a:solidFill>
                <a:schemeClr val="accent2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2"/>
                </a:solidFill>
              </a:rPr>
              <a:t>Skicka ut info till föreningar</a:t>
            </a:r>
          </a:p>
          <a:p>
            <a:pPr algn="l"/>
            <a:endParaRPr lang="sv-SE" dirty="0">
              <a:solidFill>
                <a:schemeClr val="accent2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2"/>
                </a:solidFill>
              </a:rPr>
              <a:t>Sätta upp planscher med information och QR-kod till anmälningsformuläret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v-SE" dirty="0">
              <a:solidFill>
                <a:schemeClr val="accent2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2"/>
                </a:solidFill>
              </a:rPr>
              <a:t>Har ni något förslag?</a:t>
            </a:r>
          </a:p>
        </p:txBody>
      </p:sp>
      <p:sp>
        <p:nvSpPr>
          <p:cNvPr id="9" name="Rektangel: rundade hörn 8">
            <a:extLst>
              <a:ext uri="{FF2B5EF4-FFF2-40B4-BE49-F238E27FC236}">
                <a16:creationId xmlns:a16="http://schemas.microsoft.com/office/drawing/2014/main" id="{99E3F77F-7331-C046-0BF9-DF59A388EA43}"/>
              </a:ext>
            </a:extLst>
          </p:cNvPr>
          <p:cNvSpPr/>
          <p:nvPr/>
        </p:nvSpPr>
        <p:spPr>
          <a:xfrm>
            <a:off x="6421029" y="988096"/>
            <a:ext cx="2694647" cy="1474703"/>
          </a:xfrm>
          <a:prstGeom prst="round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b="1" dirty="0">
                <a:solidFill>
                  <a:schemeClr val="accent2"/>
                </a:solidFill>
              </a:rPr>
              <a:t>Begränsningar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2"/>
                </a:solidFill>
              </a:rPr>
              <a:t>18 år eller äldre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2"/>
                </a:solidFill>
              </a:rPr>
              <a:t>Skrivna i Region JH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accent2"/>
                </a:solidFill>
              </a:rPr>
              <a:t>Ha en mailadress</a:t>
            </a:r>
          </a:p>
        </p:txBody>
      </p:sp>
      <p:sp>
        <p:nvSpPr>
          <p:cNvPr id="10" name="Rektangel: rundade hörn 9">
            <a:extLst>
              <a:ext uri="{FF2B5EF4-FFF2-40B4-BE49-F238E27FC236}">
                <a16:creationId xmlns:a16="http://schemas.microsoft.com/office/drawing/2014/main" id="{45814A9A-8149-EFAC-896C-26361F95EE96}"/>
              </a:ext>
            </a:extLst>
          </p:cNvPr>
          <p:cNvSpPr/>
          <p:nvPr/>
        </p:nvSpPr>
        <p:spPr>
          <a:xfrm>
            <a:off x="6476998" y="4296372"/>
            <a:ext cx="4740585" cy="1686143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dirty="0">
                <a:solidFill>
                  <a:schemeClr val="accent2"/>
                </a:solidFill>
              </a:rPr>
              <a:t>Undersökningar kommer ske via enkäter som skickas ut till invånare som anmält sig till panelen.</a:t>
            </a:r>
          </a:p>
          <a:p>
            <a:r>
              <a:rPr lang="sv-SE" dirty="0">
                <a:solidFill>
                  <a:schemeClr val="accent2"/>
                </a:solidFill>
              </a:rPr>
              <a:t>Frivilligt att svara</a:t>
            </a:r>
          </a:p>
          <a:p>
            <a:r>
              <a:rPr lang="sv-SE" dirty="0">
                <a:solidFill>
                  <a:schemeClr val="accent2"/>
                </a:solidFill>
              </a:rPr>
              <a:t>Svaren är anonyma</a:t>
            </a:r>
          </a:p>
        </p:txBody>
      </p:sp>
      <p:sp>
        <p:nvSpPr>
          <p:cNvPr id="11" name="Rektangel: rundade hörn 10">
            <a:extLst>
              <a:ext uri="{FF2B5EF4-FFF2-40B4-BE49-F238E27FC236}">
                <a16:creationId xmlns:a16="http://schemas.microsoft.com/office/drawing/2014/main" id="{F605E4B6-0EFC-3B24-8507-384BCB74FDF7}"/>
              </a:ext>
            </a:extLst>
          </p:cNvPr>
          <p:cNvSpPr/>
          <p:nvPr/>
        </p:nvSpPr>
        <p:spPr>
          <a:xfrm>
            <a:off x="7897827" y="2675552"/>
            <a:ext cx="3010237" cy="109242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accent2"/>
                </a:solidFill>
              </a:rPr>
              <a:t>Sortera på ålder, kön och hemkommun</a:t>
            </a:r>
          </a:p>
        </p:txBody>
      </p:sp>
    </p:spTree>
    <p:extLst>
      <p:ext uri="{BB962C8B-B14F-4D97-AF65-F5344CB8AC3E}">
        <p14:creationId xmlns:p14="http://schemas.microsoft.com/office/powerpoint/2010/main" val="37054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CA1FF0A0-2619-CDB4-C725-701289621D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AA05CB5-A495-4FE4-04F3-F2A15FAB3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pPr/>
              <a:t>8</a:t>
            </a:fld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732342B5-3A3A-DC4E-F01E-065052886FA7}"/>
              </a:ext>
            </a:extLst>
          </p:cNvPr>
          <p:cNvSpPr txBox="1"/>
          <p:nvPr/>
        </p:nvSpPr>
        <p:spPr>
          <a:xfrm>
            <a:off x="276721" y="180881"/>
            <a:ext cx="3623640" cy="5501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sv-SE" sz="3200" dirty="0">
                <a:solidFill>
                  <a:schemeClr val="accent2"/>
                </a:solidFill>
                <a:latin typeface="+mj-lt"/>
              </a:rPr>
              <a:t>Hemsidan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63B18E31-9012-AFF4-9E62-C96666C06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21" y="897028"/>
            <a:ext cx="6322751" cy="4826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23178B1D-91BC-4244-49B0-F6D4B19EA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098" y="479750"/>
            <a:ext cx="4621537" cy="5243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2464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6ACC3E21-A5F7-57D6-0040-42ACE3F2B6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462C6FF-AB66-0582-C3EC-6D9502A2BD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FF155A8-5C6D-4241-95DF-81E4F2B16EE5}" type="slidenum">
              <a:rPr lang="sv-SE" smtClean="0"/>
              <a:pPr/>
              <a:t>9</a:t>
            </a:fld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8943E8C-B83C-91B3-DC39-D6650780C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914" y="1640418"/>
            <a:ext cx="3570416" cy="4259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7ADB6326-72EB-15C8-0B61-A56821028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691" y="2197409"/>
            <a:ext cx="5704183" cy="3422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4723D808-3419-525A-881B-103D15BB98C5}"/>
              </a:ext>
            </a:extLst>
          </p:cNvPr>
          <p:cNvSpPr/>
          <p:nvPr/>
        </p:nvSpPr>
        <p:spPr>
          <a:xfrm rot="512795">
            <a:off x="2952765" y="1590938"/>
            <a:ext cx="2208641" cy="4288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400" dirty="0" err="1">
                <a:solidFill>
                  <a:schemeClr val="bg1"/>
                </a:solidFill>
              </a:rPr>
              <a:t>Kontaktkort</a:t>
            </a:r>
            <a:r>
              <a:rPr lang="sv-SE" sz="1400" dirty="0">
                <a:solidFill>
                  <a:schemeClr val="bg1"/>
                </a:solidFill>
              </a:rPr>
              <a:t> (hitta vård)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36CDD9A3-22C4-8215-288C-53645950058C}"/>
              </a:ext>
            </a:extLst>
          </p:cNvPr>
          <p:cNvSpPr/>
          <p:nvPr/>
        </p:nvSpPr>
        <p:spPr>
          <a:xfrm rot="512795">
            <a:off x="10473807" y="2034427"/>
            <a:ext cx="1468556" cy="3259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400" dirty="0">
                <a:solidFill>
                  <a:schemeClr val="bg1"/>
                </a:solidFill>
              </a:rPr>
              <a:t>Inloggat läge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598EE69C-E6ED-33BD-116F-40276C1DD530}"/>
              </a:ext>
            </a:extLst>
          </p:cNvPr>
          <p:cNvSpPr txBox="1"/>
          <p:nvPr/>
        </p:nvSpPr>
        <p:spPr>
          <a:xfrm>
            <a:off x="666776" y="180902"/>
            <a:ext cx="7671250" cy="8364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sv-SE" sz="3200" dirty="0">
                <a:solidFill>
                  <a:schemeClr val="accent1"/>
                </a:solidFill>
                <a:latin typeface="+mj-lt"/>
              </a:rPr>
              <a:t>”Gula rutan”</a:t>
            </a:r>
          </a:p>
          <a:p>
            <a:pPr algn="l"/>
            <a:r>
              <a:rPr lang="sv-SE" sz="2400" dirty="0">
                <a:solidFill>
                  <a:schemeClr val="accent2"/>
                </a:solidFill>
                <a:latin typeface="+mj-lt"/>
              </a:rPr>
              <a:t>  Det som skrivs där syns BARA på </a:t>
            </a:r>
            <a:r>
              <a:rPr lang="sv-SE" sz="2400" dirty="0" err="1">
                <a:solidFill>
                  <a:schemeClr val="accent2"/>
                </a:solidFill>
                <a:latin typeface="+mj-lt"/>
              </a:rPr>
              <a:t>kontaktkortet</a:t>
            </a:r>
            <a:r>
              <a:rPr lang="sv-SE" sz="2400" dirty="0">
                <a:solidFill>
                  <a:schemeClr val="accent2"/>
                </a:solidFill>
                <a:latin typeface="+mj-lt"/>
              </a:rPr>
              <a:t> (hitta vård)</a:t>
            </a:r>
          </a:p>
        </p:txBody>
      </p:sp>
    </p:spTree>
    <p:extLst>
      <p:ext uri="{BB962C8B-B14F-4D97-AF65-F5344CB8AC3E}">
        <p14:creationId xmlns:p14="http://schemas.microsoft.com/office/powerpoint/2010/main" val="359892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177 Vårguiden">
  <a:themeElements>
    <a:clrScheme name="1177">
      <a:dk1>
        <a:sysClr val="windowText" lastClr="000000"/>
      </a:dk1>
      <a:lt1>
        <a:sysClr val="window" lastClr="FFFFFF"/>
      </a:lt1>
      <a:dk2>
        <a:srgbClr val="FA8100"/>
      </a:dk2>
      <a:lt2>
        <a:srgbClr val="636466"/>
      </a:lt2>
      <a:accent1>
        <a:srgbClr val="C12143"/>
      </a:accent1>
      <a:accent2>
        <a:srgbClr val="6A0032"/>
      </a:accent2>
      <a:accent3>
        <a:srgbClr val="FAEEF0"/>
      </a:accent3>
      <a:accent4>
        <a:srgbClr val="396291"/>
      </a:accent4>
      <a:accent5>
        <a:srgbClr val="438F2C"/>
      </a:accent5>
      <a:accent6>
        <a:srgbClr val="A9428B"/>
      </a:accent6>
      <a:hlink>
        <a:srgbClr val="C12143"/>
      </a:hlink>
      <a:folHlink>
        <a:srgbClr val="6A0032"/>
      </a:folHlink>
    </a:clrScheme>
    <a:fontScheme name="1177">
      <a:majorFont>
        <a:latin typeface="Inter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1177_Mall_2022_PPT" id="{F0558235-F980-9842-AE80-35F66CA6E98D}" vid="{F832F52E-FA2C-7747-B507-937D1506238D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0A8FA8E6195A946B200B88B0835A30D" ma:contentTypeVersion="9" ma:contentTypeDescription="Skapa ett nytt dokument." ma:contentTypeScope="" ma:versionID="e76fd77cb6ae680a56e4a6e1f2c40e81">
  <xsd:schema xmlns:xsd="http://www.w3.org/2001/XMLSchema" xmlns:xs="http://www.w3.org/2001/XMLSchema" xmlns:p="http://schemas.microsoft.com/office/2006/metadata/properties" xmlns:ns2="3417e73c-6084-47b0-ae6c-250c3cd1f554" targetNamespace="http://schemas.microsoft.com/office/2006/metadata/properties" ma:root="true" ma:fieldsID="19ee5ac6c1d183fd9a59f7e8c4c3ba54" ns2:_="">
    <xsd:import namespace="3417e73c-6084-47b0-ae6c-250c3cd1f55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17e73c-6084-47b0-ae6c-250c3cd1f5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0143B2D-9FF1-478D-8284-C26A5E21F8F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FE7C03D-5901-494A-9C0A-7073FB11CE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17e73c-6084-47b0-ae6c-250c3cd1f55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46B6097-BFF4-42A6-85E1-F10AAD7A82B9}">
  <ds:schemaRefs>
    <ds:schemaRef ds:uri="http://purl.org/dc/elements/1.1/"/>
    <ds:schemaRef ds:uri="http://www.w3.org/XML/1998/namespace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3417e73c-6084-47b0-ae6c-250c3cd1f554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>
  <clbl:label id="{3b0b0de0-301b-43bc-be01-b232acb4eea4}" enabled="1" method="Privileged" siteId="{d3b4cf3a-ca77-4a02-aefa-f4398591468f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1177_Mall_2022_PPT</Template>
  <TotalTime>0</TotalTime>
  <Words>1020</Words>
  <Application>Microsoft Office PowerPoint</Application>
  <PresentationFormat>Bredbild</PresentationFormat>
  <Paragraphs>202</Paragraphs>
  <Slides>27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27</vt:i4>
      </vt:variant>
    </vt:vector>
  </HeadingPairs>
  <TitlesOfParts>
    <vt:vector size="28" baseType="lpstr">
      <vt:lpstr>1177 Vårguiden</vt:lpstr>
      <vt:lpstr>Användarforum 1177 e-tjänster</vt:lpstr>
      <vt:lpstr>PowerPoint-presentation</vt:lpstr>
      <vt:lpstr>Återblick förra forumet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Grupper Lokala administratörer kan administrera dem </vt:lpstr>
      <vt:lpstr>Automatisk fördelning</vt:lpstr>
      <vt:lpstr>Skicka till många samtidigt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 rubrik kommer att stå här och kan vara på tre rader</dc:title>
  <dc:creator>Maria Karlsson</dc:creator>
  <cp:lastModifiedBy>Sandra Cedervall</cp:lastModifiedBy>
  <cp:revision>16</cp:revision>
  <dcterms:created xsi:type="dcterms:W3CDTF">2023-12-19T15:54:14Z</dcterms:created>
  <dcterms:modified xsi:type="dcterms:W3CDTF">2026-04-22T12:50:59Z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0x01010040A8FA8E6195A946B200B88B0835A30D</vt:lpwstr>
  </property>
  <property fmtid="{D5CDD505-2E9C-101B-9397-08002B2CF9AE}" pid="3" name="MediaServiceImageTags">
    <vt:lpwstr/>
  </property>
</Properties>
</file>