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34"/>
  </p:notesMasterIdLst>
  <p:handoutMasterIdLst>
    <p:handoutMasterId r:id="rId35"/>
  </p:handoutMasterIdLst>
  <p:sldIdLst>
    <p:sldId id="10249" r:id="rId5"/>
    <p:sldId id="10295" r:id="rId6"/>
    <p:sldId id="10251" r:id="rId7"/>
    <p:sldId id="10326" r:id="rId8"/>
    <p:sldId id="10327" r:id="rId9"/>
    <p:sldId id="10328" r:id="rId10"/>
    <p:sldId id="10329" r:id="rId11"/>
    <p:sldId id="10330" r:id="rId12"/>
    <p:sldId id="10331" r:id="rId13"/>
    <p:sldId id="10332" r:id="rId14"/>
    <p:sldId id="10333" r:id="rId15"/>
    <p:sldId id="10334" r:id="rId16"/>
    <p:sldId id="10335" r:id="rId17"/>
    <p:sldId id="10336" r:id="rId18"/>
    <p:sldId id="10337" r:id="rId19"/>
    <p:sldId id="10296" r:id="rId20"/>
    <p:sldId id="10299" r:id="rId21"/>
    <p:sldId id="10306" r:id="rId22"/>
    <p:sldId id="10305" r:id="rId23"/>
    <p:sldId id="10325" r:id="rId24"/>
    <p:sldId id="10320" r:id="rId25"/>
    <p:sldId id="10287" r:id="rId26"/>
    <p:sldId id="10301" r:id="rId27"/>
    <p:sldId id="10303" r:id="rId28"/>
    <p:sldId id="10315" r:id="rId29"/>
    <p:sldId id="10316" r:id="rId30"/>
    <p:sldId id="10317" r:id="rId31"/>
    <p:sldId id="10318" r:id="rId32"/>
    <p:sldId id="10227" r:id="rId33"/>
  </p:sldIdLst>
  <p:sldSz cx="12192000" cy="6858000"/>
  <p:notesSz cx="6858000" cy="9144000"/>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B849D43-2AEA-4004-B4CA-3D02B3844CB6}" v="2" dt="2026-10-05T05:30:38.172"/>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577" autoAdjust="0"/>
    <p:restoredTop sz="94660"/>
  </p:normalViewPr>
  <p:slideViewPr>
    <p:cSldViewPr snapToGrid="0">
      <p:cViewPr varScale="1">
        <p:scale>
          <a:sx n="63" d="100"/>
          <a:sy n="63" d="100"/>
        </p:scale>
        <p:origin x="1044" y="56"/>
      </p:cViewPr>
      <p:guideLst/>
    </p:cSldViewPr>
  </p:slideViewPr>
  <p:notesTextViewPr>
    <p:cViewPr>
      <p:scale>
        <a:sx n="1" d="1"/>
        <a:sy n="1" d="1"/>
      </p:scale>
      <p:origin x="0" y="0"/>
    </p:cViewPr>
  </p:notesTextViewPr>
  <p:notesViewPr>
    <p:cSldViewPr snapToGrid="0" showGuides="1">
      <p:cViewPr varScale="1">
        <p:scale>
          <a:sx n="97" d="100"/>
          <a:sy n="97" d="100"/>
        </p:scale>
        <p:origin x="4328" y="20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ableStyles" Target="tableStyles.xml"/><Relationship Id="rId21" Type="http://schemas.openxmlformats.org/officeDocument/2006/relationships/slide" Target="slides/slide17.xml"/><Relationship Id="rId34" Type="http://schemas.openxmlformats.org/officeDocument/2006/relationships/notesMaster" Target="notesMasters/notesMaster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viewProps" Target="viewProps.xml"/><Relationship Id="rId40"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handoutMaster" Target="handoutMasters/handoutMaster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ndra Cedervall" userId="fd4944f3-4680-441e-a5b4-0056ee3cd784" providerId="ADAL" clId="{312CF9F5-9858-4B95-A2E3-55AF1CC2BBA5}"/>
    <pc:docChg chg="addSld modSld">
      <pc:chgData name="Sandra Cedervall" userId="fd4944f3-4680-441e-a5b4-0056ee3cd784" providerId="ADAL" clId="{312CF9F5-9858-4B95-A2E3-55AF1CC2BBA5}" dt="2026-09-21T06:22:57.523" v="2"/>
      <pc:docMkLst>
        <pc:docMk/>
      </pc:docMkLst>
      <pc:sldChg chg="add">
        <pc:chgData name="Sandra Cedervall" userId="fd4944f3-4680-441e-a5b4-0056ee3cd784" providerId="ADAL" clId="{312CF9F5-9858-4B95-A2E3-55AF1CC2BBA5}" dt="2026-09-21T06:22:57.523" v="2"/>
        <pc:sldMkLst>
          <pc:docMk/>
          <pc:sldMk cId="1810301135" sldId="10287"/>
        </pc:sldMkLst>
      </pc:sldChg>
      <pc:sldChg chg="add">
        <pc:chgData name="Sandra Cedervall" userId="fd4944f3-4680-441e-a5b4-0056ee3cd784" providerId="ADAL" clId="{312CF9F5-9858-4B95-A2E3-55AF1CC2BBA5}" dt="2026-09-21T06:21:21.603" v="1"/>
        <pc:sldMkLst>
          <pc:docMk/>
          <pc:sldMk cId="2267971958" sldId="10299"/>
        </pc:sldMkLst>
      </pc:sldChg>
      <pc:sldChg chg="add">
        <pc:chgData name="Sandra Cedervall" userId="fd4944f3-4680-441e-a5b4-0056ee3cd784" providerId="ADAL" clId="{312CF9F5-9858-4B95-A2E3-55AF1CC2BBA5}" dt="2026-09-21T06:22:57.523" v="2"/>
        <pc:sldMkLst>
          <pc:docMk/>
          <pc:sldMk cId="3216914491" sldId="10301"/>
        </pc:sldMkLst>
      </pc:sldChg>
      <pc:sldChg chg="add">
        <pc:chgData name="Sandra Cedervall" userId="fd4944f3-4680-441e-a5b4-0056ee3cd784" providerId="ADAL" clId="{312CF9F5-9858-4B95-A2E3-55AF1CC2BBA5}" dt="2026-09-21T06:22:57.523" v="2"/>
        <pc:sldMkLst>
          <pc:docMk/>
          <pc:sldMk cId="632323601" sldId="10303"/>
        </pc:sldMkLst>
      </pc:sldChg>
      <pc:sldChg chg="add">
        <pc:chgData name="Sandra Cedervall" userId="fd4944f3-4680-441e-a5b4-0056ee3cd784" providerId="ADAL" clId="{312CF9F5-9858-4B95-A2E3-55AF1CC2BBA5}" dt="2026-09-21T06:21:21.603" v="1"/>
        <pc:sldMkLst>
          <pc:docMk/>
          <pc:sldMk cId="1242703951" sldId="10305"/>
        </pc:sldMkLst>
      </pc:sldChg>
      <pc:sldChg chg="add">
        <pc:chgData name="Sandra Cedervall" userId="fd4944f3-4680-441e-a5b4-0056ee3cd784" providerId="ADAL" clId="{312CF9F5-9858-4B95-A2E3-55AF1CC2BBA5}" dt="2026-09-21T06:21:21.603" v="1"/>
        <pc:sldMkLst>
          <pc:docMk/>
          <pc:sldMk cId="1601503747" sldId="10306"/>
        </pc:sldMkLst>
      </pc:sldChg>
      <pc:sldChg chg="add">
        <pc:chgData name="Sandra Cedervall" userId="fd4944f3-4680-441e-a5b4-0056ee3cd784" providerId="ADAL" clId="{312CF9F5-9858-4B95-A2E3-55AF1CC2BBA5}" dt="2026-09-21T06:22:57.523" v="2"/>
        <pc:sldMkLst>
          <pc:docMk/>
          <pc:sldMk cId="3327247416" sldId="10315"/>
        </pc:sldMkLst>
      </pc:sldChg>
      <pc:sldChg chg="add">
        <pc:chgData name="Sandra Cedervall" userId="fd4944f3-4680-441e-a5b4-0056ee3cd784" providerId="ADAL" clId="{312CF9F5-9858-4B95-A2E3-55AF1CC2BBA5}" dt="2026-09-21T06:22:57.523" v="2"/>
        <pc:sldMkLst>
          <pc:docMk/>
          <pc:sldMk cId="938107460" sldId="10316"/>
        </pc:sldMkLst>
      </pc:sldChg>
      <pc:sldChg chg="add">
        <pc:chgData name="Sandra Cedervall" userId="fd4944f3-4680-441e-a5b4-0056ee3cd784" providerId="ADAL" clId="{312CF9F5-9858-4B95-A2E3-55AF1CC2BBA5}" dt="2026-09-21T06:22:57.523" v="2"/>
        <pc:sldMkLst>
          <pc:docMk/>
          <pc:sldMk cId="424069745" sldId="10317"/>
        </pc:sldMkLst>
      </pc:sldChg>
      <pc:sldChg chg="add">
        <pc:chgData name="Sandra Cedervall" userId="fd4944f3-4680-441e-a5b4-0056ee3cd784" providerId="ADAL" clId="{312CF9F5-9858-4B95-A2E3-55AF1CC2BBA5}" dt="2026-09-21T06:22:57.523" v="2"/>
        <pc:sldMkLst>
          <pc:docMk/>
          <pc:sldMk cId="3051344962" sldId="10318"/>
        </pc:sldMkLst>
      </pc:sldChg>
      <pc:sldChg chg="add">
        <pc:chgData name="Sandra Cedervall" userId="fd4944f3-4680-441e-a5b4-0056ee3cd784" providerId="ADAL" clId="{312CF9F5-9858-4B95-A2E3-55AF1CC2BBA5}" dt="2026-09-21T06:21:21.603" v="1"/>
        <pc:sldMkLst>
          <pc:docMk/>
          <pc:sldMk cId="1961224866" sldId="10325"/>
        </pc:sldMkLst>
      </pc:sldChg>
    </pc:docChg>
  </pc:docChgLst>
  <pc:docChgLst>
    <pc:chgData name="Sandra Cedervall" userId="fd4944f3-4680-441e-a5b4-0056ee3cd784" providerId="ADAL" clId="{A7D122DE-1005-4227-B3B4-80B3ABAE6FB0}"/>
    <pc:docChg chg="custSel addSld delSld modSld sldOrd">
      <pc:chgData name="Sandra Cedervall" userId="fd4944f3-4680-441e-a5b4-0056ee3cd784" providerId="ADAL" clId="{A7D122DE-1005-4227-B3B4-80B3ABAE6FB0}" dt="2026-10-05T05:30:42.149" v="25" actId="1076"/>
      <pc:docMkLst>
        <pc:docMk/>
      </pc:docMkLst>
      <pc:sldChg chg="modSp mod">
        <pc:chgData name="Sandra Cedervall" userId="fd4944f3-4680-441e-a5b4-0056ee3cd784" providerId="ADAL" clId="{A7D122DE-1005-4227-B3B4-80B3ABAE6FB0}" dt="2026-10-05T05:30:42.149" v="25" actId="1076"/>
        <pc:sldMkLst>
          <pc:docMk/>
          <pc:sldMk cId="720089617" sldId="10227"/>
        </pc:sldMkLst>
        <pc:spChg chg="mod">
          <ac:chgData name="Sandra Cedervall" userId="fd4944f3-4680-441e-a5b4-0056ee3cd784" providerId="ADAL" clId="{A7D122DE-1005-4227-B3B4-80B3ABAE6FB0}" dt="2026-10-05T05:30:42.149" v="25" actId="1076"/>
          <ac:spMkLst>
            <pc:docMk/>
            <pc:sldMk cId="720089617" sldId="10227"/>
            <ac:spMk id="14" creationId="{4DE9749F-8B4E-5639-A882-B84AD957BAB6}"/>
          </ac:spMkLst>
        </pc:spChg>
      </pc:sldChg>
      <pc:sldChg chg="delSp add mod delAnim">
        <pc:chgData name="Sandra Cedervall" userId="fd4944f3-4680-441e-a5b4-0056ee3cd784" providerId="ADAL" clId="{A7D122DE-1005-4227-B3B4-80B3ABAE6FB0}" dt="2026-10-02T07:37:39.080" v="4" actId="478"/>
        <pc:sldMkLst>
          <pc:docMk/>
          <pc:sldMk cId="413582064" sldId="10326"/>
        </pc:sldMkLst>
      </pc:sldChg>
      <pc:sldChg chg="delSp add mod delAnim">
        <pc:chgData name="Sandra Cedervall" userId="fd4944f3-4680-441e-a5b4-0056ee3cd784" providerId="ADAL" clId="{A7D122DE-1005-4227-B3B4-80B3ABAE6FB0}" dt="2026-10-02T07:37:42.992" v="5" actId="478"/>
        <pc:sldMkLst>
          <pc:docMk/>
          <pc:sldMk cId="1284842773" sldId="10327"/>
        </pc:sldMkLst>
      </pc:sldChg>
      <pc:sldChg chg="delSp add mod delAnim">
        <pc:chgData name="Sandra Cedervall" userId="fd4944f3-4680-441e-a5b4-0056ee3cd784" providerId="ADAL" clId="{A7D122DE-1005-4227-B3B4-80B3ABAE6FB0}" dt="2026-10-02T07:37:52.431" v="6" actId="478"/>
        <pc:sldMkLst>
          <pc:docMk/>
          <pc:sldMk cId="2182749472" sldId="10328"/>
        </pc:sldMkLst>
      </pc:sldChg>
      <pc:sldChg chg="delSp add mod delAnim">
        <pc:chgData name="Sandra Cedervall" userId="fd4944f3-4680-441e-a5b4-0056ee3cd784" providerId="ADAL" clId="{A7D122DE-1005-4227-B3B4-80B3ABAE6FB0}" dt="2026-10-02T07:37:56.716" v="7" actId="478"/>
        <pc:sldMkLst>
          <pc:docMk/>
          <pc:sldMk cId="1384398351" sldId="10329"/>
        </pc:sldMkLst>
      </pc:sldChg>
      <pc:sldChg chg="delSp add mod delAnim">
        <pc:chgData name="Sandra Cedervall" userId="fd4944f3-4680-441e-a5b4-0056ee3cd784" providerId="ADAL" clId="{A7D122DE-1005-4227-B3B4-80B3ABAE6FB0}" dt="2026-10-02T07:38:00.929" v="8" actId="478"/>
        <pc:sldMkLst>
          <pc:docMk/>
          <pc:sldMk cId="656625847" sldId="10330"/>
        </pc:sldMkLst>
      </pc:sldChg>
      <pc:sldChg chg="delSp add mod delAnim">
        <pc:chgData name="Sandra Cedervall" userId="fd4944f3-4680-441e-a5b4-0056ee3cd784" providerId="ADAL" clId="{A7D122DE-1005-4227-B3B4-80B3ABAE6FB0}" dt="2026-10-02T07:38:04.758" v="9" actId="478"/>
        <pc:sldMkLst>
          <pc:docMk/>
          <pc:sldMk cId="4067498758" sldId="10331"/>
        </pc:sldMkLst>
      </pc:sldChg>
      <pc:sldChg chg="delSp add mod delAnim">
        <pc:chgData name="Sandra Cedervall" userId="fd4944f3-4680-441e-a5b4-0056ee3cd784" providerId="ADAL" clId="{A7D122DE-1005-4227-B3B4-80B3ABAE6FB0}" dt="2026-10-02T07:38:08.358" v="10" actId="478"/>
        <pc:sldMkLst>
          <pc:docMk/>
          <pc:sldMk cId="2929214870" sldId="10332"/>
        </pc:sldMkLst>
      </pc:sldChg>
      <pc:sldChg chg="delSp add mod delAnim">
        <pc:chgData name="Sandra Cedervall" userId="fd4944f3-4680-441e-a5b4-0056ee3cd784" providerId="ADAL" clId="{A7D122DE-1005-4227-B3B4-80B3ABAE6FB0}" dt="2026-10-02T07:38:17.275" v="11" actId="478"/>
        <pc:sldMkLst>
          <pc:docMk/>
          <pc:sldMk cId="460946373" sldId="10333"/>
        </pc:sldMkLst>
      </pc:sldChg>
      <pc:sldChg chg="delSp add mod delAnim">
        <pc:chgData name="Sandra Cedervall" userId="fd4944f3-4680-441e-a5b4-0056ee3cd784" providerId="ADAL" clId="{A7D122DE-1005-4227-B3B4-80B3ABAE6FB0}" dt="2026-10-02T07:38:21.229" v="12" actId="478"/>
        <pc:sldMkLst>
          <pc:docMk/>
          <pc:sldMk cId="4066850410" sldId="10334"/>
        </pc:sldMkLst>
      </pc:sldChg>
      <pc:sldChg chg="delSp add mod delAnim">
        <pc:chgData name="Sandra Cedervall" userId="fd4944f3-4680-441e-a5b4-0056ee3cd784" providerId="ADAL" clId="{A7D122DE-1005-4227-B3B4-80B3ABAE6FB0}" dt="2026-10-02T07:38:24.625" v="13" actId="478"/>
        <pc:sldMkLst>
          <pc:docMk/>
          <pc:sldMk cId="3338193827" sldId="10335"/>
        </pc:sldMkLst>
      </pc:sldChg>
      <pc:sldChg chg="delSp add mod delAnim">
        <pc:chgData name="Sandra Cedervall" userId="fd4944f3-4680-441e-a5b4-0056ee3cd784" providerId="ADAL" clId="{A7D122DE-1005-4227-B3B4-80B3ABAE6FB0}" dt="2026-10-02T07:38:28.602" v="14" actId="478"/>
        <pc:sldMkLst>
          <pc:docMk/>
          <pc:sldMk cId="2108649283" sldId="10336"/>
        </pc:sldMkLst>
      </pc:sldChg>
      <pc:sldChg chg="delSp add mod delAnim">
        <pc:chgData name="Sandra Cedervall" userId="fd4944f3-4680-441e-a5b4-0056ee3cd784" providerId="ADAL" clId="{A7D122DE-1005-4227-B3B4-80B3ABAE6FB0}" dt="2026-10-02T07:38:32.449" v="15" actId="478"/>
        <pc:sldMkLst>
          <pc:docMk/>
          <pc:sldMk cId="4192798094" sldId="10337"/>
        </pc:sldMkLst>
      </pc:sldChg>
    </pc:docChg>
  </pc:docChgLst>
</pc:chgInfo>
</file>

<file path=ppt/charts/_rels/chart1.xml.rels><?xml version="1.0" encoding="UTF-8" standalone="yes"?>
<Relationships xmlns="http://schemas.openxmlformats.org/package/2006/relationships"><Relationship Id="rId3" Type="http://schemas.openxmlformats.org/officeDocument/2006/relationships/oleObject" Target="https://regionjh.sharepoint.com/sites/Lokalaadministratreri1177e-tjnster-Regionalaadministratrer/Delade%20dokument/Regional%20f&#246;rvaltning/M&#229;larbete/M&#229;larbete%202026/M&#229;l%202%20-%20&#214;ka%20anv&#228;ndandet%20av%201177.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sv-SE"/>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sv-SE" sz="1100" dirty="0"/>
              <a:t>Inkomna ärenden</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sv-SE"/>
        </a:p>
      </c:txPr>
    </c:title>
    <c:autoTitleDeleted val="0"/>
    <c:plotArea>
      <c:layout/>
      <c:barChart>
        <c:barDir val="col"/>
        <c:grouping val="clustered"/>
        <c:varyColors val="0"/>
        <c:ser>
          <c:idx val="0"/>
          <c:order val="0"/>
          <c:tx>
            <c:strRef>
              <c:f>'Ärenden SC'!$B$5</c:f>
              <c:strCache>
                <c:ptCount val="1"/>
                <c:pt idx="0">
                  <c:v>2023</c:v>
                </c:pt>
              </c:strCache>
            </c:strRef>
          </c:tx>
          <c:spPr>
            <a:solidFill>
              <a:schemeClr val="accent1"/>
            </a:solidFill>
            <a:ln>
              <a:noFill/>
            </a:ln>
            <a:effectLst/>
          </c:spPr>
          <c:invertIfNegative val="0"/>
          <c:cat>
            <c:strRef>
              <c:f>'Ärenden SC'!$A$6:$A$8</c:f>
              <c:strCache>
                <c:ptCount val="3"/>
                <c:pt idx="0">
                  <c:v>T1 jan-april</c:v>
                </c:pt>
                <c:pt idx="1">
                  <c:v>T2 jan -aug</c:v>
                </c:pt>
                <c:pt idx="2">
                  <c:v>T3 jan-dec</c:v>
                </c:pt>
              </c:strCache>
            </c:strRef>
          </c:cat>
          <c:val>
            <c:numRef>
              <c:f>'Ärenden SC'!$B$6:$B$8</c:f>
              <c:numCache>
                <c:formatCode>0</c:formatCode>
                <c:ptCount val="3"/>
                <c:pt idx="0">
                  <c:v>48390</c:v>
                </c:pt>
                <c:pt idx="1">
                  <c:v>94688</c:v>
                </c:pt>
                <c:pt idx="2">
                  <c:v>147978</c:v>
                </c:pt>
              </c:numCache>
            </c:numRef>
          </c:val>
          <c:extLst>
            <c:ext xmlns:c16="http://schemas.microsoft.com/office/drawing/2014/chart" uri="{C3380CC4-5D6E-409C-BE32-E72D297353CC}">
              <c16:uniqueId val="{00000000-6D90-4222-9993-ACF82EBC6824}"/>
            </c:ext>
          </c:extLst>
        </c:ser>
        <c:ser>
          <c:idx val="1"/>
          <c:order val="1"/>
          <c:tx>
            <c:strRef>
              <c:f>'Ärenden SC'!$C$5</c:f>
              <c:strCache>
                <c:ptCount val="1"/>
                <c:pt idx="0">
                  <c:v>2024</c:v>
                </c:pt>
              </c:strCache>
            </c:strRef>
          </c:tx>
          <c:spPr>
            <a:solidFill>
              <a:schemeClr val="accent2"/>
            </a:solidFill>
            <a:ln>
              <a:noFill/>
            </a:ln>
            <a:effectLst/>
          </c:spPr>
          <c:invertIfNegative val="0"/>
          <c:cat>
            <c:strRef>
              <c:f>'Ärenden SC'!$A$6:$A$8</c:f>
              <c:strCache>
                <c:ptCount val="3"/>
                <c:pt idx="0">
                  <c:v>T1 jan-april</c:v>
                </c:pt>
                <c:pt idx="1">
                  <c:v>T2 jan -aug</c:v>
                </c:pt>
                <c:pt idx="2">
                  <c:v>T3 jan-dec</c:v>
                </c:pt>
              </c:strCache>
            </c:strRef>
          </c:cat>
          <c:val>
            <c:numRef>
              <c:f>'Ärenden SC'!$C$6:$C$8</c:f>
              <c:numCache>
                <c:formatCode>#,##0</c:formatCode>
                <c:ptCount val="3"/>
                <c:pt idx="0">
                  <c:v>61660</c:v>
                </c:pt>
                <c:pt idx="1">
                  <c:v>119032</c:v>
                </c:pt>
                <c:pt idx="2">
                  <c:v>185018</c:v>
                </c:pt>
              </c:numCache>
            </c:numRef>
          </c:val>
          <c:extLst>
            <c:ext xmlns:c16="http://schemas.microsoft.com/office/drawing/2014/chart" uri="{C3380CC4-5D6E-409C-BE32-E72D297353CC}">
              <c16:uniqueId val="{00000001-6D90-4222-9993-ACF82EBC6824}"/>
            </c:ext>
          </c:extLst>
        </c:ser>
        <c:ser>
          <c:idx val="2"/>
          <c:order val="2"/>
          <c:tx>
            <c:strRef>
              <c:f>'Ärenden SC'!$D$5</c:f>
              <c:strCache>
                <c:ptCount val="1"/>
                <c:pt idx="0">
                  <c:v>2025</c:v>
                </c:pt>
              </c:strCache>
            </c:strRef>
          </c:tx>
          <c:spPr>
            <a:solidFill>
              <a:schemeClr val="accent3"/>
            </a:solidFill>
            <a:ln>
              <a:noFill/>
            </a:ln>
            <a:effectLst/>
          </c:spPr>
          <c:invertIfNegative val="0"/>
          <c:cat>
            <c:strRef>
              <c:f>'Ärenden SC'!$A$6:$A$8</c:f>
              <c:strCache>
                <c:ptCount val="3"/>
                <c:pt idx="0">
                  <c:v>T1 jan-april</c:v>
                </c:pt>
                <c:pt idx="1">
                  <c:v>T2 jan -aug</c:v>
                </c:pt>
                <c:pt idx="2">
                  <c:v>T3 jan-dec</c:v>
                </c:pt>
              </c:strCache>
            </c:strRef>
          </c:cat>
          <c:val>
            <c:numRef>
              <c:f>'Ärenden SC'!$D$6:$D$8</c:f>
              <c:numCache>
                <c:formatCode>#,##0</c:formatCode>
                <c:ptCount val="3"/>
                <c:pt idx="0">
                  <c:v>75665</c:v>
                </c:pt>
                <c:pt idx="1">
                  <c:v>143962</c:v>
                </c:pt>
                <c:pt idx="2">
                  <c:v>225101</c:v>
                </c:pt>
              </c:numCache>
            </c:numRef>
          </c:val>
          <c:extLst>
            <c:ext xmlns:c16="http://schemas.microsoft.com/office/drawing/2014/chart" uri="{C3380CC4-5D6E-409C-BE32-E72D297353CC}">
              <c16:uniqueId val="{00000002-6D90-4222-9993-ACF82EBC6824}"/>
            </c:ext>
          </c:extLst>
        </c:ser>
        <c:ser>
          <c:idx val="3"/>
          <c:order val="3"/>
          <c:tx>
            <c:strRef>
              <c:f>'Ärenden SC'!$E$5</c:f>
              <c:strCache>
                <c:ptCount val="1"/>
                <c:pt idx="0">
                  <c:v>2026</c:v>
                </c:pt>
              </c:strCache>
            </c:strRef>
          </c:tx>
          <c:spPr>
            <a:solidFill>
              <a:schemeClr val="accent4"/>
            </a:solidFill>
            <a:ln>
              <a:noFill/>
            </a:ln>
            <a:effectLst/>
          </c:spPr>
          <c:invertIfNegative val="0"/>
          <c:cat>
            <c:strRef>
              <c:f>'Ärenden SC'!$A$6:$A$8</c:f>
              <c:strCache>
                <c:ptCount val="3"/>
                <c:pt idx="0">
                  <c:v>T1 jan-april</c:v>
                </c:pt>
                <c:pt idx="1">
                  <c:v>T2 jan -aug</c:v>
                </c:pt>
                <c:pt idx="2">
                  <c:v>T3 jan-dec</c:v>
                </c:pt>
              </c:strCache>
            </c:strRef>
          </c:cat>
          <c:val>
            <c:numRef>
              <c:f>'Ärenden SC'!$E$6:$E$8</c:f>
              <c:numCache>
                <c:formatCode>General</c:formatCode>
                <c:ptCount val="3"/>
                <c:pt idx="0" formatCode="#,##0">
                  <c:v>87398</c:v>
                </c:pt>
              </c:numCache>
            </c:numRef>
          </c:val>
          <c:extLst>
            <c:ext xmlns:c16="http://schemas.microsoft.com/office/drawing/2014/chart" uri="{C3380CC4-5D6E-409C-BE32-E72D297353CC}">
              <c16:uniqueId val="{00000003-6D90-4222-9993-ACF82EBC6824}"/>
            </c:ext>
          </c:extLst>
        </c:ser>
        <c:dLbls>
          <c:showLegendKey val="0"/>
          <c:showVal val="0"/>
          <c:showCatName val="0"/>
          <c:showSerName val="0"/>
          <c:showPercent val="0"/>
          <c:showBubbleSize val="0"/>
        </c:dLbls>
        <c:gapWidth val="219"/>
        <c:overlap val="-27"/>
        <c:axId val="568516687"/>
        <c:axId val="568511887"/>
      </c:barChart>
      <c:catAx>
        <c:axId val="56851668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568511887"/>
        <c:crosses val="autoZero"/>
        <c:auto val="1"/>
        <c:lblAlgn val="ctr"/>
        <c:lblOffset val="100"/>
        <c:noMultiLvlLbl val="0"/>
      </c:catAx>
      <c:valAx>
        <c:axId val="568511887"/>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crossAx val="56851668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sv-SE"/>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a:outerShdw blurRad="50800" dist="38100" dir="5400000" algn="t" rotWithShape="0">
        <a:prstClr val="black">
          <a:alpha val="40000"/>
        </a:prstClr>
      </a:outerShdw>
    </a:effectLst>
  </c:spPr>
  <c:txPr>
    <a:bodyPr/>
    <a:lstStyle/>
    <a:p>
      <a:pPr>
        <a:defRPr/>
      </a:pPr>
      <a:endParaRPr lang="sv-SE"/>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a:extLst>
              <a:ext uri="{FF2B5EF4-FFF2-40B4-BE49-F238E27FC236}">
                <a16:creationId xmlns:a16="http://schemas.microsoft.com/office/drawing/2014/main" id="{DEAF8ADE-DFB0-6344-91AF-C2340D4A7357}"/>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a:extLst>
              <a:ext uri="{FF2B5EF4-FFF2-40B4-BE49-F238E27FC236}">
                <a16:creationId xmlns:a16="http://schemas.microsoft.com/office/drawing/2014/main" id="{702F8833-CBDB-8E44-991E-7719DBE5D65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6AD629D-E35B-0940-BCF8-E9D569AAAE2E}" type="datetimeFigureOut">
              <a:rPr lang="sv-SE" smtClean="0"/>
              <a:t>2026-10-02</a:t>
            </a:fld>
            <a:endParaRPr lang="sv-SE"/>
          </a:p>
        </p:txBody>
      </p:sp>
      <p:sp>
        <p:nvSpPr>
          <p:cNvPr id="4" name="Platshållare för sidfot 3">
            <a:extLst>
              <a:ext uri="{FF2B5EF4-FFF2-40B4-BE49-F238E27FC236}">
                <a16:creationId xmlns:a16="http://schemas.microsoft.com/office/drawing/2014/main" id="{C3D6739B-AC65-D24B-AC64-71E56FA32A5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5" name="Platshållare för bildnummer 4">
            <a:extLst>
              <a:ext uri="{FF2B5EF4-FFF2-40B4-BE49-F238E27FC236}">
                <a16:creationId xmlns:a16="http://schemas.microsoft.com/office/drawing/2014/main" id="{8D3F9890-91E1-FA43-9F16-0BBCFAAAAB2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69680A0-A5E7-3B49-AD2F-70CF6E629945}" type="slidenum">
              <a:rPr lang="sv-SE" smtClean="0"/>
              <a:t>‹#›</a:t>
            </a:fld>
            <a:endParaRPr lang="sv-SE"/>
          </a:p>
        </p:txBody>
      </p:sp>
    </p:spTree>
    <p:extLst>
      <p:ext uri="{BB962C8B-B14F-4D97-AF65-F5344CB8AC3E}">
        <p14:creationId xmlns:p14="http://schemas.microsoft.com/office/powerpoint/2010/main" val="319118034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023D13-F35E-4529-B3F7-0633FF5C8FD7}" type="datetimeFigureOut">
              <a:rPr lang="sv-SE" smtClean="0"/>
              <a:t>2026-10-02</a:t>
            </a:fld>
            <a:endParaRPr lang="sv-SE"/>
          </a:p>
        </p:txBody>
      </p:sp>
      <p:sp>
        <p:nvSpPr>
          <p:cNvPr id="4" name="Platshållare för bildobjekt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DEDCF4-EC53-45ED-9657-3068B2115E42}" type="slidenum">
              <a:rPr lang="sv-SE" smtClean="0"/>
              <a:t>‹#›</a:t>
            </a:fld>
            <a:endParaRPr lang="sv-SE"/>
          </a:p>
        </p:txBody>
      </p:sp>
    </p:spTree>
    <p:extLst>
      <p:ext uri="{BB962C8B-B14F-4D97-AF65-F5344CB8AC3E}">
        <p14:creationId xmlns:p14="http://schemas.microsoft.com/office/powerpoint/2010/main" val="2048782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FBE325-B6D9-CF9B-FF1F-50EDAB47BA4E}"/>
            </a:ext>
          </a:extLst>
        </p:cNvPr>
        <p:cNvGrpSpPr/>
        <p:nvPr/>
      </p:nvGrpSpPr>
      <p:grpSpPr>
        <a:xfrm>
          <a:off x="0" y="0"/>
          <a:ext cx="0" cy="0"/>
          <a:chOff x="0" y="0"/>
          <a:chExt cx="0" cy="0"/>
        </a:xfrm>
      </p:grpSpPr>
      <p:sp>
        <p:nvSpPr>
          <p:cNvPr id="2" name="Platshållare för bildobjekt 1">
            <a:extLst>
              <a:ext uri="{FF2B5EF4-FFF2-40B4-BE49-F238E27FC236}">
                <a16:creationId xmlns:a16="http://schemas.microsoft.com/office/drawing/2014/main" id="{C9B3C92F-8DCA-6DC0-822C-D168812E7FB9}"/>
              </a:ext>
            </a:extLst>
          </p:cNvPr>
          <p:cNvSpPr>
            <a:spLocks noGrp="1" noRot="1" noChangeAspect="1"/>
          </p:cNvSpPr>
          <p:nvPr>
            <p:ph type="sldImg"/>
          </p:nvPr>
        </p:nvSpPr>
        <p:spPr/>
        <p:txBody>
          <a:bodyPr/>
          <a:lstStyle/>
          <a:p>
            <a:endParaRPr lang="sv-SE"/>
          </a:p>
        </p:txBody>
      </p:sp>
      <p:sp>
        <p:nvSpPr>
          <p:cNvPr id="3" name="Platshållare för anteckningar 2">
            <a:extLst>
              <a:ext uri="{FF2B5EF4-FFF2-40B4-BE49-F238E27FC236}">
                <a16:creationId xmlns:a16="http://schemas.microsoft.com/office/drawing/2014/main" id="{20C103B7-823E-3414-32D4-E960C7282C4F}"/>
              </a:ext>
            </a:extLst>
          </p:cNvPr>
          <p:cNvSpPr>
            <a:spLocks noGrp="1"/>
          </p:cNvSpPr>
          <p:nvPr>
            <p:ph type="body" idx="1"/>
          </p:nvPr>
        </p:nvSpPr>
        <p:spPr/>
        <p:txBody>
          <a:bodyPr/>
          <a:lstStyle/>
          <a:p>
            <a:endParaRPr lang="sv-SE"/>
          </a:p>
        </p:txBody>
      </p:sp>
      <p:sp>
        <p:nvSpPr>
          <p:cNvPr id="4" name="Platshållare för bildnummer 3">
            <a:extLst>
              <a:ext uri="{FF2B5EF4-FFF2-40B4-BE49-F238E27FC236}">
                <a16:creationId xmlns:a16="http://schemas.microsoft.com/office/drawing/2014/main" id="{00A377F5-BCF3-3583-2E72-330AF45B7702}"/>
              </a:ext>
            </a:extLst>
          </p:cNvPr>
          <p:cNvSpPr>
            <a:spLocks noGrp="1"/>
          </p:cNvSpPr>
          <p:nvPr>
            <p:ph type="sldNum" sz="quarter" idx="5"/>
          </p:nvPr>
        </p:nvSpPr>
        <p:spPr/>
        <p:txBody>
          <a:bodyPr/>
          <a:lstStyle/>
          <a:p>
            <a:fld id="{36DEDCF4-EC53-45ED-9657-3068B2115E42}" type="slidenum">
              <a:rPr lang="sv-SE" smtClean="0"/>
              <a:t>2</a:t>
            </a:fld>
            <a:endParaRPr lang="sv-SE"/>
          </a:p>
        </p:txBody>
      </p:sp>
    </p:spTree>
    <p:extLst>
      <p:ext uri="{BB962C8B-B14F-4D97-AF65-F5344CB8AC3E}">
        <p14:creationId xmlns:p14="http://schemas.microsoft.com/office/powerpoint/2010/main" val="177355837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endParaRPr lang="sv-SE"/>
          </a:p>
        </p:txBody>
      </p:sp>
      <p:sp>
        <p:nvSpPr>
          <p:cNvPr id="4" name="Platshållare för bildnummer 3"/>
          <p:cNvSpPr>
            <a:spLocks noGrp="1"/>
          </p:cNvSpPr>
          <p:nvPr>
            <p:ph type="sldNum" sz="quarter" idx="5"/>
          </p:nvPr>
        </p:nvSpPr>
        <p:spPr/>
        <p:txBody>
          <a:bodyPr/>
          <a:lstStyle/>
          <a:p>
            <a:fld id="{36DEDCF4-EC53-45ED-9657-3068B2115E42}" type="slidenum">
              <a:rPr lang="sv-SE" smtClean="0"/>
              <a:t>3</a:t>
            </a:fld>
            <a:endParaRPr lang="sv-SE"/>
          </a:p>
        </p:txBody>
      </p:sp>
    </p:spTree>
    <p:extLst>
      <p:ext uri="{BB962C8B-B14F-4D97-AF65-F5344CB8AC3E}">
        <p14:creationId xmlns:p14="http://schemas.microsoft.com/office/powerpoint/2010/main" val="9050539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txBody>
          <a:bodyPr/>
          <a:lstStyle/>
          <a:p>
            <a:endParaRPr lang="sv-SE"/>
          </a:p>
        </p:txBody>
      </p:sp>
      <p:sp>
        <p:nvSpPr>
          <p:cNvPr id="3" name="Platshållare för anteckningar 2"/>
          <p:cNvSpPr>
            <a:spLocks noGrp="1"/>
          </p:cNvSpPr>
          <p:nvPr>
            <p:ph type="body" idx="1"/>
          </p:nvPr>
        </p:nvSpPr>
        <p:spPr/>
        <p:txBody>
          <a:bodyPr/>
          <a:lstStyle/>
          <a:p>
            <a:r>
              <a:rPr lang="sv-SE"/>
              <a:t>SANDRA</a:t>
            </a:r>
          </a:p>
        </p:txBody>
      </p:sp>
      <p:sp>
        <p:nvSpPr>
          <p:cNvPr id="4" name="Platshållare för bildnummer 3"/>
          <p:cNvSpPr>
            <a:spLocks noGrp="1"/>
          </p:cNvSpPr>
          <p:nvPr>
            <p:ph type="sldNum" sz="quarter" idx="5"/>
          </p:nvPr>
        </p:nvSpPr>
        <p:spPr/>
        <p:txBody>
          <a:bodyPr/>
          <a:lstStyle/>
          <a:p>
            <a:fld id="{36DEDCF4-EC53-45ED-9657-3068B2115E42}" type="slidenum">
              <a:rPr lang="sv-SE" smtClean="0"/>
              <a:t>4</a:t>
            </a:fld>
            <a:endParaRPr lang="sv-SE"/>
          </a:p>
        </p:txBody>
      </p:sp>
    </p:spTree>
    <p:extLst>
      <p:ext uri="{BB962C8B-B14F-4D97-AF65-F5344CB8AC3E}">
        <p14:creationId xmlns:p14="http://schemas.microsoft.com/office/powerpoint/2010/main" val="197599063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emf"/><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Startsida utan bild ROSA">
    <p:spTree>
      <p:nvGrpSpPr>
        <p:cNvPr id="1" name=""/>
        <p:cNvGrpSpPr/>
        <p:nvPr/>
      </p:nvGrpSpPr>
      <p:grpSpPr>
        <a:xfrm>
          <a:off x="0" y="0"/>
          <a:ext cx="0" cy="0"/>
          <a:chOff x="0" y="0"/>
          <a:chExt cx="0" cy="0"/>
        </a:xfrm>
      </p:grpSpPr>
      <p:sp>
        <p:nvSpPr>
          <p:cNvPr id="18" name="Rektangel 17">
            <a:extLst>
              <a:ext uri="{FF2B5EF4-FFF2-40B4-BE49-F238E27FC236}">
                <a16:creationId xmlns:a16="http://schemas.microsoft.com/office/drawing/2014/main" id="{F6D261CD-7475-462D-96A6-570AC61F5569}"/>
              </a:ext>
            </a:extLst>
          </p:cNvPr>
          <p:cNvSpPr/>
          <p:nvPr userDrawn="1"/>
        </p:nvSpPr>
        <p:spPr>
          <a:xfrm>
            <a:off x="0" y="0"/>
            <a:ext cx="12192000" cy="56440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10" name="Bildobjekt 9">
            <a:extLst>
              <a:ext uri="{FF2B5EF4-FFF2-40B4-BE49-F238E27FC236}">
                <a16:creationId xmlns:a16="http://schemas.microsoft.com/office/drawing/2014/main" id="{0C5D4EC2-9FA8-4FE8-96F7-29DCCDEDDB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678728"/>
            <a:ext cx="12202510" cy="2200292"/>
          </a:xfrm>
          <a:prstGeom prst="rect">
            <a:avLst/>
          </a:prstGeom>
        </p:spPr>
      </p:pic>
      <p:sp>
        <p:nvSpPr>
          <p:cNvPr id="2" name="Rubrik 1">
            <a:extLst>
              <a:ext uri="{FF2B5EF4-FFF2-40B4-BE49-F238E27FC236}">
                <a16:creationId xmlns:a16="http://schemas.microsoft.com/office/drawing/2014/main" id="{C4679F00-E121-4F6A-8D29-D9E7E550A99B}"/>
              </a:ext>
            </a:extLst>
          </p:cNvPr>
          <p:cNvSpPr>
            <a:spLocks noGrp="1"/>
          </p:cNvSpPr>
          <p:nvPr>
            <p:ph type="ctrTitle" hasCustomPrompt="1"/>
          </p:nvPr>
        </p:nvSpPr>
        <p:spPr>
          <a:xfrm>
            <a:off x="1524000" y="1952672"/>
            <a:ext cx="9144000" cy="2387600"/>
          </a:xfrm>
        </p:spPr>
        <p:txBody>
          <a:bodyPr anchor="t"/>
          <a:lstStyle>
            <a:lvl1pPr algn="ctr">
              <a:defRPr sz="5400" spc="0"/>
            </a:lvl1pPr>
          </a:lstStyle>
          <a:p>
            <a:r>
              <a:rPr lang="sv-SE" dirty="0"/>
              <a:t>En rubrik kommer</a:t>
            </a:r>
            <a:br>
              <a:rPr lang="sv-SE" dirty="0"/>
            </a:br>
            <a:r>
              <a:rPr lang="sv-SE" dirty="0"/>
              <a:t>att stå här och kan</a:t>
            </a:r>
            <a:br>
              <a:rPr lang="sv-SE" dirty="0"/>
            </a:br>
            <a:r>
              <a:rPr lang="sv-SE" dirty="0"/>
              <a:t>vara på tre rader</a:t>
            </a:r>
          </a:p>
        </p:txBody>
      </p:sp>
      <p:sp>
        <p:nvSpPr>
          <p:cNvPr id="3" name="Underrubrik 2">
            <a:extLst>
              <a:ext uri="{FF2B5EF4-FFF2-40B4-BE49-F238E27FC236}">
                <a16:creationId xmlns:a16="http://schemas.microsoft.com/office/drawing/2014/main" id="{F9F3B956-728F-4271-9E5F-A466177507C6}"/>
              </a:ext>
            </a:extLst>
          </p:cNvPr>
          <p:cNvSpPr>
            <a:spLocks noGrp="1"/>
          </p:cNvSpPr>
          <p:nvPr>
            <p:ph type="subTitle" idx="1" hasCustomPrompt="1"/>
          </p:nvPr>
        </p:nvSpPr>
        <p:spPr>
          <a:xfrm>
            <a:off x="1524000" y="1176772"/>
            <a:ext cx="9144000" cy="410286"/>
          </a:xfrm>
        </p:spPr>
        <p:txBody>
          <a:bodyPr anchor="b"/>
          <a:lstStyle>
            <a:lvl1pPr marL="0" indent="0" algn="ctr">
              <a:buNone/>
              <a:defRPr sz="1400" b="1" cap="all"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Ämne/titel/namn/datum</a:t>
            </a:r>
          </a:p>
        </p:txBody>
      </p:sp>
      <p:sp>
        <p:nvSpPr>
          <p:cNvPr id="9" name="Rektangel 8">
            <a:extLst>
              <a:ext uri="{FF2B5EF4-FFF2-40B4-BE49-F238E27FC236}">
                <a16:creationId xmlns:a16="http://schemas.microsoft.com/office/drawing/2014/main" id="{25C65CF8-0829-4AB6-891A-190544AC3286}"/>
              </a:ext>
            </a:extLst>
          </p:cNvPr>
          <p:cNvSpPr/>
          <p:nvPr userDrawn="1"/>
        </p:nvSpPr>
        <p:spPr>
          <a:xfrm>
            <a:off x="-2575249" y="841599"/>
            <a:ext cx="2447663" cy="861774"/>
          </a:xfrm>
          <a:prstGeom prst="rect">
            <a:avLst/>
          </a:prstGeom>
        </p:spPr>
        <p:txBody>
          <a:bodyPr wrap="square">
            <a:spAutoFit/>
          </a:bodyPr>
          <a:lstStyle/>
          <a:p>
            <a:pPr algn="r">
              <a:spcAft>
                <a:spcPts val="0"/>
              </a:spcAft>
            </a:pPr>
            <a:r>
              <a:rPr lang="sv-SE" sz="1000">
                <a:effectLst/>
                <a:latin typeface="Calibri" panose="020F0502020204030204" pitchFamily="34" charset="0"/>
                <a:ea typeface="Calibri" panose="020F0502020204030204" pitchFamily="34" charset="0"/>
              </a:rPr>
              <a:t>Varje rubrik inleds </a:t>
            </a:r>
            <a:r>
              <a:rPr lang="sv-SE" sz="1000">
                <a:solidFill>
                  <a:schemeClr val="accent1"/>
                </a:solidFill>
                <a:effectLst/>
                <a:latin typeface="Calibri" panose="020F0502020204030204" pitchFamily="34" charset="0"/>
                <a:ea typeface="Calibri" panose="020F0502020204030204" pitchFamily="34" charset="0"/>
              </a:rPr>
              <a:t>med ljusare röd</a:t>
            </a:r>
            <a:r>
              <a:rPr lang="sv-SE" sz="1000">
                <a:effectLst/>
                <a:latin typeface="Calibri" panose="020F0502020204030204" pitchFamily="34" charset="0"/>
                <a:ea typeface="Calibri" panose="020F0502020204030204" pitchFamily="34" charset="0"/>
              </a:rPr>
              <a:t> se bild. (Bild på inringad färg i paletten)</a:t>
            </a:r>
          </a:p>
          <a:p>
            <a:pPr algn="r">
              <a:spcAft>
                <a:spcPts val="0"/>
              </a:spcAft>
            </a:pPr>
            <a:endParaRPr lang="sv-SE" sz="1000">
              <a:effectLst/>
              <a:latin typeface="Calibri" panose="020F0502020204030204" pitchFamily="34" charset="0"/>
              <a:ea typeface="Calibri" panose="020F0502020204030204" pitchFamily="34" charset="0"/>
            </a:endParaRPr>
          </a:p>
          <a:p>
            <a:pPr algn="r">
              <a:spcAft>
                <a:spcPts val="0"/>
              </a:spcAft>
            </a:pPr>
            <a:r>
              <a:rPr lang="sv-SE" sz="1000">
                <a:effectLst/>
                <a:latin typeface="Calibri" panose="020F0502020204030204" pitchFamily="34" charset="0"/>
                <a:ea typeface="Calibri" panose="020F0502020204030204" pitchFamily="34" charset="0"/>
              </a:rPr>
              <a:t>Detta måste göras manuellt genom att markera texten.</a:t>
            </a:r>
          </a:p>
        </p:txBody>
      </p:sp>
      <p:pic>
        <p:nvPicPr>
          <p:cNvPr id="12" name="Bildobjekt 11">
            <a:extLst>
              <a:ext uri="{FF2B5EF4-FFF2-40B4-BE49-F238E27FC236}">
                <a16:creationId xmlns:a16="http://schemas.microsoft.com/office/drawing/2014/main" id="{EBE118A1-F797-4EAF-B63F-697D3863BC3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40767" y="1808804"/>
            <a:ext cx="1685925" cy="628650"/>
          </a:xfrm>
          <a:prstGeom prst="rect">
            <a:avLst/>
          </a:prstGeom>
        </p:spPr>
      </p:pic>
      <p:pic>
        <p:nvPicPr>
          <p:cNvPr id="4" name="Bildobjekt 3" descr="En bild som visar text, Teckensnitt, Grafik, grafisk design&#10;&#10;AI-genererat innehåll kan vara felaktigt.">
            <a:extLst>
              <a:ext uri="{FF2B5EF4-FFF2-40B4-BE49-F238E27FC236}">
                <a16:creationId xmlns:a16="http://schemas.microsoft.com/office/drawing/2014/main" id="{D97718CC-F949-3EF3-469B-5B356D6962E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680000" y="5760000"/>
            <a:ext cx="2880056" cy="733269"/>
          </a:xfrm>
          <a:prstGeom prst="rect">
            <a:avLst/>
          </a:prstGeom>
        </p:spPr>
      </p:pic>
    </p:spTree>
    <p:extLst>
      <p:ext uri="{BB962C8B-B14F-4D97-AF65-F5344CB8AC3E}">
        <p14:creationId xmlns:p14="http://schemas.microsoft.com/office/powerpoint/2010/main" val="2228013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Startsida utan bild VIT">
    <p:spTree>
      <p:nvGrpSpPr>
        <p:cNvPr id="1" name=""/>
        <p:cNvGrpSpPr/>
        <p:nvPr/>
      </p:nvGrpSpPr>
      <p:grpSpPr>
        <a:xfrm>
          <a:off x="0" y="0"/>
          <a:ext cx="0" cy="0"/>
          <a:chOff x="0" y="0"/>
          <a:chExt cx="0" cy="0"/>
        </a:xfrm>
      </p:grpSpPr>
      <p:pic>
        <p:nvPicPr>
          <p:cNvPr id="10" name="Bildobjekt 9">
            <a:extLst>
              <a:ext uri="{FF2B5EF4-FFF2-40B4-BE49-F238E27FC236}">
                <a16:creationId xmlns:a16="http://schemas.microsoft.com/office/drawing/2014/main" id="{0C5D4EC2-9FA8-4FE8-96F7-29DCCDEDDB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4678728"/>
            <a:ext cx="12202510" cy="2200292"/>
          </a:xfrm>
          <a:prstGeom prst="rect">
            <a:avLst/>
          </a:prstGeom>
        </p:spPr>
      </p:pic>
      <p:sp>
        <p:nvSpPr>
          <p:cNvPr id="2" name="Rubrik 1">
            <a:extLst>
              <a:ext uri="{FF2B5EF4-FFF2-40B4-BE49-F238E27FC236}">
                <a16:creationId xmlns:a16="http://schemas.microsoft.com/office/drawing/2014/main" id="{C4679F00-E121-4F6A-8D29-D9E7E550A99B}"/>
              </a:ext>
            </a:extLst>
          </p:cNvPr>
          <p:cNvSpPr>
            <a:spLocks noGrp="1"/>
          </p:cNvSpPr>
          <p:nvPr>
            <p:ph type="ctrTitle" hasCustomPrompt="1"/>
          </p:nvPr>
        </p:nvSpPr>
        <p:spPr>
          <a:xfrm>
            <a:off x="1524000" y="1952672"/>
            <a:ext cx="9144000" cy="2387600"/>
          </a:xfrm>
        </p:spPr>
        <p:txBody>
          <a:bodyPr anchor="t"/>
          <a:lstStyle>
            <a:lvl1pPr algn="ctr">
              <a:defRPr sz="5400"/>
            </a:lvl1pPr>
          </a:lstStyle>
          <a:p>
            <a:r>
              <a:rPr lang="sv-SE"/>
              <a:t>En rubrik kommer</a:t>
            </a:r>
            <a:br>
              <a:rPr lang="sv-SE"/>
            </a:br>
            <a:r>
              <a:rPr lang="sv-SE"/>
              <a:t>att stå här och kan</a:t>
            </a:r>
            <a:br>
              <a:rPr lang="sv-SE"/>
            </a:br>
            <a:r>
              <a:rPr lang="sv-SE"/>
              <a:t>vara på tre rader</a:t>
            </a:r>
          </a:p>
        </p:txBody>
      </p:sp>
      <p:sp>
        <p:nvSpPr>
          <p:cNvPr id="3" name="Underrubrik 2">
            <a:extLst>
              <a:ext uri="{FF2B5EF4-FFF2-40B4-BE49-F238E27FC236}">
                <a16:creationId xmlns:a16="http://schemas.microsoft.com/office/drawing/2014/main" id="{F9F3B956-728F-4271-9E5F-A466177507C6}"/>
              </a:ext>
            </a:extLst>
          </p:cNvPr>
          <p:cNvSpPr>
            <a:spLocks noGrp="1"/>
          </p:cNvSpPr>
          <p:nvPr>
            <p:ph type="subTitle" idx="1" hasCustomPrompt="1"/>
          </p:nvPr>
        </p:nvSpPr>
        <p:spPr>
          <a:xfrm>
            <a:off x="1524000" y="1176772"/>
            <a:ext cx="9144000" cy="410286"/>
          </a:xfrm>
        </p:spPr>
        <p:txBody>
          <a:bodyPr anchor="b"/>
          <a:lstStyle>
            <a:lvl1pPr marL="0" indent="0" algn="ctr">
              <a:buNone/>
              <a:defRPr sz="1400" b="1" cap="all" baseline="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Ämne/titel/namn/datum</a:t>
            </a:r>
          </a:p>
        </p:txBody>
      </p:sp>
      <p:sp>
        <p:nvSpPr>
          <p:cNvPr id="9" name="Rektangel 8">
            <a:extLst>
              <a:ext uri="{FF2B5EF4-FFF2-40B4-BE49-F238E27FC236}">
                <a16:creationId xmlns:a16="http://schemas.microsoft.com/office/drawing/2014/main" id="{25C65CF8-0829-4AB6-891A-190544AC3286}"/>
              </a:ext>
            </a:extLst>
          </p:cNvPr>
          <p:cNvSpPr/>
          <p:nvPr userDrawn="1"/>
        </p:nvSpPr>
        <p:spPr>
          <a:xfrm>
            <a:off x="-2575249" y="841599"/>
            <a:ext cx="2447663" cy="861774"/>
          </a:xfrm>
          <a:prstGeom prst="rect">
            <a:avLst/>
          </a:prstGeom>
        </p:spPr>
        <p:txBody>
          <a:bodyPr wrap="square">
            <a:spAutoFit/>
          </a:bodyPr>
          <a:lstStyle/>
          <a:p>
            <a:pPr algn="r">
              <a:spcAft>
                <a:spcPts val="0"/>
              </a:spcAft>
            </a:pPr>
            <a:r>
              <a:rPr lang="sv-SE" sz="1000">
                <a:effectLst/>
                <a:latin typeface="Calibri" panose="020F0502020204030204" pitchFamily="34" charset="0"/>
                <a:ea typeface="Calibri" panose="020F0502020204030204" pitchFamily="34" charset="0"/>
              </a:rPr>
              <a:t>Varje rubrik inleds </a:t>
            </a:r>
            <a:r>
              <a:rPr lang="sv-SE" sz="1000">
                <a:solidFill>
                  <a:schemeClr val="accent1"/>
                </a:solidFill>
                <a:effectLst/>
                <a:latin typeface="Calibri" panose="020F0502020204030204" pitchFamily="34" charset="0"/>
                <a:ea typeface="Calibri" panose="020F0502020204030204" pitchFamily="34" charset="0"/>
              </a:rPr>
              <a:t>med ljusare röd</a:t>
            </a:r>
            <a:r>
              <a:rPr lang="sv-SE" sz="1000">
                <a:effectLst/>
                <a:latin typeface="Calibri" panose="020F0502020204030204" pitchFamily="34" charset="0"/>
                <a:ea typeface="Calibri" panose="020F0502020204030204" pitchFamily="34" charset="0"/>
              </a:rPr>
              <a:t> se bild. (Bild på inringad färg i paletten)</a:t>
            </a:r>
          </a:p>
          <a:p>
            <a:pPr algn="r">
              <a:spcAft>
                <a:spcPts val="0"/>
              </a:spcAft>
            </a:pPr>
            <a:endParaRPr lang="sv-SE" sz="1000">
              <a:effectLst/>
              <a:latin typeface="Calibri" panose="020F0502020204030204" pitchFamily="34" charset="0"/>
              <a:ea typeface="Calibri" panose="020F0502020204030204" pitchFamily="34" charset="0"/>
            </a:endParaRPr>
          </a:p>
          <a:p>
            <a:pPr algn="r">
              <a:spcAft>
                <a:spcPts val="0"/>
              </a:spcAft>
            </a:pPr>
            <a:r>
              <a:rPr lang="sv-SE" sz="1000">
                <a:effectLst/>
                <a:latin typeface="Calibri" panose="020F0502020204030204" pitchFamily="34" charset="0"/>
                <a:ea typeface="Calibri" panose="020F0502020204030204" pitchFamily="34" charset="0"/>
              </a:rPr>
              <a:t>Detta måste göras manuellt genom att markera texten.</a:t>
            </a:r>
          </a:p>
        </p:txBody>
      </p:sp>
      <p:pic>
        <p:nvPicPr>
          <p:cNvPr id="12" name="Bildobjekt 11">
            <a:extLst>
              <a:ext uri="{FF2B5EF4-FFF2-40B4-BE49-F238E27FC236}">
                <a16:creationId xmlns:a16="http://schemas.microsoft.com/office/drawing/2014/main" id="{EBE118A1-F797-4EAF-B63F-697D3863BC3F}"/>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40767" y="1808804"/>
            <a:ext cx="1685925" cy="628650"/>
          </a:xfrm>
          <a:prstGeom prst="rect">
            <a:avLst/>
          </a:prstGeom>
        </p:spPr>
      </p:pic>
      <p:pic>
        <p:nvPicPr>
          <p:cNvPr id="5" name="Bildobjekt 4" descr="En bild som visar text, Teckensnitt, Grafik, grafisk design&#10;&#10;AI-genererat innehåll kan vara felaktigt.">
            <a:extLst>
              <a:ext uri="{FF2B5EF4-FFF2-40B4-BE49-F238E27FC236}">
                <a16:creationId xmlns:a16="http://schemas.microsoft.com/office/drawing/2014/main" id="{28A28E25-9534-94F5-655A-6C91BE5659B9}"/>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680000" y="5760000"/>
            <a:ext cx="2880056" cy="733269"/>
          </a:xfrm>
          <a:prstGeom prst="rect">
            <a:avLst/>
          </a:prstGeom>
        </p:spPr>
      </p:pic>
    </p:spTree>
    <p:extLst>
      <p:ext uri="{BB962C8B-B14F-4D97-AF65-F5344CB8AC3E}">
        <p14:creationId xmlns:p14="http://schemas.microsoft.com/office/powerpoint/2010/main" val="516649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tartsida med bild ROSA">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198FF978-7AC6-4A7A-943A-D6BAC9303385}"/>
              </a:ext>
            </a:extLst>
          </p:cNvPr>
          <p:cNvSpPr/>
          <p:nvPr userDrawn="1"/>
        </p:nvSpPr>
        <p:spPr>
          <a:xfrm>
            <a:off x="0" y="6120545"/>
            <a:ext cx="12196800" cy="7459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atshållare för bild 6">
            <a:extLst>
              <a:ext uri="{FF2B5EF4-FFF2-40B4-BE49-F238E27FC236}">
                <a16:creationId xmlns:a16="http://schemas.microsoft.com/office/drawing/2014/main" id="{733B926C-A7EB-4393-AE91-4468A5CB554A}"/>
              </a:ext>
            </a:extLst>
          </p:cNvPr>
          <p:cNvSpPr>
            <a:spLocks noGrp="1"/>
          </p:cNvSpPr>
          <p:nvPr>
            <p:ph type="pic" sz="quarter" idx="13"/>
          </p:nvPr>
        </p:nvSpPr>
        <p:spPr>
          <a:xfrm>
            <a:off x="-10510" y="0"/>
            <a:ext cx="12202510" cy="4781496"/>
          </a:xfrm>
          <a:custGeom>
            <a:avLst/>
            <a:gdLst>
              <a:gd name="connsiteX0" fmla="*/ 0 w 12192000"/>
              <a:gd name="connsiteY0" fmla="*/ 0 h 5307013"/>
              <a:gd name="connsiteX1" fmla="*/ 12192000 w 12192000"/>
              <a:gd name="connsiteY1" fmla="*/ 0 h 5307013"/>
              <a:gd name="connsiteX2" fmla="*/ 12192000 w 12192000"/>
              <a:gd name="connsiteY2" fmla="*/ 5307013 h 5307013"/>
              <a:gd name="connsiteX3" fmla="*/ 0 w 12192000"/>
              <a:gd name="connsiteY3" fmla="*/ 5307013 h 5307013"/>
              <a:gd name="connsiteX4" fmla="*/ 0 w 12192000"/>
              <a:gd name="connsiteY4" fmla="*/ 0 h 5307013"/>
              <a:gd name="connsiteX0" fmla="*/ 0 w 12192000"/>
              <a:gd name="connsiteY0" fmla="*/ 0 h 5318234"/>
              <a:gd name="connsiteX1" fmla="*/ 12192000 w 12192000"/>
              <a:gd name="connsiteY1" fmla="*/ 0 h 5318234"/>
              <a:gd name="connsiteX2" fmla="*/ 12192000 w 12192000"/>
              <a:gd name="connsiteY2" fmla="*/ 5307013 h 5318234"/>
              <a:gd name="connsiteX3" fmla="*/ 6243145 w 12192000"/>
              <a:gd name="connsiteY3" fmla="*/ 5318234 h 5318234"/>
              <a:gd name="connsiteX4" fmla="*/ 0 w 12192000"/>
              <a:gd name="connsiteY4" fmla="*/ 5307013 h 5318234"/>
              <a:gd name="connsiteX5" fmla="*/ 0 w 12192000"/>
              <a:gd name="connsiteY5" fmla="*/ 0 h 5318234"/>
              <a:gd name="connsiteX0" fmla="*/ 0 w 12192000"/>
              <a:gd name="connsiteY0" fmla="*/ 0 h 5307013"/>
              <a:gd name="connsiteX1" fmla="*/ 12192000 w 12192000"/>
              <a:gd name="connsiteY1" fmla="*/ 0 h 5307013"/>
              <a:gd name="connsiteX2" fmla="*/ 12192000 w 12192000"/>
              <a:gd name="connsiteY2" fmla="*/ 5307013 h 5307013"/>
              <a:gd name="connsiteX3" fmla="*/ 6264166 w 12192000"/>
              <a:gd name="connsiteY3" fmla="*/ 4183117 h 5307013"/>
              <a:gd name="connsiteX4" fmla="*/ 0 w 12192000"/>
              <a:gd name="connsiteY4" fmla="*/ 5307013 h 5307013"/>
              <a:gd name="connsiteX5" fmla="*/ 0 w 12192000"/>
              <a:gd name="connsiteY5" fmla="*/ 0 h 5307013"/>
              <a:gd name="connsiteX0" fmla="*/ 0 w 12192000"/>
              <a:gd name="connsiteY0" fmla="*/ 0 h 5307013"/>
              <a:gd name="connsiteX1" fmla="*/ 12192000 w 12192000"/>
              <a:gd name="connsiteY1" fmla="*/ 0 h 5307013"/>
              <a:gd name="connsiteX2" fmla="*/ 12192000 w 12192000"/>
              <a:gd name="connsiteY2" fmla="*/ 5307013 h 5307013"/>
              <a:gd name="connsiteX3" fmla="*/ 6264166 w 12192000"/>
              <a:gd name="connsiteY3" fmla="*/ 4183117 h 5307013"/>
              <a:gd name="connsiteX4" fmla="*/ 0 w 12192000"/>
              <a:gd name="connsiteY4" fmla="*/ 5307013 h 5307013"/>
              <a:gd name="connsiteX5" fmla="*/ 0 w 12192000"/>
              <a:gd name="connsiteY5" fmla="*/ 0 h 5307013"/>
              <a:gd name="connsiteX0" fmla="*/ 0 w 12192000"/>
              <a:gd name="connsiteY0" fmla="*/ 0 h 5307013"/>
              <a:gd name="connsiteX1" fmla="*/ 12192000 w 12192000"/>
              <a:gd name="connsiteY1" fmla="*/ 0 h 5307013"/>
              <a:gd name="connsiteX2" fmla="*/ 12192000 w 12192000"/>
              <a:gd name="connsiteY2" fmla="*/ 5307013 h 5307013"/>
              <a:gd name="connsiteX3" fmla="*/ 6264166 w 12192000"/>
              <a:gd name="connsiteY3" fmla="*/ 4183117 h 5307013"/>
              <a:gd name="connsiteX4" fmla="*/ 0 w 12192000"/>
              <a:gd name="connsiteY4" fmla="*/ 5307013 h 5307013"/>
              <a:gd name="connsiteX5" fmla="*/ 0 w 12192000"/>
              <a:gd name="connsiteY5" fmla="*/ 0 h 5307013"/>
              <a:gd name="connsiteX0" fmla="*/ 0 w 12192000"/>
              <a:gd name="connsiteY0" fmla="*/ 0 h 5307013"/>
              <a:gd name="connsiteX1" fmla="*/ 12192000 w 12192000"/>
              <a:gd name="connsiteY1" fmla="*/ 0 h 5307013"/>
              <a:gd name="connsiteX2" fmla="*/ 12192000 w 12192000"/>
              <a:gd name="connsiteY2" fmla="*/ 5307013 h 5307013"/>
              <a:gd name="connsiteX3" fmla="*/ 0 w 12192000"/>
              <a:gd name="connsiteY3" fmla="*/ 5307013 h 5307013"/>
              <a:gd name="connsiteX4" fmla="*/ 0 w 12192000"/>
              <a:gd name="connsiteY4" fmla="*/ 0 h 5307013"/>
              <a:gd name="connsiteX0" fmla="*/ 0 w 12192000"/>
              <a:gd name="connsiteY0" fmla="*/ 0 h 5307013"/>
              <a:gd name="connsiteX1" fmla="*/ 12192000 w 12192000"/>
              <a:gd name="connsiteY1" fmla="*/ 0 h 5307013"/>
              <a:gd name="connsiteX2" fmla="*/ 12192000 w 12192000"/>
              <a:gd name="connsiteY2" fmla="*/ 5307013 h 5307013"/>
              <a:gd name="connsiteX3" fmla="*/ 0 w 12192000"/>
              <a:gd name="connsiteY3" fmla="*/ 5307013 h 5307013"/>
              <a:gd name="connsiteX4" fmla="*/ 0 w 12192000"/>
              <a:gd name="connsiteY4" fmla="*/ 0 h 5307013"/>
              <a:gd name="connsiteX0" fmla="*/ 0 w 12192000"/>
              <a:gd name="connsiteY0" fmla="*/ 0 h 5307013"/>
              <a:gd name="connsiteX1" fmla="*/ 12192000 w 12192000"/>
              <a:gd name="connsiteY1" fmla="*/ 0 h 5307013"/>
              <a:gd name="connsiteX2" fmla="*/ 12192000 w 12192000"/>
              <a:gd name="connsiteY2" fmla="*/ 5307013 h 5307013"/>
              <a:gd name="connsiteX3" fmla="*/ 21021 w 12192000"/>
              <a:gd name="connsiteY3" fmla="*/ 4686903 h 5307013"/>
              <a:gd name="connsiteX4" fmla="*/ 0 w 12192000"/>
              <a:gd name="connsiteY4" fmla="*/ 0 h 5307013"/>
              <a:gd name="connsiteX0" fmla="*/ 0 w 12192000"/>
              <a:gd name="connsiteY0" fmla="*/ 0 h 5307013"/>
              <a:gd name="connsiteX1" fmla="*/ 12192000 w 12192000"/>
              <a:gd name="connsiteY1" fmla="*/ 0 h 5307013"/>
              <a:gd name="connsiteX2" fmla="*/ 12192000 w 12192000"/>
              <a:gd name="connsiteY2" fmla="*/ 5307013 h 5307013"/>
              <a:gd name="connsiteX3" fmla="*/ 21021 w 12192000"/>
              <a:gd name="connsiteY3" fmla="*/ 4686903 h 5307013"/>
              <a:gd name="connsiteX4" fmla="*/ 0 w 12192000"/>
              <a:gd name="connsiteY4" fmla="*/ 0 h 5307013"/>
              <a:gd name="connsiteX0" fmla="*/ 0 w 12192000"/>
              <a:gd name="connsiteY0" fmla="*/ 0 h 4781496"/>
              <a:gd name="connsiteX1" fmla="*/ 12192000 w 12192000"/>
              <a:gd name="connsiteY1" fmla="*/ 0 h 4781496"/>
              <a:gd name="connsiteX2" fmla="*/ 12192000 w 12192000"/>
              <a:gd name="connsiteY2" fmla="*/ 4781496 h 4781496"/>
              <a:gd name="connsiteX3" fmla="*/ 21021 w 12192000"/>
              <a:gd name="connsiteY3" fmla="*/ 4686903 h 4781496"/>
              <a:gd name="connsiteX4" fmla="*/ 0 w 12192000"/>
              <a:gd name="connsiteY4" fmla="*/ 0 h 4781496"/>
              <a:gd name="connsiteX0" fmla="*/ 0 w 12192000"/>
              <a:gd name="connsiteY0" fmla="*/ 0 h 4781496"/>
              <a:gd name="connsiteX1" fmla="*/ 12192000 w 12192000"/>
              <a:gd name="connsiteY1" fmla="*/ 0 h 4781496"/>
              <a:gd name="connsiteX2" fmla="*/ 12192000 w 12192000"/>
              <a:gd name="connsiteY2" fmla="*/ 4781496 h 4781496"/>
              <a:gd name="connsiteX3" fmla="*/ 21021 w 12192000"/>
              <a:gd name="connsiteY3" fmla="*/ 4686903 h 4781496"/>
              <a:gd name="connsiteX4" fmla="*/ 0 w 12192000"/>
              <a:gd name="connsiteY4" fmla="*/ 0 h 4781496"/>
              <a:gd name="connsiteX0" fmla="*/ 0 w 12192000"/>
              <a:gd name="connsiteY0" fmla="*/ 0 h 4781496"/>
              <a:gd name="connsiteX1" fmla="*/ 12192000 w 12192000"/>
              <a:gd name="connsiteY1" fmla="*/ 0 h 4781496"/>
              <a:gd name="connsiteX2" fmla="*/ 12192000 w 12192000"/>
              <a:gd name="connsiteY2" fmla="*/ 4781496 h 4781496"/>
              <a:gd name="connsiteX3" fmla="*/ 21021 w 12192000"/>
              <a:gd name="connsiteY3" fmla="*/ 4686903 h 4781496"/>
              <a:gd name="connsiteX4" fmla="*/ 0 w 12192000"/>
              <a:gd name="connsiteY4" fmla="*/ 0 h 4781496"/>
              <a:gd name="connsiteX0" fmla="*/ 10510 w 12202510"/>
              <a:gd name="connsiteY0" fmla="*/ 0 h 4781496"/>
              <a:gd name="connsiteX1" fmla="*/ 12202510 w 12202510"/>
              <a:gd name="connsiteY1" fmla="*/ 0 h 4781496"/>
              <a:gd name="connsiteX2" fmla="*/ 12202510 w 12202510"/>
              <a:gd name="connsiteY2" fmla="*/ 4781496 h 4781496"/>
              <a:gd name="connsiteX3" fmla="*/ 0 w 12202510"/>
              <a:gd name="connsiteY3" fmla="*/ 4686903 h 4781496"/>
              <a:gd name="connsiteX4" fmla="*/ 10510 w 12202510"/>
              <a:gd name="connsiteY4" fmla="*/ 0 h 47814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510" h="4781496">
                <a:moveTo>
                  <a:pt x="10510" y="0"/>
                </a:moveTo>
                <a:lnTo>
                  <a:pt x="12202510" y="0"/>
                </a:lnTo>
                <a:lnTo>
                  <a:pt x="12202510" y="4781496"/>
                </a:lnTo>
                <a:cubicBezTo>
                  <a:pt x="10755586" y="4140365"/>
                  <a:pt x="5598509" y="2490241"/>
                  <a:pt x="0" y="4686903"/>
                </a:cubicBezTo>
                <a:cubicBezTo>
                  <a:pt x="3503" y="3124602"/>
                  <a:pt x="7007" y="1562301"/>
                  <a:pt x="10510" y="0"/>
                </a:cubicBezTo>
                <a:close/>
              </a:path>
            </a:pathLst>
          </a:custGeom>
          <a:solidFill>
            <a:schemeClr val="accent3"/>
          </a:solidFill>
        </p:spPr>
        <p:txBody>
          <a:bodyPr tIns="1332000"/>
          <a:lstStyle>
            <a:lvl1pPr marL="0" indent="0" algn="ctr">
              <a:buNone/>
              <a:defRPr/>
            </a:lvl1pPr>
          </a:lstStyle>
          <a:p>
            <a:r>
              <a:rPr lang="sv-SE"/>
              <a:t>Klicka på ikonen för att lägga till en bild</a:t>
            </a:r>
          </a:p>
        </p:txBody>
      </p:sp>
      <p:sp>
        <p:nvSpPr>
          <p:cNvPr id="2" name="Rubrik 1">
            <a:extLst>
              <a:ext uri="{FF2B5EF4-FFF2-40B4-BE49-F238E27FC236}">
                <a16:creationId xmlns:a16="http://schemas.microsoft.com/office/drawing/2014/main" id="{197E423A-6DB5-459A-B33C-DC429504900E}"/>
              </a:ext>
            </a:extLst>
          </p:cNvPr>
          <p:cNvSpPr>
            <a:spLocks noGrp="1"/>
          </p:cNvSpPr>
          <p:nvPr>
            <p:ph type="title" hasCustomPrompt="1"/>
          </p:nvPr>
        </p:nvSpPr>
        <p:spPr>
          <a:xfrm>
            <a:off x="838200" y="4435504"/>
            <a:ext cx="10515600" cy="1149264"/>
          </a:xfrm>
        </p:spPr>
        <p:txBody>
          <a:bodyPr/>
          <a:lstStyle>
            <a:lvl1pPr algn="ctr">
              <a:defRPr sz="4600"/>
            </a:lvl1pPr>
          </a:lstStyle>
          <a:p>
            <a:r>
              <a:rPr lang="sv-SE"/>
              <a:t>En rubrik kommer</a:t>
            </a:r>
            <a:br>
              <a:rPr lang="sv-SE"/>
            </a:br>
            <a:r>
              <a:rPr lang="sv-SE"/>
              <a:t>att stå här och vara på två rader</a:t>
            </a:r>
          </a:p>
        </p:txBody>
      </p:sp>
      <p:sp>
        <p:nvSpPr>
          <p:cNvPr id="10" name="Underrubrik 2">
            <a:extLst>
              <a:ext uri="{FF2B5EF4-FFF2-40B4-BE49-F238E27FC236}">
                <a16:creationId xmlns:a16="http://schemas.microsoft.com/office/drawing/2014/main" id="{A1446BD1-50A4-40FE-9679-6F29CE291357}"/>
              </a:ext>
            </a:extLst>
          </p:cNvPr>
          <p:cNvSpPr>
            <a:spLocks noGrp="1"/>
          </p:cNvSpPr>
          <p:nvPr>
            <p:ph type="subTitle" idx="1" hasCustomPrompt="1"/>
          </p:nvPr>
        </p:nvSpPr>
        <p:spPr>
          <a:xfrm>
            <a:off x="385840" y="6302727"/>
            <a:ext cx="5717628" cy="410286"/>
          </a:xfrm>
        </p:spPr>
        <p:txBody>
          <a:bodyPr anchor="ctr"/>
          <a:lstStyle>
            <a:lvl1pPr marL="0" indent="0" algn="l">
              <a:buNone/>
              <a:defRPr sz="1100" b="0" cap="all"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Ämne/titel/namn/datum</a:t>
            </a:r>
          </a:p>
        </p:txBody>
      </p:sp>
      <p:sp>
        <p:nvSpPr>
          <p:cNvPr id="13" name="Rektangel 12">
            <a:extLst>
              <a:ext uri="{FF2B5EF4-FFF2-40B4-BE49-F238E27FC236}">
                <a16:creationId xmlns:a16="http://schemas.microsoft.com/office/drawing/2014/main" id="{F6D4D3BE-D90B-473D-BD5E-AE8A9BD8150E}"/>
              </a:ext>
            </a:extLst>
          </p:cNvPr>
          <p:cNvSpPr/>
          <p:nvPr userDrawn="1"/>
        </p:nvSpPr>
        <p:spPr>
          <a:xfrm>
            <a:off x="-2575249" y="4294662"/>
            <a:ext cx="2447663" cy="861774"/>
          </a:xfrm>
          <a:prstGeom prst="rect">
            <a:avLst/>
          </a:prstGeom>
        </p:spPr>
        <p:txBody>
          <a:bodyPr wrap="square">
            <a:spAutoFit/>
          </a:bodyPr>
          <a:lstStyle/>
          <a:p>
            <a:pPr algn="r">
              <a:spcAft>
                <a:spcPts val="0"/>
              </a:spcAft>
            </a:pPr>
            <a:r>
              <a:rPr lang="sv-SE" sz="1000">
                <a:effectLst/>
                <a:latin typeface="Calibri" panose="020F0502020204030204" pitchFamily="34" charset="0"/>
                <a:ea typeface="Calibri" panose="020F0502020204030204" pitchFamily="34" charset="0"/>
              </a:rPr>
              <a:t>Varje rubrik inleds </a:t>
            </a:r>
            <a:r>
              <a:rPr lang="sv-SE" sz="1000">
                <a:solidFill>
                  <a:schemeClr val="accent1"/>
                </a:solidFill>
                <a:effectLst/>
                <a:latin typeface="Calibri" panose="020F0502020204030204" pitchFamily="34" charset="0"/>
                <a:ea typeface="Calibri" panose="020F0502020204030204" pitchFamily="34" charset="0"/>
              </a:rPr>
              <a:t>med ljusare röd</a:t>
            </a:r>
            <a:r>
              <a:rPr lang="sv-SE" sz="1000">
                <a:effectLst/>
                <a:latin typeface="Calibri" panose="020F0502020204030204" pitchFamily="34" charset="0"/>
                <a:ea typeface="Calibri" panose="020F0502020204030204" pitchFamily="34" charset="0"/>
              </a:rPr>
              <a:t> se bild. (Bild på inringad färg i paletten)</a:t>
            </a:r>
          </a:p>
          <a:p>
            <a:pPr algn="r">
              <a:spcAft>
                <a:spcPts val="0"/>
              </a:spcAft>
            </a:pPr>
            <a:endParaRPr lang="sv-SE" sz="1000">
              <a:effectLst/>
              <a:latin typeface="Calibri" panose="020F0502020204030204" pitchFamily="34" charset="0"/>
              <a:ea typeface="Calibri" panose="020F0502020204030204" pitchFamily="34" charset="0"/>
            </a:endParaRPr>
          </a:p>
          <a:p>
            <a:pPr algn="r">
              <a:spcAft>
                <a:spcPts val="0"/>
              </a:spcAft>
            </a:pPr>
            <a:r>
              <a:rPr lang="sv-SE" sz="1000">
                <a:effectLst/>
                <a:latin typeface="Calibri" panose="020F0502020204030204" pitchFamily="34" charset="0"/>
                <a:ea typeface="Calibri" panose="020F0502020204030204" pitchFamily="34" charset="0"/>
              </a:rPr>
              <a:t>Detta måste göras manuellt genom att markera texten.</a:t>
            </a:r>
          </a:p>
        </p:txBody>
      </p:sp>
      <p:pic>
        <p:nvPicPr>
          <p:cNvPr id="14" name="Bildobjekt 13">
            <a:extLst>
              <a:ext uri="{FF2B5EF4-FFF2-40B4-BE49-F238E27FC236}">
                <a16:creationId xmlns:a16="http://schemas.microsoft.com/office/drawing/2014/main" id="{F559ADBB-AE9C-4433-8521-A9B004D10A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40767" y="5261867"/>
            <a:ext cx="1685925" cy="628650"/>
          </a:xfrm>
          <a:prstGeom prst="rect">
            <a:avLst/>
          </a:prstGeom>
        </p:spPr>
      </p:pic>
      <p:pic>
        <p:nvPicPr>
          <p:cNvPr id="4" name="Bildobjekt 3" descr="En bild som visar text, Teckensnitt, Grafik, grafisk design&#10;&#10;AI-genererat innehåll kan vara felaktigt.">
            <a:extLst>
              <a:ext uri="{FF2B5EF4-FFF2-40B4-BE49-F238E27FC236}">
                <a16:creationId xmlns:a16="http://schemas.microsoft.com/office/drawing/2014/main" id="{5518F845-6EEB-CA99-819A-AF61D80B995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16000" y="6298133"/>
            <a:ext cx="1820294" cy="463451"/>
          </a:xfrm>
          <a:prstGeom prst="rect">
            <a:avLst/>
          </a:prstGeom>
        </p:spPr>
      </p:pic>
    </p:spTree>
    <p:extLst>
      <p:ext uri="{BB962C8B-B14F-4D97-AF65-F5344CB8AC3E}">
        <p14:creationId xmlns:p14="http://schemas.microsoft.com/office/powerpoint/2010/main" val="3085138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Startsida med bild VIT">
    <p:spTree>
      <p:nvGrpSpPr>
        <p:cNvPr id="1" name=""/>
        <p:cNvGrpSpPr/>
        <p:nvPr/>
      </p:nvGrpSpPr>
      <p:grpSpPr>
        <a:xfrm>
          <a:off x="0" y="0"/>
          <a:ext cx="0" cy="0"/>
          <a:chOff x="0" y="0"/>
          <a:chExt cx="0" cy="0"/>
        </a:xfrm>
      </p:grpSpPr>
      <p:sp>
        <p:nvSpPr>
          <p:cNvPr id="12" name="Rektangel 11">
            <a:extLst>
              <a:ext uri="{FF2B5EF4-FFF2-40B4-BE49-F238E27FC236}">
                <a16:creationId xmlns:a16="http://schemas.microsoft.com/office/drawing/2014/main" id="{198FF978-7AC6-4A7A-943A-D6BAC9303385}"/>
              </a:ext>
            </a:extLst>
          </p:cNvPr>
          <p:cNvSpPr/>
          <p:nvPr userDrawn="1"/>
        </p:nvSpPr>
        <p:spPr>
          <a:xfrm>
            <a:off x="0" y="6120545"/>
            <a:ext cx="12193200" cy="7459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7" name="Platshållare för bild 6">
            <a:extLst>
              <a:ext uri="{FF2B5EF4-FFF2-40B4-BE49-F238E27FC236}">
                <a16:creationId xmlns:a16="http://schemas.microsoft.com/office/drawing/2014/main" id="{733B926C-A7EB-4393-AE91-4468A5CB554A}"/>
              </a:ext>
            </a:extLst>
          </p:cNvPr>
          <p:cNvSpPr>
            <a:spLocks noGrp="1"/>
          </p:cNvSpPr>
          <p:nvPr>
            <p:ph type="pic" sz="quarter" idx="13"/>
          </p:nvPr>
        </p:nvSpPr>
        <p:spPr>
          <a:xfrm>
            <a:off x="-10510" y="0"/>
            <a:ext cx="12202510" cy="4781496"/>
          </a:xfrm>
          <a:custGeom>
            <a:avLst/>
            <a:gdLst>
              <a:gd name="connsiteX0" fmla="*/ 0 w 12192000"/>
              <a:gd name="connsiteY0" fmla="*/ 0 h 5307013"/>
              <a:gd name="connsiteX1" fmla="*/ 12192000 w 12192000"/>
              <a:gd name="connsiteY1" fmla="*/ 0 h 5307013"/>
              <a:gd name="connsiteX2" fmla="*/ 12192000 w 12192000"/>
              <a:gd name="connsiteY2" fmla="*/ 5307013 h 5307013"/>
              <a:gd name="connsiteX3" fmla="*/ 0 w 12192000"/>
              <a:gd name="connsiteY3" fmla="*/ 5307013 h 5307013"/>
              <a:gd name="connsiteX4" fmla="*/ 0 w 12192000"/>
              <a:gd name="connsiteY4" fmla="*/ 0 h 5307013"/>
              <a:gd name="connsiteX0" fmla="*/ 0 w 12192000"/>
              <a:gd name="connsiteY0" fmla="*/ 0 h 5318234"/>
              <a:gd name="connsiteX1" fmla="*/ 12192000 w 12192000"/>
              <a:gd name="connsiteY1" fmla="*/ 0 h 5318234"/>
              <a:gd name="connsiteX2" fmla="*/ 12192000 w 12192000"/>
              <a:gd name="connsiteY2" fmla="*/ 5307013 h 5318234"/>
              <a:gd name="connsiteX3" fmla="*/ 6243145 w 12192000"/>
              <a:gd name="connsiteY3" fmla="*/ 5318234 h 5318234"/>
              <a:gd name="connsiteX4" fmla="*/ 0 w 12192000"/>
              <a:gd name="connsiteY4" fmla="*/ 5307013 h 5318234"/>
              <a:gd name="connsiteX5" fmla="*/ 0 w 12192000"/>
              <a:gd name="connsiteY5" fmla="*/ 0 h 5318234"/>
              <a:gd name="connsiteX0" fmla="*/ 0 w 12192000"/>
              <a:gd name="connsiteY0" fmla="*/ 0 h 5307013"/>
              <a:gd name="connsiteX1" fmla="*/ 12192000 w 12192000"/>
              <a:gd name="connsiteY1" fmla="*/ 0 h 5307013"/>
              <a:gd name="connsiteX2" fmla="*/ 12192000 w 12192000"/>
              <a:gd name="connsiteY2" fmla="*/ 5307013 h 5307013"/>
              <a:gd name="connsiteX3" fmla="*/ 6264166 w 12192000"/>
              <a:gd name="connsiteY3" fmla="*/ 4183117 h 5307013"/>
              <a:gd name="connsiteX4" fmla="*/ 0 w 12192000"/>
              <a:gd name="connsiteY4" fmla="*/ 5307013 h 5307013"/>
              <a:gd name="connsiteX5" fmla="*/ 0 w 12192000"/>
              <a:gd name="connsiteY5" fmla="*/ 0 h 5307013"/>
              <a:gd name="connsiteX0" fmla="*/ 0 w 12192000"/>
              <a:gd name="connsiteY0" fmla="*/ 0 h 5307013"/>
              <a:gd name="connsiteX1" fmla="*/ 12192000 w 12192000"/>
              <a:gd name="connsiteY1" fmla="*/ 0 h 5307013"/>
              <a:gd name="connsiteX2" fmla="*/ 12192000 w 12192000"/>
              <a:gd name="connsiteY2" fmla="*/ 5307013 h 5307013"/>
              <a:gd name="connsiteX3" fmla="*/ 6264166 w 12192000"/>
              <a:gd name="connsiteY3" fmla="*/ 4183117 h 5307013"/>
              <a:gd name="connsiteX4" fmla="*/ 0 w 12192000"/>
              <a:gd name="connsiteY4" fmla="*/ 5307013 h 5307013"/>
              <a:gd name="connsiteX5" fmla="*/ 0 w 12192000"/>
              <a:gd name="connsiteY5" fmla="*/ 0 h 5307013"/>
              <a:gd name="connsiteX0" fmla="*/ 0 w 12192000"/>
              <a:gd name="connsiteY0" fmla="*/ 0 h 5307013"/>
              <a:gd name="connsiteX1" fmla="*/ 12192000 w 12192000"/>
              <a:gd name="connsiteY1" fmla="*/ 0 h 5307013"/>
              <a:gd name="connsiteX2" fmla="*/ 12192000 w 12192000"/>
              <a:gd name="connsiteY2" fmla="*/ 5307013 h 5307013"/>
              <a:gd name="connsiteX3" fmla="*/ 6264166 w 12192000"/>
              <a:gd name="connsiteY3" fmla="*/ 4183117 h 5307013"/>
              <a:gd name="connsiteX4" fmla="*/ 0 w 12192000"/>
              <a:gd name="connsiteY4" fmla="*/ 5307013 h 5307013"/>
              <a:gd name="connsiteX5" fmla="*/ 0 w 12192000"/>
              <a:gd name="connsiteY5" fmla="*/ 0 h 5307013"/>
              <a:gd name="connsiteX0" fmla="*/ 0 w 12192000"/>
              <a:gd name="connsiteY0" fmla="*/ 0 h 5307013"/>
              <a:gd name="connsiteX1" fmla="*/ 12192000 w 12192000"/>
              <a:gd name="connsiteY1" fmla="*/ 0 h 5307013"/>
              <a:gd name="connsiteX2" fmla="*/ 12192000 w 12192000"/>
              <a:gd name="connsiteY2" fmla="*/ 5307013 h 5307013"/>
              <a:gd name="connsiteX3" fmla="*/ 0 w 12192000"/>
              <a:gd name="connsiteY3" fmla="*/ 5307013 h 5307013"/>
              <a:gd name="connsiteX4" fmla="*/ 0 w 12192000"/>
              <a:gd name="connsiteY4" fmla="*/ 0 h 5307013"/>
              <a:gd name="connsiteX0" fmla="*/ 0 w 12192000"/>
              <a:gd name="connsiteY0" fmla="*/ 0 h 5307013"/>
              <a:gd name="connsiteX1" fmla="*/ 12192000 w 12192000"/>
              <a:gd name="connsiteY1" fmla="*/ 0 h 5307013"/>
              <a:gd name="connsiteX2" fmla="*/ 12192000 w 12192000"/>
              <a:gd name="connsiteY2" fmla="*/ 5307013 h 5307013"/>
              <a:gd name="connsiteX3" fmla="*/ 0 w 12192000"/>
              <a:gd name="connsiteY3" fmla="*/ 5307013 h 5307013"/>
              <a:gd name="connsiteX4" fmla="*/ 0 w 12192000"/>
              <a:gd name="connsiteY4" fmla="*/ 0 h 5307013"/>
              <a:gd name="connsiteX0" fmla="*/ 0 w 12192000"/>
              <a:gd name="connsiteY0" fmla="*/ 0 h 5307013"/>
              <a:gd name="connsiteX1" fmla="*/ 12192000 w 12192000"/>
              <a:gd name="connsiteY1" fmla="*/ 0 h 5307013"/>
              <a:gd name="connsiteX2" fmla="*/ 12192000 w 12192000"/>
              <a:gd name="connsiteY2" fmla="*/ 5307013 h 5307013"/>
              <a:gd name="connsiteX3" fmla="*/ 21021 w 12192000"/>
              <a:gd name="connsiteY3" fmla="*/ 4686903 h 5307013"/>
              <a:gd name="connsiteX4" fmla="*/ 0 w 12192000"/>
              <a:gd name="connsiteY4" fmla="*/ 0 h 5307013"/>
              <a:gd name="connsiteX0" fmla="*/ 0 w 12192000"/>
              <a:gd name="connsiteY0" fmla="*/ 0 h 5307013"/>
              <a:gd name="connsiteX1" fmla="*/ 12192000 w 12192000"/>
              <a:gd name="connsiteY1" fmla="*/ 0 h 5307013"/>
              <a:gd name="connsiteX2" fmla="*/ 12192000 w 12192000"/>
              <a:gd name="connsiteY2" fmla="*/ 5307013 h 5307013"/>
              <a:gd name="connsiteX3" fmla="*/ 21021 w 12192000"/>
              <a:gd name="connsiteY3" fmla="*/ 4686903 h 5307013"/>
              <a:gd name="connsiteX4" fmla="*/ 0 w 12192000"/>
              <a:gd name="connsiteY4" fmla="*/ 0 h 5307013"/>
              <a:gd name="connsiteX0" fmla="*/ 0 w 12192000"/>
              <a:gd name="connsiteY0" fmla="*/ 0 h 4781496"/>
              <a:gd name="connsiteX1" fmla="*/ 12192000 w 12192000"/>
              <a:gd name="connsiteY1" fmla="*/ 0 h 4781496"/>
              <a:gd name="connsiteX2" fmla="*/ 12192000 w 12192000"/>
              <a:gd name="connsiteY2" fmla="*/ 4781496 h 4781496"/>
              <a:gd name="connsiteX3" fmla="*/ 21021 w 12192000"/>
              <a:gd name="connsiteY3" fmla="*/ 4686903 h 4781496"/>
              <a:gd name="connsiteX4" fmla="*/ 0 w 12192000"/>
              <a:gd name="connsiteY4" fmla="*/ 0 h 4781496"/>
              <a:gd name="connsiteX0" fmla="*/ 0 w 12192000"/>
              <a:gd name="connsiteY0" fmla="*/ 0 h 4781496"/>
              <a:gd name="connsiteX1" fmla="*/ 12192000 w 12192000"/>
              <a:gd name="connsiteY1" fmla="*/ 0 h 4781496"/>
              <a:gd name="connsiteX2" fmla="*/ 12192000 w 12192000"/>
              <a:gd name="connsiteY2" fmla="*/ 4781496 h 4781496"/>
              <a:gd name="connsiteX3" fmla="*/ 21021 w 12192000"/>
              <a:gd name="connsiteY3" fmla="*/ 4686903 h 4781496"/>
              <a:gd name="connsiteX4" fmla="*/ 0 w 12192000"/>
              <a:gd name="connsiteY4" fmla="*/ 0 h 4781496"/>
              <a:gd name="connsiteX0" fmla="*/ 0 w 12192000"/>
              <a:gd name="connsiteY0" fmla="*/ 0 h 4781496"/>
              <a:gd name="connsiteX1" fmla="*/ 12192000 w 12192000"/>
              <a:gd name="connsiteY1" fmla="*/ 0 h 4781496"/>
              <a:gd name="connsiteX2" fmla="*/ 12192000 w 12192000"/>
              <a:gd name="connsiteY2" fmla="*/ 4781496 h 4781496"/>
              <a:gd name="connsiteX3" fmla="*/ 21021 w 12192000"/>
              <a:gd name="connsiteY3" fmla="*/ 4686903 h 4781496"/>
              <a:gd name="connsiteX4" fmla="*/ 0 w 12192000"/>
              <a:gd name="connsiteY4" fmla="*/ 0 h 4781496"/>
              <a:gd name="connsiteX0" fmla="*/ 10510 w 12202510"/>
              <a:gd name="connsiteY0" fmla="*/ 0 h 4781496"/>
              <a:gd name="connsiteX1" fmla="*/ 12202510 w 12202510"/>
              <a:gd name="connsiteY1" fmla="*/ 0 h 4781496"/>
              <a:gd name="connsiteX2" fmla="*/ 12202510 w 12202510"/>
              <a:gd name="connsiteY2" fmla="*/ 4781496 h 4781496"/>
              <a:gd name="connsiteX3" fmla="*/ 0 w 12202510"/>
              <a:gd name="connsiteY3" fmla="*/ 4686903 h 4781496"/>
              <a:gd name="connsiteX4" fmla="*/ 10510 w 12202510"/>
              <a:gd name="connsiteY4" fmla="*/ 0 h 478149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202510" h="4781496">
                <a:moveTo>
                  <a:pt x="10510" y="0"/>
                </a:moveTo>
                <a:lnTo>
                  <a:pt x="12202510" y="0"/>
                </a:lnTo>
                <a:lnTo>
                  <a:pt x="12202510" y="4781496"/>
                </a:lnTo>
                <a:cubicBezTo>
                  <a:pt x="10755586" y="4140365"/>
                  <a:pt x="5598509" y="2490241"/>
                  <a:pt x="0" y="4686903"/>
                </a:cubicBezTo>
                <a:cubicBezTo>
                  <a:pt x="3503" y="3124602"/>
                  <a:pt x="7007" y="1562301"/>
                  <a:pt x="10510" y="0"/>
                </a:cubicBezTo>
                <a:close/>
              </a:path>
            </a:pathLst>
          </a:custGeom>
          <a:solidFill>
            <a:schemeClr val="bg1"/>
          </a:solidFill>
        </p:spPr>
        <p:txBody>
          <a:bodyPr tIns="1332000"/>
          <a:lstStyle>
            <a:lvl1pPr marL="0" indent="0" algn="ctr">
              <a:buNone/>
              <a:defRPr/>
            </a:lvl1pPr>
          </a:lstStyle>
          <a:p>
            <a:r>
              <a:rPr lang="sv-SE"/>
              <a:t>Klicka på ikonen för att lägga till en bild</a:t>
            </a:r>
          </a:p>
        </p:txBody>
      </p:sp>
      <p:sp>
        <p:nvSpPr>
          <p:cNvPr id="2" name="Rubrik 1">
            <a:extLst>
              <a:ext uri="{FF2B5EF4-FFF2-40B4-BE49-F238E27FC236}">
                <a16:creationId xmlns:a16="http://schemas.microsoft.com/office/drawing/2014/main" id="{197E423A-6DB5-459A-B33C-DC429504900E}"/>
              </a:ext>
            </a:extLst>
          </p:cNvPr>
          <p:cNvSpPr>
            <a:spLocks noGrp="1"/>
          </p:cNvSpPr>
          <p:nvPr>
            <p:ph type="title" hasCustomPrompt="1"/>
          </p:nvPr>
        </p:nvSpPr>
        <p:spPr>
          <a:xfrm>
            <a:off x="838200" y="4435504"/>
            <a:ext cx="10515600" cy="1149264"/>
          </a:xfrm>
        </p:spPr>
        <p:txBody>
          <a:bodyPr/>
          <a:lstStyle>
            <a:lvl1pPr algn="ctr">
              <a:defRPr sz="4600"/>
            </a:lvl1pPr>
          </a:lstStyle>
          <a:p>
            <a:r>
              <a:rPr lang="sv-SE"/>
              <a:t>En rubrik kommer</a:t>
            </a:r>
            <a:br>
              <a:rPr lang="sv-SE"/>
            </a:br>
            <a:r>
              <a:rPr lang="sv-SE"/>
              <a:t>att stå här och vara på två rader</a:t>
            </a:r>
          </a:p>
        </p:txBody>
      </p:sp>
      <p:sp>
        <p:nvSpPr>
          <p:cNvPr id="10" name="Underrubrik 2">
            <a:extLst>
              <a:ext uri="{FF2B5EF4-FFF2-40B4-BE49-F238E27FC236}">
                <a16:creationId xmlns:a16="http://schemas.microsoft.com/office/drawing/2014/main" id="{A1446BD1-50A4-40FE-9679-6F29CE291357}"/>
              </a:ext>
            </a:extLst>
          </p:cNvPr>
          <p:cNvSpPr>
            <a:spLocks noGrp="1"/>
          </p:cNvSpPr>
          <p:nvPr>
            <p:ph type="subTitle" idx="1" hasCustomPrompt="1"/>
          </p:nvPr>
        </p:nvSpPr>
        <p:spPr>
          <a:xfrm>
            <a:off x="385840" y="6302727"/>
            <a:ext cx="5717628" cy="410286"/>
          </a:xfrm>
        </p:spPr>
        <p:txBody>
          <a:bodyPr anchor="ctr"/>
          <a:lstStyle>
            <a:lvl1pPr marL="0" indent="0" algn="l">
              <a:buNone/>
              <a:defRPr sz="1100" b="0" cap="all"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Ämne/titel/namn/datum</a:t>
            </a:r>
          </a:p>
        </p:txBody>
      </p:sp>
      <p:sp>
        <p:nvSpPr>
          <p:cNvPr id="13" name="Rektangel 12">
            <a:extLst>
              <a:ext uri="{FF2B5EF4-FFF2-40B4-BE49-F238E27FC236}">
                <a16:creationId xmlns:a16="http://schemas.microsoft.com/office/drawing/2014/main" id="{F6D4D3BE-D90B-473D-BD5E-AE8A9BD8150E}"/>
              </a:ext>
            </a:extLst>
          </p:cNvPr>
          <p:cNvSpPr/>
          <p:nvPr userDrawn="1"/>
        </p:nvSpPr>
        <p:spPr>
          <a:xfrm>
            <a:off x="-2575249" y="4294662"/>
            <a:ext cx="2447663" cy="861774"/>
          </a:xfrm>
          <a:prstGeom prst="rect">
            <a:avLst/>
          </a:prstGeom>
        </p:spPr>
        <p:txBody>
          <a:bodyPr wrap="square">
            <a:spAutoFit/>
          </a:bodyPr>
          <a:lstStyle/>
          <a:p>
            <a:pPr algn="r">
              <a:spcAft>
                <a:spcPts val="0"/>
              </a:spcAft>
            </a:pPr>
            <a:r>
              <a:rPr lang="sv-SE" sz="1000">
                <a:effectLst/>
                <a:latin typeface="Calibri" panose="020F0502020204030204" pitchFamily="34" charset="0"/>
                <a:ea typeface="Calibri" panose="020F0502020204030204" pitchFamily="34" charset="0"/>
              </a:rPr>
              <a:t>Varje rubrik inleds </a:t>
            </a:r>
            <a:r>
              <a:rPr lang="sv-SE" sz="1000">
                <a:solidFill>
                  <a:schemeClr val="accent1"/>
                </a:solidFill>
                <a:effectLst/>
                <a:latin typeface="Calibri" panose="020F0502020204030204" pitchFamily="34" charset="0"/>
                <a:ea typeface="Calibri" panose="020F0502020204030204" pitchFamily="34" charset="0"/>
              </a:rPr>
              <a:t>med ljusare röd</a:t>
            </a:r>
            <a:r>
              <a:rPr lang="sv-SE" sz="1000">
                <a:effectLst/>
                <a:latin typeface="Calibri" panose="020F0502020204030204" pitchFamily="34" charset="0"/>
                <a:ea typeface="Calibri" panose="020F0502020204030204" pitchFamily="34" charset="0"/>
              </a:rPr>
              <a:t> se bild. (Bild på inringad färg i paletten)</a:t>
            </a:r>
          </a:p>
          <a:p>
            <a:pPr algn="r">
              <a:spcAft>
                <a:spcPts val="0"/>
              </a:spcAft>
            </a:pPr>
            <a:endParaRPr lang="sv-SE" sz="1000">
              <a:effectLst/>
              <a:latin typeface="Calibri" panose="020F0502020204030204" pitchFamily="34" charset="0"/>
              <a:ea typeface="Calibri" panose="020F0502020204030204" pitchFamily="34" charset="0"/>
            </a:endParaRPr>
          </a:p>
          <a:p>
            <a:pPr algn="r">
              <a:spcAft>
                <a:spcPts val="0"/>
              </a:spcAft>
            </a:pPr>
            <a:r>
              <a:rPr lang="sv-SE" sz="1000">
                <a:effectLst/>
                <a:latin typeface="Calibri" panose="020F0502020204030204" pitchFamily="34" charset="0"/>
                <a:ea typeface="Calibri" panose="020F0502020204030204" pitchFamily="34" charset="0"/>
              </a:rPr>
              <a:t>Detta måste göras manuellt genom att markera texten.</a:t>
            </a:r>
          </a:p>
        </p:txBody>
      </p:sp>
      <p:pic>
        <p:nvPicPr>
          <p:cNvPr id="14" name="Bildobjekt 13">
            <a:extLst>
              <a:ext uri="{FF2B5EF4-FFF2-40B4-BE49-F238E27FC236}">
                <a16:creationId xmlns:a16="http://schemas.microsoft.com/office/drawing/2014/main" id="{F559ADBB-AE9C-4433-8521-A9B004D10A1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940767" y="5261867"/>
            <a:ext cx="1685925" cy="628650"/>
          </a:xfrm>
          <a:prstGeom prst="rect">
            <a:avLst/>
          </a:prstGeom>
        </p:spPr>
      </p:pic>
      <p:pic>
        <p:nvPicPr>
          <p:cNvPr id="4" name="Bildobjekt 3" descr="En bild som visar text, Teckensnitt, Grafik, grafisk design&#10;&#10;AI-genererat innehåll kan vara felaktigt.">
            <a:extLst>
              <a:ext uri="{FF2B5EF4-FFF2-40B4-BE49-F238E27FC236}">
                <a16:creationId xmlns:a16="http://schemas.microsoft.com/office/drawing/2014/main" id="{3702D7FB-9CC4-F0C2-2F4C-E47313937D6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0116000" y="6300000"/>
            <a:ext cx="1820294" cy="463451"/>
          </a:xfrm>
          <a:prstGeom prst="rect">
            <a:avLst/>
          </a:prstGeom>
        </p:spPr>
      </p:pic>
    </p:spTree>
    <p:extLst>
      <p:ext uri="{BB962C8B-B14F-4D97-AF65-F5344CB8AC3E}">
        <p14:creationId xmlns:p14="http://schemas.microsoft.com/office/powerpoint/2010/main" val="17613282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Startsida med bild, stående ROSA">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2B9B1E09-5306-4C10-87AB-2A88B20FDCA3}"/>
              </a:ext>
            </a:extLst>
          </p:cNvPr>
          <p:cNvSpPr/>
          <p:nvPr userDrawn="1"/>
        </p:nvSpPr>
        <p:spPr>
          <a:xfrm>
            <a:off x="4534293" y="0"/>
            <a:ext cx="7657707"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Platshållare för bild 3">
            <a:extLst>
              <a:ext uri="{FF2B5EF4-FFF2-40B4-BE49-F238E27FC236}">
                <a16:creationId xmlns:a16="http://schemas.microsoft.com/office/drawing/2014/main" id="{A6D5D8B6-D25B-4C93-B295-E27694AD218D}"/>
              </a:ext>
            </a:extLst>
          </p:cNvPr>
          <p:cNvSpPr>
            <a:spLocks noGrp="1"/>
          </p:cNvSpPr>
          <p:nvPr>
            <p:ph type="pic" sz="quarter" idx="10"/>
          </p:nvPr>
        </p:nvSpPr>
        <p:spPr>
          <a:xfrm>
            <a:off x="0" y="0"/>
            <a:ext cx="5409044" cy="6124575"/>
          </a:xfrm>
          <a:custGeom>
            <a:avLst/>
            <a:gdLst>
              <a:gd name="connsiteX0" fmla="*/ 0 w 5468938"/>
              <a:gd name="connsiteY0" fmla="*/ 0 h 6858000"/>
              <a:gd name="connsiteX1" fmla="*/ 2734469 w 5468938"/>
              <a:gd name="connsiteY1" fmla="*/ 0 h 6858000"/>
              <a:gd name="connsiteX2" fmla="*/ 5468938 w 5468938"/>
              <a:gd name="connsiteY2" fmla="*/ 3429000 h 6858000"/>
              <a:gd name="connsiteX3" fmla="*/ 2734469 w 5468938"/>
              <a:gd name="connsiteY3" fmla="*/ 6858000 h 6858000"/>
              <a:gd name="connsiteX4" fmla="*/ 0 w 5468938"/>
              <a:gd name="connsiteY4" fmla="*/ 6858000 h 6858000"/>
              <a:gd name="connsiteX5" fmla="*/ 0 w 5468938"/>
              <a:gd name="connsiteY5" fmla="*/ 0 h 6858000"/>
              <a:gd name="connsiteX0" fmla="*/ 0 w 5792556"/>
              <a:gd name="connsiteY0" fmla="*/ 0 h 6858000"/>
              <a:gd name="connsiteX1" fmla="*/ 4724633 w 5792556"/>
              <a:gd name="connsiteY1" fmla="*/ 0 h 6858000"/>
              <a:gd name="connsiteX2" fmla="*/ 5468938 w 5792556"/>
              <a:gd name="connsiteY2" fmla="*/ 3429000 h 6858000"/>
              <a:gd name="connsiteX3" fmla="*/ 2734469 w 5792556"/>
              <a:gd name="connsiteY3" fmla="*/ 6858000 h 6858000"/>
              <a:gd name="connsiteX4" fmla="*/ 0 w 5792556"/>
              <a:gd name="connsiteY4" fmla="*/ 6858000 h 6858000"/>
              <a:gd name="connsiteX5" fmla="*/ 0 w 5792556"/>
              <a:gd name="connsiteY5" fmla="*/ 0 h 6858000"/>
              <a:gd name="connsiteX0" fmla="*/ 0 w 5715582"/>
              <a:gd name="connsiteY0" fmla="*/ 0 h 6858000"/>
              <a:gd name="connsiteX1" fmla="*/ 4724633 w 5715582"/>
              <a:gd name="connsiteY1" fmla="*/ 0 h 6858000"/>
              <a:gd name="connsiteX2" fmla="*/ 5468938 w 5715582"/>
              <a:gd name="connsiteY2" fmla="*/ 3429000 h 6858000"/>
              <a:gd name="connsiteX3" fmla="*/ 4814281 w 5715582"/>
              <a:gd name="connsiteY3" fmla="*/ 6858000 h 6858000"/>
              <a:gd name="connsiteX4" fmla="*/ 0 w 5715582"/>
              <a:gd name="connsiteY4" fmla="*/ 6858000 h 6858000"/>
              <a:gd name="connsiteX5" fmla="*/ 0 w 5715582"/>
              <a:gd name="connsiteY5" fmla="*/ 0 h 6858000"/>
              <a:gd name="connsiteX0" fmla="*/ 0 w 5657592"/>
              <a:gd name="connsiteY0" fmla="*/ 0 h 6858000"/>
              <a:gd name="connsiteX1" fmla="*/ 4724633 w 5657592"/>
              <a:gd name="connsiteY1" fmla="*/ 0 h 6858000"/>
              <a:gd name="connsiteX2" fmla="*/ 5468938 w 5657592"/>
              <a:gd name="connsiteY2" fmla="*/ 3429000 h 6858000"/>
              <a:gd name="connsiteX3" fmla="*/ 4814281 w 5657592"/>
              <a:gd name="connsiteY3" fmla="*/ 6858000 h 6858000"/>
              <a:gd name="connsiteX4" fmla="*/ 0 w 5657592"/>
              <a:gd name="connsiteY4" fmla="*/ 6858000 h 6858000"/>
              <a:gd name="connsiteX5" fmla="*/ 0 w 5657592"/>
              <a:gd name="connsiteY5" fmla="*/ 0 h 6858000"/>
              <a:gd name="connsiteX0" fmla="*/ 0 w 5540797"/>
              <a:gd name="connsiteY0" fmla="*/ 0 h 6858000"/>
              <a:gd name="connsiteX1" fmla="*/ 4724633 w 5540797"/>
              <a:gd name="connsiteY1" fmla="*/ 0 h 6858000"/>
              <a:gd name="connsiteX2" fmla="*/ 5468938 w 5540797"/>
              <a:gd name="connsiteY2" fmla="*/ 3429000 h 6858000"/>
              <a:gd name="connsiteX3" fmla="*/ 4814281 w 5540797"/>
              <a:gd name="connsiteY3" fmla="*/ 6858000 h 6858000"/>
              <a:gd name="connsiteX4" fmla="*/ 0 w 5540797"/>
              <a:gd name="connsiteY4" fmla="*/ 6858000 h 6858000"/>
              <a:gd name="connsiteX5" fmla="*/ 0 w 5540797"/>
              <a:gd name="connsiteY5" fmla="*/ 0 h 6858000"/>
              <a:gd name="connsiteX0" fmla="*/ 0 w 5367229"/>
              <a:gd name="connsiteY0" fmla="*/ 0 h 6858000"/>
              <a:gd name="connsiteX1" fmla="*/ 4724633 w 5367229"/>
              <a:gd name="connsiteY1" fmla="*/ 0 h 6858000"/>
              <a:gd name="connsiteX2" fmla="*/ 4814281 w 5367229"/>
              <a:gd name="connsiteY2" fmla="*/ 6858000 h 6858000"/>
              <a:gd name="connsiteX3" fmla="*/ 0 w 5367229"/>
              <a:gd name="connsiteY3" fmla="*/ 6858000 h 6858000"/>
              <a:gd name="connsiteX4" fmla="*/ 0 w 5367229"/>
              <a:gd name="connsiteY4" fmla="*/ 0 h 6858000"/>
              <a:gd name="connsiteX0" fmla="*/ 0 w 5373612"/>
              <a:gd name="connsiteY0" fmla="*/ 0 h 6858000"/>
              <a:gd name="connsiteX1" fmla="*/ 4724633 w 5373612"/>
              <a:gd name="connsiteY1" fmla="*/ 0 h 6858000"/>
              <a:gd name="connsiteX2" fmla="*/ 4814281 w 5373612"/>
              <a:gd name="connsiteY2" fmla="*/ 6858000 h 6858000"/>
              <a:gd name="connsiteX3" fmla="*/ 0 w 5373612"/>
              <a:gd name="connsiteY3" fmla="*/ 6858000 h 6858000"/>
              <a:gd name="connsiteX4" fmla="*/ 0 w 5373612"/>
              <a:gd name="connsiteY4" fmla="*/ 0 h 6858000"/>
              <a:gd name="connsiteX0" fmla="*/ 0 w 5409044"/>
              <a:gd name="connsiteY0" fmla="*/ 0 h 6858000"/>
              <a:gd name="connsiteX1" fmla="*/ 4724633 w 5409044"/>
              <a:gd name="connsiteY1" fmla="*/ 0 h 6858000"/>
              <a:gd name="connsiteX2" fmla="*/ 4814281 w 5409044"/>
              <a:gd name="connsiteY2" fmla="*/ 6858000 h 6858000"/>
              <a:gd name="connsiteX3" fmla="*/ 0 w 5409044"/>
              <a:gd name="connsiteY3" fmla="*/ 6858000 h 6858000"/>
              <a:gd name="connsiteX4" fmla="*/ 0 w 54090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9044" h="6858000">
                <a:moveTo>
                  <a:pt x="0" y="0"/>
                </a:moveTo>
                <a:lnTo>
                  <a:pt x="4724633" y="0"/>
                </a:lnTo>
                <a:cubicBezTo>
                  <a:pt x="5544943" y="1510553"/>
                  <a:pt x="5691367" y="5015753"/>
                  <a:pt x="4814281" y="6858000"/>
                </a:cubicBezTo>
                <a:lnTo>
                  <a:pt x="0" y="6858000"/>
                </a:lnTo>
                <a:lnTo>
                  <a:pt x="0" y="0"/>
                </a:lnTo>
                <a:close/>
              </a:path>
            </a:pathLst>
          </a:custGeom>
          <a:solidFill>
            <a:schemeClr val="bg1"/>
          </a:solidFill>
          <a:ln>
            <a:noFill/>
          </a:ln>
        </p:spPr>
        <p:txBody>
          <a:bodyPr tIns="612000"/>
          <a:lstStyle>
            <a:lvl1pPr marL="0" indent="0" algn="ctr">
              <a:buNone/>
              <a:defRPr/>
            </a:lvl1pPr>
          </a:lstStyle>
          <a:p>
            <a:r>
              <a:rPr lang="sv-SE"/>
              <a:t>Klicka på ikonen för att lägga till en bild</a:t>
            </a:r>
          </a:p>
        </p:txBody>
      </p:sp>
      <p:sp>
        <p:nvSpPr>
          <p:cNvPr id="2" name="Rubrik 1">
            <a:extLst>
              <a:ext uri="{FF2B5EF4-FFF2-40B4-BE49-F238E27FC236}">
                <a16:creationId xmlns:a16="http://schemas.microsoft.com/office/drawing/2014/main" id="{197E423A-6DB5-459A-B33C-DC429504900E}"/>
              </a:ext>
            </a:extLst>
          </p:cNvPr>
          <p:cNvSpPr>
            <a:spLocks noGrp="1"/>
          </p:cNvSpPr>
          <p:nvPr>
            <p:ph type="title" hasCustomPrompt="1"/>
          </p:nvPr>
        </p:nvSpPr>
        <p:spPr>
          <a:xfrm>
            <a:off x="6113929" y="2438399"/>
            <a:ext cx="5732929" cy="2518839"/>
          </a:xfrm>
        </p:spPr>
        <p:txBody>
          <a:bodyPr anchor="t"/>
          <a:lstStyle>
            <a:lvl1pPr algn="l">
              <a:defRPr sz="4600"/>
            </a:lvl1pPr>
          </a:lstStyle>
          <a:p>
            <a:r>
              <a:rPr lang="sv-SE"/>
              <a:t>En rubrik kommer</a:t>
            </a:r>
            <a:br>
              <a:rPr lang="sv-SE"/>
            </a:br>
            <a:r>
              <a:rPr lang="sv-SE"/>
              <a:t>att stå här och vara på tre rader</a:t>
            </a:r>
          </a:p>
        </p:txBody>
      </p:sp>
      <p:pic>
        <p:nvPicPr>
          <p:cNvPr id="9" name="Bildobjekt 8">
            <a:extLst>
              <a:ext uri="{FF2B5EF4-FFF2-40B4-BE49-F238E27FC236}">
                <a16:creationId xmlns:a16="http://schemas.microsoft.com/office/drawing/2014/main" id="{25B9738A-C3E8-4B02-8BAA-0C250B908C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79317" y="6316726"/>
            <a:ext cx="811630" cy="329318"/>
          </a:xfrm>
          <a:prstGeom prst="rect">
            <a:avLst/>
          </a:prstGeom>
        </p:spPr>
      </p:pic>
      <p:sp>
        <p:nvSpPr>
          <p:cNvPr id="13" name="Rektangel 12">
            <a:extLst>
              <a:ext uri="{FF2B5EF4-FFF2-40B4-BE49-F238E27FC236}">
                <a16:creationId xmlns:a16="http://schemas.microsoft.com/office/drawing/2014/main" id="{F6D4D3BE-D90B-473D-BD5E-AE8A9BD8150E}"/>
              </a:ext>
            </a:extLst>
          </p:cNvPr>
          <p:cNvSpPr/>
          <p:nvPr userDrawn="1"/>
        </p:nvSpPr>
        <p:spPr>
          <a:xfrm>
            <a:off x="-2575249" y="4294662"/>
            <a:ext cx="2447663" cy="861774"/>
          </a:xfrm>
          <a:prstGeom prst="rect">
            <a:avLst/>
          </a:prstGeom>
        </p:spPr>
        <p:txBody>
          <a:bodyPr wrap="square">
            <a:spAutoFit/>
          </a:bodyPr>
          <a:lstStyle/>
          <a:p>
            <a:pPr algn="r">
              <a:spcAft>
                <a:spcPts val="0"/>
              </a:spcAft>
            </a:pPr>
            <a:r>
              <a:rPr lang="sv-SE" sz="1000">
                <a:effectLst/>
                <a:latin typeface="Calibri" panose="020F0502020204030204" pitchFamily="34" charset="0"/>
                <a:ea typeface="Calibri" panose="020F0502020204030204" pitchFamily="34" charset="0"/>
              </a:rPr>
              <a:t>Varje rubrik inleds </a:t>
            </a:r>
            <a:r>
              <a:rPr lang="sv-SE" sz="1000">
                <a:solidFill>
                  <a:schemeClr val="accent1"/>
                </a:solidFill>
                <a:effectLst/>
                <a:latin typeface="Calibri" panose="020F0502020204030204" pitchFamily="34" charset="0"/>
                <a:ea typeface="Calibri" panose="020F0502020204030204" pitchFamily="34" charset="0"/>
              </a:rPr>
              <a:t>med ljusare röd</a:t>
            </a:r>
            <a:r>
              <a:rPr lang="sv-SE" sz="1000">
                <a:effectLst/>
                <a:latin typeface="Calibri" panose="020F0502020204030204" pitchFamily="34" charset="0"/>
                <a:ea typeface="Calibri" panose="020F0502020204030204" pitchFamily="34" charset="0"/>
              </a:rPr>
              <a:t> se bild. (Bild på inringad färg i paletten)</a:t>
            </a:r>
          </a:p>
          <a:p>
            <a:pPr algn="r">
              <a:spcAft>
                <a:spcPts val="0"/>
              </a:spcAft>
            </a:pPr>
            <a:endParaRPr lang="sv-SE" sz="1000">
              <a:effectLst/>
              <a:latin typeface="Calibri" panose="020F0502020204030204" pitchFamily="34" charset="0"/>
              <a:ea typeface="Calibri" panose="020F0502020204030204" pitchFamily="34" charset="0"/>
            </a:endParaRPr>
          </a:p>
          <a:p>
            <a:pPr algn="r">
              <a:spcAft>
                <a:spcPts val="0"/>
              </a:spcAft>
            </a:pPr>
            <a:r>
              <a:rPr lang="sv-SE" sz="1000">
                <a:effectLst/>
                <a:latin typeface="Calibri" panose="020F0502020204030204" pitchFamily="34" charset="0"/>
                <a:ea typeface="Calibri" panose="020F0502020204030204" pitchFamily="34" charset="0"/>
              </a:rPr>
              <a:t>Detta måste göras manuellt genom att markera texten.</a:t>
            </a:r>
          </a:p>
        </p:txBody>
      </p:sp>
      <p:pic>
        <p:nvPicPr>
          <p:cNvPr id="14" name="Bildobjekt 13">
            <a:extLst>
              <a:ext uri="{FF2B5EF4-FFF2-40B4-BE49-F238E27FC236}">
                <a16:creationId xmlns:a16="http://schemas.microsoft.com/office/drawing/2014/main" id="{F559ADBB-AE9C-4433-8521-A9B004D10A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40767" y="5261867"/>
            <a:ext cx="1685925" cy="628650"/>
          </a:xfrm>
          <a:prstGeom prst="rect">
            <a:avLst/>
          </a:prstGeom>
        </p:spPr>
      </p:pic>
      <p:sp>
        <p:nvSpPr>
          <p:cNvPr id="32" name="Rektangel 31">
            <a:extLst>
              <a:ext uri="{FF2B5EF4-FFF2-40B4-BE49-F238E27FC236}">
                <a16:creationId xmlns:a16="http://schemas.microsoft.com/office/drawing/2014/main" id="{813EFC0E-885A-43B5-9260-07804A71EAA3}"/>
              </a:ext>
            </a:extLst>
          </p:cNvPr>
          <p:cNvSpPr/>
          <p:nvPr userDrawn="1"/>
        </p:nvSpPr>
        <p:spPr>
          <a:xfrm>
            <a:off x="0" y="6112042"/>
            <a:ext cx="12193200" cy="7459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3" name="Underrubrik 2">
            <a:extLst>
              <a:ext uri="{FF2B5EF4-FFF2-40B4-BE49-F238E27FC236}">
                <a16:creationId xmlns:a16="http://schemas.microsoft.com/office/drawing/2014/main" id="{B8308509-CDE4-4C50-93DD-8185D4032388}"/>
              </a:ext>
            </a:extLst>
          </p:cNvPr>
          <p:cNvSpPr>
            <a:spLocks noGrp="1"/>
          </p:cNvSpPr>
          <p:nvPr>
            <p:ph type="subTitle" idx="1" hasCustomPrompt="1"/>
          </p:nvPr>
        </p:nvSpPr>
        <p:spPr>
          <a:xfrm>
            <a:off x="385840" y="6284797"/>
            <a:ext cx="5717628" cy="410286"/>
          </a:xfrm>
        </p:spPr>
        <p:txBody>
          <a:bodyPr anchor="ctr"/>
          <a:lstStyle>
            <a:lvl1pPr marL="0" indent="0" algn="l">
              <a:buNone/>
              <a:defRPr sz="1100" b="0" cap="all"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Ämne/titel/namn/datum</a:t>
            </a:r>
          </a:p>
        </p:txBody>
      </p:sp>
      <p:pic>
        <p:nvPicPr>
          <p:cNvPr id="6" name="Bildobjekt 5" descr="En bild som visar text, Teckensnitt, Grafik, grafisk design&#10;&#10;AI-genererat innehåll kan vara felaktigt.">
            <a:extLst>
              <a:ext uri="{FF2B5EF4-FFF2-40B4-BE49-F238E27FC236}">
                <a16:creationId xmlns:a16="http://schemas.microsoft.com/office/drawing/2014/main" id="{8998D2FA-55F6-90BA-2B54-CEFCD61CEAF5}"/>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116000" y="6300000"/>
            <a:ext cx="1820294" cy="463451"/>
          </a:xfrm>
          <a:prstGeom prst="rect">
            <a:avLst/>
          </a:prstGeom>
        </p:spPr>
      </p:pic>
    </p:spTree>
    <p:extLst>
      <p:ext uri="{BB962C8B-B14F-4D97-AF65-F5344CB8AC3E}">
        <p14:creationId xmlns:p14="http://schemas.microsoft.com/office/powerpoint/2010/main" val="30092239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Startsida med bild, stående VIT">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2B9B1E09-5306-4C10-87AB-2A88B20FDCA3}"/>
              </a:ext>
            </a:extLst>
          </p:cNvPr>
          <p:cNvSpPr/>
          <p:nvPr userDrawn="1"/>
        </p:nvSpPr>
        <p:spPr>
          <a:xfrm>
            <a:off x="4534293" y="0"/>
            <a:ext cx="765770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4" name="Platshållare för bild 3">
            <a:extLst>
              <a:ext uri="{FF2B5EF4-FFF2-40B4-BE49-F238E27FC236}">
                <a16:creationId xmlns:a16="http://schemas.microsoft.com/office/drawing/2014/main" id="{A6D5D8B6-D25B-4C93-B295-E27694AD218D}"/>
              </a:ext>
            </a:extLst>
          </p:cNvPr>
          <p:cNvSpPr>
            <a:spLocks noGrp="1"/>
          </p:cNvSpPr>
          <p:nvPr>
            <p:ph type="pic" sz="quarter" idx="10"/>
          </p:nvPr>
        </p:nvSpPr>
        <p:spPr>
          <a:xfrm>
            <a:off x="0" y="0"/>
            <a:ext cx="5409044" cy="6115050"/>
          </a:xfrm>
          <a:custGeom>
            <a:avLst/>
            <a:gdLst>
              <a:gd name="connsiteX0" fmla="*/ 0 w 5468938"/>
              <a:gd name="connsiteY0" fmla="*/ 0 h 6858000"/>
              <a:gd name="connsiteX1" fmla="*/ 2734469 w 5468938"/>
              <a:gd name="connsiteY1" fmla="*/ 0 h 6858000"/>
              <a:gd name="connsiteX2" fmla="*/ 5468938 w 5468938"/>
              <a:gd name="connsiteY2" fmla="*/ 3429000 h 6858000"/>
              <a:gd name="connsiteX3" fmla="*/ 2734469 w 5468938"/>
              <a:gd name="connsiteY3" fmla="*/ 6858000 h 6858000"/>
              <a:gd name="connsiteX4" fmla="*/ 0 w 5468938"/>
              <a:gd name="connsiteY4" fmla="*/ 6858000 h 6858000"/>
              <a:gd name="connsiteX5" fmla="*/ 0 w 5468938"/>
              <a:gd name="connsiteY5" fmla="*/ 0 h 6858000"/>
              <a:gd name="connsiteX0" fmla="*/ 0 w 5792556"/>
              <a:gd name="connsiteY0" fmla="*/ 0 h 6858000"/>
              <a:gd name="connsiteX1" fmla="*/ 4724633 w 5792556"/>
              <a:gd name="connsiteY1" fmla="*/ 0 h 6858000"/>
              <a:gd name="connsiteX2" fmla="*/ 5468938 w 5792556"/>
              <a:gd name="connsiteY2" fmla="*/ 3429000 h 6858000"/>
              <a:gd name="connsiteX3" fmla="*/ 2734469 w 5792556"/>
              <a:gd name="connsiteY3" fmla="*/ 6858000 h 6858000"/>
              <a:gd name="connsiteX4" fmla="*/ 0 w 5792556"/>
              <a:gd name="connsiteY4" fmla="*/ 6858000 h 6858000"/>
              <a:gd name="connsiteX5" fmla="*/ 0 w 5792556"/>
              <a:gd name="connsiteY5" fmla="*/ 0 h 6858000"/>
              <a:gd name="connsiteX0" fmla="*/ 0 w 5715582"/>
              <a:gd name="connsiteY0" fmla="*/ 0 h 6858000"/>
              <a:gd name="connsiteX1" fmla="*/ 4724633 w 5715582"/>
              <a:gd name="connsiteY1" fmla="*/ 0 h 6858000"/>
              <a:gd name="connsiteX2" fmla="*/ 5468938 w 5715582"/>
              <a:gd name="connsiteY2" fmla="*/ 3429000 h 6858000"/>
              <a:gd name="connsiteX3" fmla="*/ 4814281 w 5715582"/>
              <a:gd name="connsiteY3" fmla="*/ 6858000 h 6858000"/>
              <a:gd name="connsiteX4" fmla="*/ 0 w 5715582"/>
              <a:gd name="connsiteY4" fmla="*/ 6858000 h 6858000"/>
              <a:gd name="connsiteX5" fmla="*/ 0 w 5715582"/>
              <a:gd name="connsiteY5" fmla="*/ 0 h 6858000"/>
              <a:gd name="connsiteX0" fmla="*/ 0 w 5657592"/>
              <a:gd name="connsiteY0" fmla="*/ 0 h 6858000"/>
              <a:gd name="connsiteX1" fmla="*/ 4724633 w 5657592"/>
              <a:gd name="connsiteY1" fmla="*/ 0 h 6858000"/>
              <a:gd name="connsiteX2" fmla="*/ 5468938 w 5657592"/>
              <a:gd name="connsiteY2" fmla="*/ 3429000 h 6858000"/>
              <a:gd name="connsiteX3" fmla="*/ 4814281 w 5657592"/>
              <a:gd name="connsiteY3" fmla="*/ 6858000 h 6858000"/>
              <a:gd name="connsiteX4" fmla="*/ 0 w 5657592"/>
              <a:gd name="connsiteY4" fmla="*/ 6858000 h 6858000"/>
              <a:gd name="connsiteX5" fmla="*/ 0 w 5657592"/>
              <a:gd name="connsiteY5" fmla="*/ 0 h 6858000"/>
              <a:gd name="connsiteX0" fmla="*/ 0 w 5540797"/>
              <a:gd name="connsiteY0" fmla="*/ 0 h 6858000"/>
              <a:gd name="connsiteX1" fmla="*/ 4724633 w 5540797"/>
              <a:gd name="connsiteY1" fmla="*/ 0 h 6858000"/>
              <a:gd name="connsiteX2" fmla="*/ 5468938 w 5540797"/>
              <a:gd name="connsiteY2" fmla="*/ 3429000 h 6858000"/>
              <a:gd name="connsiteX3" fmla="*/ 4814281 w 5540797"/>
              <a:gd name="connsiteY3" fmla="*/ 6858000 h 6858000"/>
              <a:gd name="connsiteX4" fmla="*/ 0 w 5540797"/>
              <a:gd name="connsiteY4" fmla="*/ 6858000 h 6858000"/>
              <a:gd name="connsiteX5" fmla="*/ 0 w 5540797"/>
              <a:gd name="connsiteY5" fmla="*/ 0 h 6858000"/>
              <a:gd name="connsiteX0" fmla="*/ 0 w 5367229"/>
              <a:gd name="connsiteY0" fmla="*/ 0 h 6858000"/>
              <a:gd name="connsiteX1" fmla="*/ 4724633 w 5367229"/>
              <a:gd name="connsiteY1" fmla="*/ 0 h 6858000"/>
              <a:gd name="connsiteX2" fmla="*/ 4814281 w 5367229"/>
              <a:gd name="connsiteY2" fmla="*/ 6858000 h 6858000"/>
              <a:gd name="connsiteX3" fmla="*/ 0 w 5367229"/>
              <a:gd name="connsiteY3" fmla="*/ 6858000 h 6858000"/>
              <a:gd name="connsiteX4" fmla="*/ 0 w 5367229"/>
              <a:gd name="connsiteY4" fmla="*/ 0 h 6858000"/>
              <a:gd name="connsiteX0" fmla="*/ 0 w 5373612"/>
              <a:gd name="connsiteY0" fmla="*/ 0 h 6858000"/>
              <a:gd name="connsiteX1" fmla="*/ 4724633 w 5373612"/>
              <a:gd name="connsiteY1" fmla="*/ 0 h 6858000"/>
              <a:gd name="connsiteX2" fmla="*/ 4814281 w 5373612"/>
              <a:gd name="connsiteY2" fmla="*/ 6858000 h 6858000"/>
              <a:gd name="connsiteX3" fmla="*/ 0 w 5373612"/>
              <a:gd name="connsiteY3" fmla="*/ 6858000 h 6858000"/>
              <a:gd name="connsiteX4" fmla="*/ 0 w 5373612"/>
              <a:gd name="connsiteY4" fmla="*/ 0 h 6858000"/>
              <a:gd name="connsiteX0" fmla="*/ 0 w 5409044"/>
              <a:gd name="connsiteY0" fmla="*/ 0 h 6858000"/>
              <a:gd name="connsiteX1" fmla="*/ 4724633 w 5409044"/>
              <a:gd name="connsiteY1" fmla="*/ 0 h 6858000"/>
              <a:gd name="connsiteX2" fmla="*/ 4814281 w 5409044"/>
              <a:gd name="connsiteY2" fmla="*/ 6858000 h 6858000"/>
              <a:gd name="connsiteX3" fmla="*/ 0 w 5409044"/>
              <a:gd name="connsiteY3" fmla="*/ 6858000 h 6858000"/>
              <a:gd name="connsiteX4" fmla="*/ 0 w 54090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9044" h="6858000">
                <a:moveTo>
                  <a:pt x="0" y="0"/>
                </a:moveTo>
                <a:lnTo>
                  <a:pt x="4724633" y="0"/>
                </a:lnTo>
                <a:cubicBezTo>
                  <a:pt x="5544943" y="1510553"/>
                  <a:pt x="5691367" y="5015753"/>
                  <a:pt x="4814281" y="6858000"/>
                </a:cubicBezTo>
                <a:lnTo>
                  <a:pt x="0" y="6858000"/>
                </a:lnTo>
                <a:lnTo>
                  <a:pt x="0" y="0"/>
                </a:lnTo>
                <a:close/>
              </a:path>
            </a:pathLst>
          </a:custGeom>
          <a:solidFill>
            <a:schemeClr val="bg1"/>
          </a:solidFill>
          <a:ln>
            <a:noFill/>
          </a:ln>
        </p:spPr>
        <p:txBody>
          <a:bodyPr tIns="612000"/>
          <a:lstStyle>
            <a:lvl1pPr marL="0" indent="0" algn="ctr">
              <a:buNone/>
              <a:defRPr/>
            </a:lvl1pPr>
          </a:lstStyle>
          <a:p>
            <a:r>
              <a:rPr lang="sv-SE"/>
              <a:t>Klicka på ikonen för att lägga till en bild</a:t>
            </a:r>
          </a:p>
        </p:txBody>
      </p:sp>
      <p:sp>
        <p:nvSpPr>
          <p:cNvPr id="2" name="Rubrik 1">
            <a:extLst>
              <a:ext uri="{FF2B5EF4-FFF2-40B4-BE49-F238E27FC236}">
                <a16:creationId xmlns:a16="http://schemas.microsoft.com/office/drawing/2014/main" id="{197E423A-6DB5-459A-B33C-DC429504900E}"/>
              </a:ext>
            </a:extLst>
          </p:cNvPr>
          <p:cNvSpPr>
            <a:spLocks noGrp="1"/>
          </p:cNvSpPr>
          <p:nvPr>
            <p:ph type="title" hasCustomPrompt="1"/>
          </p:nvPr>
        </p:nvSpPr>
        <p:spPr>
          <a:xfrm>
            <a:off x="6113929" y="2438399"/>
            <a:ext cx="5732929" cy="2518839"/>
          </a:xfrm>
        </p:spPr>
        <p:txBody>
          <a:bodyPr anchor="t"/>
          <a:lstStyle>
            <a:lvl1pPr algn="l">
              <a:defRPr sz="4600"/>
            </a:lvl1pPr>
          </a:lstStyle>
          <a:p>
            <a:r>
              <a:rPr lang="sv-SE"/>
              <a:t>En rubrik kommer</a:t>
            </a:r>
            <a:br>
              <a:rPr lang="sv-SE"/>
            </a:br>
            <a:r>
              <a:rPr lang="sv-SE"/>
              <a:t>att stå här och vara på tre rader</a:t>
            </a:r>
          </a:p>
        </p:txBody>
      </p:sp>
      <p:pic>
        <p:nvPicPr>
          <p:cNvPr id="9" name="Bildobjekt 8">
            <a:extLst>
              <a:ext uri="{FF2B5EF4-FFF2-40B4-BE49-F238E27FC236}">
                <a16:creationId xmlns:a16="http://schemas.microsoft.com/office/drawing/2014/main" id="{25B9738A-C3E8-4B02-8BAA-0C250B908C2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979317" y="6316726"/>
            <a:ext cx="811630" cy="329318"/>
          </a:xfrm>
          <a:prstGeom prst="rect">
            <a:avLst/>
          </a:prstGeom>
        </p:spPr>
      </p:pic>
      <p:sp>
        <p:nvSpPr>
          <p:cNvPr id="13" name="Rektangel 12">
            <a:extLst>
              <a:ext uri="{FF2B5EF4-FFF2-40B4-BE49-F238E27FC236}">
                <a16:creationId xmlns:a16="http://schemas.microsoft.com/office/drawing/2014/main" id="{F6D4D3BE-D90B-473D-BD5E-AE8A9BD8150E}"/>
              </a:ext>
            </a:extLst>
          </p:cNvPr>
          <p:cNvSpPr/>
          <p:nvPr userDrawn="1"/>
        </p:nvSpPr>
        <p:spPr>
          <a:xfrm>
            <a:off x="-2575249" y="4294662"/>
            <a:ext cx="2447663" cy="861774"/>
          </a:xfrm>
          <a:prstGeom prst="rect">
            <a:avLst/>
          </a:prstGeom>
        </p:spPr>
        <p:txBody>
          <a:bodyPr wrap="square">
            <a:spAutoFit/>
          </a:bodyPr>
          <a:lstStyle/>
          <a:p>
            <a:pPr algn="r">
              <a:spcAft>
                <a:spcPts val="0"/>
              </a:spcAft>
            </a:pPr>
            <a:r>
              <a:rPr lang="sv-SE" sz="1000">
                <a:effectLst/>
                <a:latin typeface="Calibri" panose="020F0502020204030204" pitchFamily="34" charset="0"/>
                <a:ea typeface="Calibri" panose="020F0502020204030204" pitchFamily="34" charset="0"/>
              </a:rPr>
              <a:t>Varje rubrik inleds </a:t>
            </a:r>
            <a:r>
              <a:rPr lang="sv-SE" sz="1000">
                <a:solidFill>
                  <a:schemeClr val="accent1"/>
                </a:solidFill>
                <a:effectLst/>
                <a:latin typeface="Calibri" panose="020F0502020204030204" pitchFamily="34" charset="0"/>
                <a:ea typeface="Calibri" panose="020F0502020204030204" pitchFamily="34" charset="0"/>
              </a:rPr>
              <a:t>med ljusare röd</a:t>
            </a:r>
            <a:r>
              <a:rPr lang="sv-SE" sz="1000">
                <a:effectLst/>
                <a:latin typeface="Calibri" panose="020F0502020204030204" pitchFamily="34" charset="0"/>
                <a:ea typeface="Calibri" panose="020F0502020204030204" pitchFamily="34" charset="0"/>
              </a:rPr>
              <a:t> se bild. (Bild på inringad färg i paletten)</a:t>
            </a:r>
          </a:p>
          <a:p>
            <a:pPr algn="r">
              <a:spcAft>
                <a:spcPts val="0"/>
              </a:spcAft>
            </a:pPr>
            <a:endParaRPr lang="sv-SE" sz="1000">
              <a:effectLst/>
              <a:latin typeface="Calibri" panose="020F0502020204030204" pitchFamily="34" charset="0"/>
              <a:ea typeface="Calibri" panose="020F0502020204030204" pitchFamily="34" charset="0"/>
            </a:endParaRPr>
          </a:p>
          <a:p>
            <a:pPr algn="r">
              <a:spcAft>
                <a:spcPts val="0"/>
              </a:spcAft>
            </a:pPr>
            <a:r>
              <a:rPr lang="sv-SE" sz="1000">
                <a:effectLst/>
                <a:latin typeface="Calibri" panose="020F0502020204030204" pitchFamily="34" charset="0"/>
                <a:ea typeface="Calibri" panose="020F0502020204030204" pitchFamily="34" charset="0"/>
              </a:rPr>
              <a:t>Detta måste göras manuellt genom att markera texten.</a:t>
            </a:r>
          </a:p>
        </p:txBody>
      </p:sp>
      <p:pic>
        <p:nvPicPr>
          <p:cNvPr id="14" name="Bildobjekt 13">
            <a:extLst>
              <a:ext uri="{FF2B5EF4-FFF2-40B4-BE49-F238E27FC236}">
                <a16:creationId xmlns:a16="http://schemas.microsoft.com/office/drawing/2014/main" id="{F559ADBB-AE9C-4433-8521-A9B004D10A13}"/>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940767" y="5261867"/>
            <a:ext cx="1685925" cy="628650"/>
          </a:xfrm>
          <a:prstGeom prst="rect">
            <a:avLst/>
          </a:prstGeom>
        </p:spPr>
      </p:pic>
      <p:sp>
        <p:nvSpPr>
          <p:cNvPr id="32" name="Rektangel 31">
            <a:extLst>
              <a:ext uri="{FF2B5EF4-FFF2-40B4-BE49-F238E27FC236}">
                <a16:creationId xmlns:a16="http://schemas.microsoft.com/office/drawing/2014/main" id="{D7C6379A-E5B9-4DBE-87E3-D8A0F4B3241B}"/>
              </a:ext>
            </a:extLst>
          </p:cNvPr>
          <p:cNvSpPr/>
          <p:nvPr userDrawn="1"/>
        </p:nvSpPr>
        <p:spPr>
          <a:xfrm>
            <a:off x="0" y="6112042"/>
            <a:ext cx="12192000" cy="7459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33" name="Underrubrik 2">
            <a:extLst>
              <a:ext uri="{FF2B5EF4-FFF2-40B4-BE49-F238E27FC236}">
                <a16:creationId xmlns:a16="http://schemas.microsoft.com/office/drawing/2014/main" id="{98DE3D41-C2B5-4D95-91B2-B0834D588D45}"/>
              </a:ext>
            </a:extLst>
          </p:cNvPr>
          <p:cNvSpPr>
            <a:spLocks noGrp="1"/>
          </p:cNvSpPr>
          <p:nvPr>
            <p:ph type="subTitle" idx="1" hasCustomPrompt="1"/>
          </p:nvPr>
        </p:nvSpPr>
        <p:spPr>
          <a:xfrm>
            <a:off x="385840" y="6284797"/>
            <a:ext cx="5717628" cy="410286"/>
          </a:xfrm>
        </p:spPr>
        <p:txBody>
          <a:bodyPr anchor="ctr"/>
          <a:lstStyle>
            <a:lvl1pPr marL="0" indent="0" algn="l">
              <a:buNone/>
              <a:defRPr sz="1100" b="0" cap="all" baseline="0">
                <a:solidFill>
                  <a:schemeClr val="bg1"/>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Ämne/titel/namn/datum</a:t>
            </a:r>
          </a:p>
        </p:txBody>
      </p:sp>
      <p:pic>
        <p:nvPicPr>
          <p:cNvPr id="6" name="Bildobjekt 5" descr="En bild som visar text, Teckensnitt, Grafik, grafisk design&#10;&#10;AI-genererat innehåll kan vara felaktigt.">
            <a:extLst>
              <a:ext uri="{FF2B5EF4-FFF2-40B4-BE49-F238E27FC236}">
                <a16:creationId xmlns:a16="http://schemas.microsoft.com/office/drawing/2014/main" id="{1E8C296B-9FC3-B074-385B-D680D4CB2892}"/>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116000" y="6300000"/>
            <a:ext cx="1820294" cy="463451"/>
          </a:xfrm>
          <a:prstGeom prst="rect">
            <a:avLst/>
          </a:prstGeom>
        </p:spPr>
      </p:pic>
    </p:spTree>
    <p:extLst>
      <p:ext uri="{BB962C8B-B14F-4D97-AF65-F5344CB8AC3E}">
        <p14:creationId xmlns:p14="http://schemas.microsoft.com/office/powerpoint/2010/main" val="1802685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Kapitelsida ROSA">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B980B2C3-6720-4B17-BCEF-D058EE6EA5EF}"/>
              </a:ext>
            </a:extLst>
          </p:cNvPr>
          <p:cNvSpPr/>
          <p:nvPr userDrawn="1"/>
        </p:nvSpPr>
        <p:spPr>
          <a:xfrm>
            <a:off x="0" y="0"/>
            <a:ext cx="12192000" cy="6117021"/>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197E423A-6DB5-459A-B33C-DC429504900E}"/>
              </a:ext>
            </a:extLst>
          </p:cNvPr>
          <p:cNvSpPr>
            <a:spLocks noGrp="1"/>
          </p:cNvSpPr>
          <p:nvPr>
            <p:ph type="title" hasCustomPrompt="1"/>
          </p:nvPr>
        </p:nvSpPr>
        <p:spPr>
          <a:xfrm>
            <a:off x="838200" y="1540043"/>
            <a:ext cx="10515600" cy="2679331"/>
          </a:xfrm>
        </p:spPr>
        <p:txBody>
          <a:bodyPr anchor="ctr"/>
          <a:lstStyle>
            <a:lvl1pPr algn="ctr">
              <a:defRPr sz="4600"/>
            </a:lvl1pPr>
          </a:lstStyle>
          <a:p>
            <a:r>
              <a:rPr lang="sv-SE">
                <a:solidFill>
                  <a:schemeClr val="accent1"/>
                </a:solidFill>
              </a:rPr>
              <a:t>Vi finns på</a:t>
            </a:r>
            <a:br>
              <a:rPr lang="sv-SE"/>
            </a:br>
            <a:r>
              <a:rPr lang="sv-SE"/>
              <a:t>webb och telefon och</a:t>
            </a:r>
            <a:br>
              <a:rPr lang="sv-SE"/>
            </a:br>
            <a:r>
              <a:rPr lang="sv-SE"/>
              <a:t>har öppet dygnet runt</a:t>
            </a:r>
          </a:p>
        </p:txBody>
      </p:sp>
      <p:sp>
        <p:nvSpPr>
          <p:cNvPr id="6" name="Platshållare för sidfot 4">
            <a:extLst>
              <a:ext uri="{FF2B5EF4-FFF2-40B4-BE49-F238E27FC236}">
                <a16:creationId xmlns:a16="http://schemas.microsoft.com/office/drawing/2014/main" id="{E744CDB5-661C-4791-9896-07C2BE0466E4}"/>
              </a:ext>
            </a:extLst>
          </p:cNvPr>
          <p:cNvSpPr>
            <a:spLocks noGrp="1"/>
          </p:cNvSpPr>
          <p:nvPr>
            <p:ph type="ftr" sz="quarter" idx="3"/>
          </p:nvPr>
        </p:nvSpPr>
        <p:spPr>
          <a:xfrm>
            <a:off x="711722" y="6311973"/>
            <a:ext cx="4114800" cy="365125"/>
          </a:xfrm>
          <a:prstGeom prst="rect">
            <a:avLst/>
          </a:prstGeom>
        </p:spPr>
        <p:txBody>
          <a:bodyPr vert="horz" lIns="0" tIns="0" rIns="0" bIns="0" rtlCol="0" anchor="ctr"/>
          <a:lstStyle>
            <a:lvl1pPr algn="l">
              <a:defRPr sz="1050" b="0">
                <a:solidFill>
                  <a:schemeClr val="bg1"/>
                </a:solidFill>
              </a:defRPr>
            </a:lvl1pPr>
          </a:lstStyle>
          <a:p>
            <a:endParaRPr lang="sv-SE"/>
          </a:p>
        </p:txBody>
      </p:sp>
      <p:sp>
        <p:nvSpPr>
          <p:cNvPr id="7" name="Platshållare för bildnummer 5">
            <a:extLst>
              <a:ext uri="{FF2B5EF4-FFF2-40B4-BE49-F238E27FC236}">
                <a16:creationId xmlns:a16="http://schemas.microsoft.com/office/drawing/2014/main" id="{B7223757-76B0-47E7-AE0D-6C3F025C0278}"/>
              </a:ext>
            </a:extLst>
          </p:cNvPr>
          <p:cNvSpPr>
            <a:spLocks noGrp="1"/>
          </p:cNvSpPr>
          <p:nvPr>
            <p:ph type="sldNum" sz="quarter" idx="4"/>
          </p:nvPr>
        </p:nvSpPr>
        <p:spPr>
          <a:xfrm>
            <a:off x="276721" y="6311994"/>
            <a:ext cx="390055" cy="365125"/>
          </a:xfrm>
          <a:prstGeom prst="rect">
            <a:avLst/>
          </a:prstGeom>
        </p:spPr>
        <p:txBody>
          <a:bodyPr vert="horz" lIns="91440" tIns="45720" rIns="91440" bIns="45720" rtlCol="0" anchor="ctr"/>
          <a:lstStyle>
            <a:lvl1pPr algn="r">
              <a:defRPr sz="1050">
                <a:solidFill>
                  <a:schemeClr val="bg1"/>
                </a:solidFill>
              </a:defRPr>
            </a:lvl1pPr>
          </a:lstStyle>
          <a:p>
            <a:fld id="{7FF155A8-5C6D-4241-95DF-81E4F2B16EE5}" type="slidenum">
              <a:rPr lang="sv-SE" smtClean="0"/>
              <a:pPr/>
              <a:t>‹#›</a:t>
            </a:fld>
            <a:endParaRPr lang="sv-SE"/>
          </a:p>
        </p:txBody>
      </p:sp>
    </p:spTree>
    <p:extLst>
      <p:ext uri="{BB962C8B-B14F-4D97-AF65-F5344CB8AC3E}">
        <p14:creationId xmlns:p14="http://schemas.microsoft.com/office/powerpoint/2010/main" val="961846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Kapitelsida VI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97E423A-6DB5-459A-B33C-DC429504900E}"/>
              </a:ext>
            </a:extLst>
          </p:cNvPr>
          <p:cNvSpPr>
            <a:spLocks noGrp="1"/>
          </p:cNvSpPr>
          <p:nvPr>
            <p:ph type="title" hasCustomPrompt="1"/>
          </p:nvPr>
        </p:nvSpPr>
        <p:spPr>
          <a:xfrm>
            <a:off x="838200" y="1540043"/>
            <a:ext cx="10515600" cy="2679331"/>
          </a:xfrm>
        </p:spPr>
        <p:txBody>
          <a:bodyPr anchor="ctr"/>
          <a:lstStyle>
            <a:lvl1pPr algn="ctr">
              <a:defRPr sz="4600"/>
            </a:lvl1pPr>
          </a:lstStyle>
          <a:p>
            <a:r>
              <a:rPr lang="sv-SE" dirty="0">
                <a:solidFill>
                  <a:schemeClr val="accent1"/>
                </a:solidFill>
              </a:rPr>
              <a:t>Vi finns på</a:t>
            </a:r>
            <a:br>
              <a:rPr lang="sv-SE" dirty="0"/>
            </a:br>
            <a:r>
              <a:rPr lang="sv-SE" dirty="0"/>
              <a:t>webb och telefon och</a:t>
            </a:r>
            <a:br>
              <a:rPr lang="sv-SE" dirty="0"/>
            </a:br>
            <a:r>
              <a:rPr lang="sv-SE" dirty="0"/>
              <a:t>har öppet dygnet runt</a:t>
            </a:r>
          </a:p>
        </p:txBody>
      </p:sp>
      <p:sp>
        <p:nvSpPr>
          <p:cNvPr id="6" name="Platshållare för sidfot 4">
            <a:extLst>
              <a:ext uri="{FF2B5EF4-FFF2-40B4-BE49-F238E27FC236}">
                <a16:creationId xmlns:a16="http://schemas.microsoft.com/office/drawing/2014/main" id="{E744CDB5-661C-4791-9896-07C2BE0466E4}"/>
              </a:ext>
            </a:extLst>
          </p:cNvPr>
          <p:cNvSpPr>
            <a:spLocks noGrp="1"/>
          </p:cNvSpPr>
          <p:nvPr>
            <p:ph type="ftr" sz="quarter" idx="3"/>
          </p:nvPr>
        </p:nvSpPr>
        <p:spPr>
          <a:xfrm>
            <a:off x="711722" y="6311973"/>
            <a:ext cx="4114800" cy="365125"/>
          </a:xfrm>
          <a:prstGeom prst="rect">
            <a:avLst/>
          </a:prstGeom>
        </p:spPr>
        <p:txBody>
          <a:bodyPr vert="horz" lIns="0" tIns="0" rIns="0" bIns="0" rtlCol="0" anchor="ctr"/>
          <a:lstStyle>
            <a:lvl1pPr algn="l">
              <a:defRPr sz="1050" b="0">
                <a:solidFill>
                  <a:schemeClr val="bg1"/>
                </a:solidFill>
              </a:defRPr>
            </a:lvl1pPr>
          </a:lstStyle>
          <a:p>
            <a:endParaRPr lang="sv-SE"/>
          </a:p>
        </p:txBody>
      </p:sp>
      <p:sp>
        <p:nvSpPr>
          <p:cNvPr id="7" name="Platshållare för bildnummer 5">
            <a:extLst>
              <a:ext uri="{FF2B5EF4-FFF2-40B4-BE49-F238E27FC236}">
                <a16:creationId xmlns:a16="http://schemas.microsoft.com/office/drawing/2014/main" id="{B7223757-76B0-47E7-AE0D-6C3F025C0278}"/>
              </a:ext>
            </a:extLst>
          </p:cNvPr>
          <p:cNvSpPr>
            <a:spLocks noGrp="1"/>
          </p:cNvSpPr>
          <p:nvPr>
            <p:ph type="sldNum" sz="quarter" idx="4"/>
          </p:nvPr>
        </p:nvSpPr>
        <p:spPr>
          <a:xfrm>
            <a:off x="276721" y="6311994"/>
            <a:ext cx="390055" cy="365125"/>
          </a:xfrm>
          <a:prstGeom prst="rect">
            <a:avLst/>
          </a:prstGeom>
        </p:spPr>
        <p:txBody>
          <a:bodyPr vert="horz" lIns="91440" tIns="45720" rIns="91440" bIns="45720" rtlCol="0" anchor="ctr"/>
          <a:lstStyle>
            <a:lvl1pPr algn="r">
              <a:defRPr sz="1050">
                <a:solidFill>
                  <a:schemeClr val="bg1"/>
                </a:solidFill>
              </a:defRPr>
            </a:lvl1pPr>
          </a:lstStyle>
          <a:p>
            <a:fld id="{7FF155A8-5C6D-4241-95DF-81E4F2B16EE5}" type="slidenum">
              <a:rPr lang="sv-SE" smtClean="0"/>
              <a:pPr/>
              <a:t>‹#›</a:t>
            </a:fld>
            <a:endParaRPr lang="sv-SE"/>
          </a:p>
        </p:txBody>
      </p:sp>
    </p:spTree>
    <p:extLst>
      <p:ext uri="{BB962C8B-B14F-4D97-AF65-F5344CB8AC3E}">
        <p14:creationId xmlns:p14="http://schemas.microsoft.com/office/powerpoint/2010/main" val="4842316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andardsida">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97E423A-6DB5-459A-B33C-DC429504900E}"/>
              </a:ext>
            </a:extLst>
          </p:cNvPr>
          <p:cNvSpPr>
            <a:spLocks noGrp="1"/>
          </p:cNvSpPr>
          <p:nvPr>
            <p:ph type="title" hasCustomPrompt="1"/>
          </p:nvPr>
        </p:nvSpPr>
        <p:spPr>
          <a:xfrm>
            <a:off x="874296" y="84221"/>
            <a:ext cx="10072630" cy="1149264"/>
          </a:xfrm>
        </p:spPr>
        <p:txBody>
          <a:bodyPr/>
          <a:lstStyle>
            <a:lvl1pPr>
              <a:defRPr spc="0"/>
            </a:lvl1pPr>
          </a:lstStyle>
          <a:p>
            <a:r>
              <a:rPr lang="sv-SE" dirty="0"/>
              <a:t>Rubrik på en rad</a:t>
            </a:r>
          </a:p>
        </p:txBody>
      </p:sp>
      <p:sp>
        <p:nvSpPr>
          <p:cNvPr id="3" name="Platshållare för innehåll 2">
            <a:extLst>
              <a:ext uri="{FF2B5EF4-FFF2-40B4-BE49-F238E27FC236}">
                <a16:creationId xmlns:a16="http://schemas.microsoft.com/office/drawing/2014/main" id="{C591B10F-9AE3-44F1-83B7-0D36638C58B2}"/>
              </a:ext>
            </a:extLst>
          </p:cNvPr>
          <p:cNvSpPr>
            <a:spLocks noGrp="1"/>
          </p:cNvSpPr>
          <p:nvPr>
            <p:ph idx="1"/>
          </p:nvPr>
        </p:nvSpPr>
        <p:spPr>
          <a:xfrm>
            <a:off x="922423" y="1693273"/>
            <a:ext cx="10018845" cy="3564527"/>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sidfot 4">
            <a:extLst>
              <a:ext uri="{FF2B5EF4-FFF2-40B4-BE49-F238E27FC236}">
                <a16:creationId xmlns:a16="http://schemas.microsoft.com/office/drawing/2014/main" id="{7C8D24B6-D2A2-49C9-BA42-DB7B32029E0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77E05EC-B5C7-4E5C-99AF-DAA72183B66D}"/>
              </a:ext>
            </a:extLst>
          </p:cNvPr>
          <p:cNvSpPr>
            <a:spLocks noGrp="1"/>
          </p:cNvSpPr>
          <p:nvPr>
            <p:ph type="sldNum" sz="quarter" idx="12"/>
          </p:nvPr>
        </p:nvSpPr>
        <p:spPr/>
        <p:txBody>
          <a:bodyPr/>
          <a:lstStyle/>
          <a:p>
            <a:fld id="{7FF155A8-5C6D-4241-95DF-81E4F2B16EE5}" type="slidenum">
              <a:rPr lang="sv-SE" smtClean="0"/>
              <a:t>‹#›</a:t>
            </a:fld>
            <a:endParaRPr lang="sv-SE"/>
          </a:p>
        </p:txBody>
      </p:sp>
    </p:spTree>
    <p:extLst>
      <p:ext uri="{BB962C8B-B14F-4D97-AF65-F5344CB8AC3E}">
        <p14:creationId xmlns:p14="http://schemas.microsoft.com/office/powerpoint/2010/main" val="3743657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andardsida bild vänst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97E423A-6DB5-459A-B33C-DC429504900E}"/>
              </a:ext>
            </a:extLst>
          </p:cNvPr>
          <p:cNvSpPr>
            <a:spLocks noGrp="1"/>
          </p:cNvSpPr>
          <p:nvPr>
            <p:ph type="title" hasCustomPrompt="1"/>
          </p:nvPr>
        </p:nvSpPr>
        <p:spPr/>
        <p:txBody>
          <a:bodyPr/>
          <a:lstStyle>
            <a:lvl1pPr>
              <a:defRPr spc="0"/>
            </a:lvl1pPr>
          </a:lstStyle>
          <a:p>
            <a:r>
              <a:rPr lang="sv-SE" dirty="0">
                <a:solidFill>
                  <a:schemeClr val="accent1"/>
                </a:solidFill>
              </a:rPr>
              <a:t>Rubrik</a:t>
            </a:r>
            <a:r>
              <a:rPr lang="sv-SE" dirty="0"/>
              <a:t> på en rad</a:t>
            </a:r>
          </a:p>
        </p:txBody>
      </p:sp>
      <p:sp>
        <p:nvSpPr>
          <p:cNvPr id="3" name="Platshållare för innehåll 2">
            <a:extLst>
              <a:ext uri="{FF2B5EF4-FFF2-40B4-BE49-F238E27FC236}">
                <a16:creationId xmlns:a16="http://schemas.microsoft.com/office/drawing/2014/main" id="{C591B10F-9AE3-44F1-83B7-0D36638C58B2}"/>
              </a:ext>
            </a:extLst>
          </p:cNvPr>
          <p:cNvSpPr>
            <a:spLocks noGrp="1"/>
          </p:cNvSpPr>
          <p:nvPr>
            <p:ph idx="1"/>
          </p:nvPr>
        </p:nvSpPr>
        <p:spPr>
          <a:xfrm>
            <a:off x="5423338" y="1693273"/>
            <a:ext cx="5958536" cy="3564527"/>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sidfot 4">
            <a:extLst>
              <a:ext uri="{FF2B5EF4-FFF2-40B4-BE49-F238E27FC236}">
                <a16:creationId xmlns:a16="http://schemas.microsoft.com/office/drawing/2014/main" id="{7C8D24B6-D2A2-49C9-BA42-DB7B32029E0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77E05EC-B5C7-4E5C-99AF-DAA72183B66D}"/>
              </a:ext>
            </a:extLst>
          </p:cNvPr>
          <p:cNvSpPr>
            <a:spLocks noGrp="1"/>
          </p:cNvSpPr>
          <p:nvPr>
            <p:ph type="sldNum" sz="quarter" idx="12"/>
          </p:nvPr>
        </p:nvSpPr>
        <p:spPr/>
        <p:txBody>
          <a:bodyPr/>
          <a:lstStyle/>
          <a:p>
            <a:fld id="{7FF155A8-5C6D-4241-95DF-81E4F2B16EE5}" type="slidenum">
              <a:rPr lang="sv-SE" smtClean="0"/>
              <a:t>‹#›</a:t>
            </a:fld>
            <a:endParaRPr lang="sv-SE"/>
          </a:p>
        </p:txBody>
      </p:sp>
      <p:sp>
        <p:nvSpPr>
          <p:cNvPr id="10" name="Platshållare för bild 9">
            <a:extLst>
              <a:ext uri="{FF2B5EF4-FFF2-40B4-BE49-F238E27FC236}">
                <a16:creationId xmlns:a16="http://schemas.microsoft.com/office/drawing/2014/main" id="{E79EAE5D-FEC0-4EF7-BBA5-3270B4215AD3}"/>
              </a:ext>
            </a:extLst>
          </p:cNvPr>
          <p:cNvSpPr>
            <a:spLocks noGrp="1"/>
          </p:cNvSpPr>
          <p:nvPr>
            <p:ph type="pic" sz="quarter" idx="13"/>
          </p:nvPr>
        </p:nvSpPr>
        <p:spPr>
          <a:xfrm>
            <a:off x="935038" y="1619250"/>
            <a:ext cx="4110037" cy="3709988"/>
          </a:xfrm>
          <a:prstGeom prst="roundRect">
            <a:avLst>
              <a:gd name="adj" fmla="val 1369"/>
            </a:avLst>
          </a:prstGeom>
          <a:noFill/>
        </p:spPr>
        <p:txBody>
          <a:bodyPr tIns="576000"/>
          <a:lstStyle>
            <a:lvl1pPr marL="0" indent="0" algn="ctr">
              <a:buNone/>
              <a:defRPr/>
            </a:lvl1pPr>
          </a:lstStyle>
          <a:p>
            <a:r>
              <a:rPr lang="sv-SE"/>
              <a:t>Klicka på ikonen för att lägga till en bild</a:t>
            </a:r>
          </a:p>
        </p:txBody>
      </p:sp>
    </p:spTree>
    <p:extLst>
      <p:ext uri="{BB962C8B-B14F-4D97-AF65-F5344CB8AC3E}">
        <p14:creationId xmlns:p14="http://schemas.microsoft.com/office/powerpoint/2010/main" val="57955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tandardsida bild höge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97E423A-6DB5-459A-B33C-DC429504900E}"/>
              </a:ext>
            </a:extLst>
          </p:cNvPr>
          <p:cNvSpPr>
            <a:spLocks noGrp="1"/>
          </p:cNvSpPr>
          <p:nvPr>
            <p:ph type="title" hasCustomPrompt="1"/>
          </p:nvPr>
        </p:nvSpPr>
        <p:spPr>
          <a:xfrm>
            <a:off x="874296" y="84221"/>
            <a:ext cx="10567736" cy="1149264"/>
          </a:xfrm>
        </p:spPr>
        <p:txBody>
          <a:bodyPr/>
          <a:lstStyle>
            <a:lvl1pPr>
              <a:defRPr spc="0"/>
            </a:lvl1pPr>
          </a:lstStyle>
          <a:p>
            <a:r>
              <a:rPr lang="sv-SE" dirty="0">
                <a:solidFill>
                  <a:schemeClr val="accent1"/>
                </a:solidFill>
              </a:rPr>
              <a:t>Rubrik</a:t>
            </a:r>
            <a:r>
              <a:rPr lang="sv-SE" dirty="0"/>
              <a:t> på en rad</a:t>
            </a:r>
          </a:p>
        </p:txBody>
      </p:sp>
      <p:sp>
        <p:nvSpPr>
          <p:cNvPr id="3" name="Platshållare för innehåll 2">
            <a:extLst>
              <a:ext uri="{FF2B5EF4-FFF2-40B4-BE49-F238E27FC236}">
                <a16:creationId xmlns:a16="http://schemas.microsoft.com/office/drawing/2014/main" id="{C591B10F-9AE3-44F1-83B7-0D36638C58B2}"/>
              </a:ext>
            </a:extLst>
          </p:cNvPr>
          <p:cNvSpPr>
            <a:spLocks noGrp="1"/>
          </p:cNvSpPr>
          <p:nvPr>
            <p:ph idx="1"/>
          </p:nvPr>
        </p:nvSpPr>
        <p:spPr>
          <a:xfrm>
            <a:off x="922424" y="1693273"/>
            <a:ext cx="5919810" cy="3564527"/>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endParaRPr lang="sv-SE" dirty="0"/>
          </a:p>
        </p:txBody>
      </p:sp>
      <p:sp>
        <p:nvSpPr>
          <p:cNvPr id="5" name="Platshållare för sidfot 4">
            <a:extLst>
              <a:ext uri="{FF2B5EF4-FFF2-40B4-BE49-F238E27FC236}">
                <a16:creationId xmlns:a16="http://schemas.microsoft.com/office/drawing/2014/main" id="{7C8D24B6-D2A2-49C9-BA42-DB7B32029E04}"/>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77E05EC-B5C7-4E5C-99AF-DAA72183B66D}"/>
              </a:ext>
            </a:extLst>
          </p:cNvPr>
          <p:cNvSpPr>
            <a:spLocks noGrp="1"/>
          </p:cNvSpPr>
          <p:nvPr>
            <p:ph type="sldNum" sz="quarter" idx="12"/>
          </p:nvPr>
        </p:nvSpPr>
        <p:spPr/>
        <p:txBody>
          <a:bodyPr/>
          <a:lstStyle/>
          <a:p>
            <a:fld id="{7FF155A8-5C6D-4241-95DF-81E4F2B16EE5}" type="slidenum">
              <a:rPr lang="sv-SE" smtClean="0"/>
              <a:t>‹#›</a:t>
            </a:fld>
            <a:endParaRPr lang="sv-SE"/>
          </a:p>
        </p:txBody>
      </p:sp>
      <p:sp>
        <p:nvSpPr>
          <p:cNvPr id="7" name="Platshållare för bild 9">
            <a:extLst>
              <a:ext uri="{FF2B5EF4-FFF2-40B4-BE49-F238E27FC236}">
                <a16:creationId xmlns:a16="http://schemas.microsoft.com/office/drawing/2014/main" id="{DCD0C5FE-126D-416C-9A5B-02C9EAD42FBB}"/>
              </a:ext>
            </a:extLst>
          </p:cNvPr>
          <p:cNvSpPr>
            <a:spLocks noGrp="1"/>
          </p:cNvSpPr>
          <p:nvPr>
            <p:ph type="pic" sz="quarter" idx="13"/>
          </p:nvPr>
        </p:nvSpPr>
        <p:spPr>
          <a:xfrm>
            <a:off x="7346348" y="1619250"/>
            <a:ext cx="4110037" cy="3709988"/>
          </a:xfrm>
          <a:prstGeom prst="roundRect">
            <a:avLst>
              <a:gd name="adj" fmla="val 1369"/>
            </a:avLst>
          </a:prstGeom>
          <a:noFill/>
        </p:spPr>
        <p:txBody>
          <a:bodyPr tIns="576000"/>
          <a:lstStyle>
            <a:lvl1pPr marL="0" indent="0" algn="ctr">
              <a:buNone/>
              <a:defRPr/>
            </a:lvl1pPr>
          </a:lstStyle>
          <a:p>
            <a:r>
              <a:rPr lang="sv-SE"/>
              <a:t>Klicka på ikonen för att lägga till en bild</a:t>
            </a:r>
          </a:p>
        </p:txBody>
      </p:sp>
    </p:spTree>
    <p:extLst>
      <p:ext uri="{BB962C8B-B14F-4D97-AF65-F5344CB8AC3E}">
        <p14:creationId xmlns:p14="http://schemas.microsoft.com/office/powerpoint/2010/main" val="41979121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Slutsida">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8D5545B1-EC61-4586-B3F7-6354B25D50F5}"/>
              </a:ext>
            </a:extLst>
          </p:cNvPr>
          <p:cNvSpPr/>
          <p:nvPr userDrawn="1"/>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9" name="Bildobjekt 8" descr="En bild som visar text, Teckensnitt, Grafik, grafisk design&#10;&#10;AI-genererat innehåll kan vara felaktigt.">
            <a:extLst>
              <a:ext uri="{FF2B5EF4-FFF2-40B4-BE49-F238E27FC236}">
                <a16:creationId xmlns:a16="http://schemas.microsoft.com/office/drawing/2014/main" id="{3B326034-8C65-7F1D-24BB-17D037EE102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310896" y="2819079"/>
            <a:ext cx="5570204" cy="1418186"/>
          </a:xfrm>
          <a:prstGeom prst="rect">
            <a:avLst/>
          </a:prstGeom>
        </p:spPr>
      </p:pic>
    </p:spTree>
    <p:extLst>
      <p:ext uri="{BB962C8B-B14F-4D97-AF65-F5344CB8AC3E}">
        <p14:creationId xmlns:p14="http://schemas.microsoft.com/office/powerpoint/2010/main" val="1389849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113D54B3-3F29-493D-B9C7-8FF2C8DE3569}"/>
              </a:ext>
            </a:extLst>
          </p:cNvPr>
          <p:cNvSpPr/>
          <p:nvPr userDrawn="1"/>
        </p:nvSpPr>
        <p:spPr>
          <a:xfrm>
            <a:off x="0" y="6112042"/>
            <a:ext cx="12193200" cy="74595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Platshållare för rubrik 1">
            <a:extLst>
              <a:ext uri="{FF2B5EF4-FFF2-40B4-BE49-F238E27FC236}">
                <a16:creationId xmlns:a16="http://schemas.microsoft.com/office/drawing/2014/main" id="{DC7C7845-42F2-47E4-96D5-7F5977D34261}"/>
              </a:ext>
            </a:extLst>
          </p:cNvPr>
          <p:cNvSpPr>
            <a:spLocks noGrp="1"/>
          </p:cNvSpPr>
          <p:nvPr>
            <p:ph type="title"/>
          </p:nvPr>
        </p:nvSpPr>
        <p:spPr>
          <a:xfrm>
            <a:off x="874296" y="84221"/>
            <a:ext cx="10515600" cy="1149264"/>
          </a:xfrm>
          <a:prstGeom prst="rect">
            <a:avLst/>
          </a:prstGeom>
        </p:spPr>
        <p:txBody>
          <a:bodyPr vert="horz" lIns="0" tIns="0" rIns="0" bIns="0" rtlCol="0" anchor="b" anchorCtr="0">
            <a:noAutofit/>
          </a:bodyPr>
          <a:lstStyle/>
          <a:p>
            <a:r>
              <a:rPr lang="sv-SE" dirty="0"/>
              <a:t>Klicka här för att ändra mall för rubrikformat</a:t>
            </a:r>
          </a:p>
        </p:txBody>
      </p:sp>
      <p:sp>
        <p:nvSpPr>
          <p:cNvPr id="3" name="Platshållare för text 2">
            <a:extLst>
              <a:ext uri="{FF2B5EF4-FFF2-40B4-BE49-F238E27FC236}">
                <a16:creationId xmlns:a16="http://schemas.microsoft.com/office/drawing/2014/main" id="{E2B6E503-A6AE-440E-9524-D5848DBA3FED}"/>
              </a:ext>
            </a:extLst>
          </p:cNvPr>
          <p:cNvSpPr>
            <a:spLocks noGrp="1"/>
          </p:cNvSpPr>
          <p:nvPr>
            <p:ph type="body" idx="1"/>
          </p:nvPr>
        </p:nvSpPr>
        <p:spPr>
          <a:xfrm>
            <a:off x="922424" y="1693273"/>
            <a:ext cx="10459450" cy="3564527"/>
          </a:xfrm>
          <a:prstGeom prst="rect">
            <a:avLst/>
          </a:prstGeom>
        </p:spPr>
        <p:txBody>
          <a:bodyPr vert="horz" lIns="0" tIns="0" rIns="0" bIns="0" rtlCol="0">
            <a:noAutofit/>
          </a:bodyPr>
          <a:lstStyle/>
          <a:p>
            <a:pPr lvl="0"/>
            <a:r>
              <a:rPr lang="sv-SE" dirty="0"/>
              <a:t>Klicka här för att ändra format på bakgrundstexten</a:t>
            </a:r>
          </a:p>
          <a:p>
            <a:pPr lvl="1"/>
            <a:r>
              <a:rPr lang="sv-SE" dirty="0"/>
              <a:t>Nivå två</a:t>
            </a:r>
          </a:p>
          <a:p>
            <a:pPr lvl="2"/>
            <a:r>
              <a:rPr lang="sv-SE" dirty="0"/>
              <a:t>Nivå tre</a:t>
            </a:r>
          </a:p>
          <a:p>
            <a:pPr lvl="3"/>
            <a:r>
              <a:rPr lang="sv-SE" dirty="0"/>
              <a:t>Nivå fyra</a:t>
            </a:r>
          </a:p>
          <a:p>
            <a:pPr lvl="4"/>
            <a:r>
              <a:rPr lang="sv-SE" dirty="0"/>
              <a:t>Nivå fem</a:t>
            </a:r>
          </a:p>
        </p:txBody>
      </p:sp>
      <p:sp>
        <p:nvSpPr>
          <p:cNvPr id="5" name="Platshållare för sidfot 4">
            <a:extLst>
              <a:ext uri="{FF2B5EF4-FFF2-40B4-BE49-F238E27FC236}">
                <a16:creationId xmlns:a16="http://schemas.microsoft.com/office/drawing/2014/main" id="{683F6A5D-1C51-4365-ABBC-26E2E26DE459}"/>
              </a:ext>
            </a:extLst>
          </p:cNvPr>
          <p:cNvSpPr>
            <a:spLocks noGrp="1"/>
          </p:cNvSpPr>
          <p:nvPr>
            <p:ph type="ftr" sz="quarter" idx="3"/>
          </p:nvPr>
        </p:nvSpPr>
        <p:spPr>
          <a:xfrm>
            <a:off x="711722" y="6311973"/>
            <a:ext cx="4114800" cy="365125"/>
          </a:xfrm>
          <a:prstGeom prst="rect">
            <a:avLst/>
          </a:prstGeom>
        </p:spPr>
        <p:txBody>
          <a:bodyPr vert="horz" lIns="0" tIns="0" rIns="0" bIns="0" rtlCol="0" anchor="ctr"/>
          <a:lstStyle>
            <a:lvl1pPr algn="l">
              <a:defRPr sz="1050" b="0">
                <a:solidFill>
                  <a:schemeClr val="bg1"/>
                </a:solidFill>
              </a:defRPr>
            </a:lvl1pPr>
          </a:lstStyle>
          <a:p>
            <a:endParaRPr lang="sv-SE"/>
          </a:p>
        </p:txBody>
      </p:sp>
      <p:sp>
        <p:nvSpPr>
          <p:cNvPr id="6" name="Platshållare för bildnummer 5">
            <a:extLst>
              <a:ext uri="{FF2B5EF4-FFF2-40B4-BE49-F238E27FC236}">
                <a16:creationId xmlns:a16="http://schemas.microsoft.com/office/drawing/2014/main" id="{CE1800B5-0CC4-499E-AD85-61BE4A07F5EB}"/>
              </a:ext>
            </a:extLst>
          </p:cNvPr>
          <p:cNvSpPr>
            <a:spLocks noGrp="1"/>
          </p:cNvSpPr>
          <p:nvPr>
            <p:ph type="sldNum" sz="quarter" idx="4"/>
          </p:nvPr>
        </p:nvSpPr>
        <p:spPr>
          <a:xfrm>
            <a:off x="276721" y="6311994"/>
            <a:ext cx="390055" cy="365125"/>
          </a:xfrm>
          <a:prstGeom prst="rect">
            <a:avLst/>
          </a:prstGeom>
        </p:spPr>
        <p:txBody>
          <a:bodyPr vert="horz" lIns="91440" tIns="45720" rIns="91440" bIns="45720" rtlCol="0" anchor="ctr"/>
          <a:lstStyle>
            <a:lvl1pPr algn="r">
              <a:defRPr sz="1050">
                <a:solidFill>
                  <a:schemeClr val="bg1"/>
                </a:solidFill>
              </a:defRPr>
            </a:lvl1pPr>
          </a:lstStyle>
          <a:p>
            <a:fld id="{7FF155A8-5C6D-4241-95DF-81E4F2B16EE5}" type="slidenum">
              <a:rPr lang="sv-SE" smtClean="0"/>
              <a:pPr/>
              <a:t>‹#›</a:t>
            </a:fld>
            <a:endParaRPr lang="sv-SE"/>
          </a:p>
        </p:txBody>
      </p:sp>
      <p:cxnSp>
        <p:nvCxnSpPr>
          <p:cNvPr id="16" name="Rak koppling 15">
            <a:extLst>
              <a:ext uri="{FF2B5EF4-FFF2-40B4-BE49-F238E27FC236}">
                <a16:creationId xmlns:a16="http://schemas.microsoft.com/office/drawing/2014/main" id="{FB36DCB9-B0BC-4692-9E94-7E0F650AAE02}"/>
              </a:ext>
            </a:extLst>
          </p:cNvPr>
          <p:cNvCxnSpPr>
            <a:cxnSpLocks/>
          </p:cNvCxnSpPr>
          <p:nvPr userDrawn="1"/>
        </p:nvCxnSpPr>
        <p:spPr>
          <a:xfrm flipH="1">
            <a:off x="642809" y="6450806"/>
            <a:ext cx="16637" cy="81337"/>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 name="Rektangel 3">
            <a:extLst>
              <a:ext uri="{FF2B5EF4-FFF2-40B4-BE49-F238E27FC236}">
                <a16:creationId xmlns:a16="http://schemas.microsoft.com/office/drawing/2014/main" id="{EB9E73E2-B998-4067-931F-01E9716BB421}"/>
              </a:ext>
            </a:extLst>
          </p:cNvPr>
          <p:cNvSpPr/>
          <p:nvPr userDrawn="1"/>
        </p:nvSpPr>
        <p:spPr>
          <a:xfrm>
            <a:off x="-2575249" y="841599"/>
            <a:ext cx="2447663" cy="861774"/>
          </a:xfrm>
          <a:prstGeom prst="rect">
            <a:avLst/>
          </a:prstGeom>
        </p:spPr>
        <p:txBody>
          <a:bodyPr wrap="square">
            <a:spAutoFit/>
          </a:bodyPr>
          <a:lstStyle/>
          <a:p>
            <a:pPr algn="r">
              <a:spcAft>
                <a:spcPts val="0"/>
              </a:spcAft>
            </a:pPr>
            <a:r>
              <a:rPr lang="sv-SE" sz="1000">
                <a:effectLst/>
                <a:latin typeface="Calibri" panose="020F0502020204030204" pitchFamily="34" charset="0"/>
                <a:ea typeface="Calibri" panose="020F0502020204030204" pitchFamily="34" charset="0"/>
              </a:rPr>
              <a:t>Varje rubrik inleds </a:t>
            </a:r>
            <a:r>
              <a:rPr lang="sv-SE" sz="1000">
                <a:solidFill>
                  <a:schemeClr val="accent1"/>
                </a:solidFill>
                <a:effectLst/>
                <a:latin typeface="Calibri" panose="020F0502020204030204" pitchFamily="34" charset="0"/>
                <a:ea typeface="Calibri" panose="020F0502020204030204" pitchFamily="34" charset="0"/>
              </a:rPr>
              <a:t>med ljusare röd</a:t>
            </a:r>
            <a:r>
              <a:rPr lang="sv-SE" sz="1000">
                <a:effectLst/>
                <a:latin typeface="Calibri" panose="020F0502020204030204" pitchFamily="34" charset="0"/>
                <a:ea typeface="Calibri" panose="020F0502020204030204" pitchFamily="34" charset="0"/>
              </a:rPr>
              <a:t> se bild. (Bild på inringad färg i paletten)</a:t>
            </a:r>
          </a:p>
          <a:p>
            <a:pPr algn="r">
              <a:spcAft>
                <a:spcPts val="0"/>
              </a:spcAft>
            </a:pPr>
            <a:endParaRPr lang="sv-SE" sz="1000">
              <a:effectLst/>
              <a:latin typeface="Calibri" panose="020F0502020204030204" pitchFamily="34" charset="0"/>
              <a:ea typeface="Calibri" panose="020F0502020204030204" pitchFamily="34" charset="0"/>
            </a:endParaRPr>
          </a:p>
          <a:p>
            <a:pPr algn="r">
              <a:spcAft>
                <a:spcPts val="0"/>
              </a:spcAft>
            </a:pPr>
            <a:r>
              <a:rPr lang="sv-SE" sz="1000">
                <a:effectLst/>
                <a:latin typeface="Calibri" panose="020F0502020204030204" pitchFamily="34" charset="0"/>
                <a:ea typeface="Calibri" panose="020F0502020204030204" pitchFamily="34" charset="0"/>
              </a:rPr>
              <a:t>Detta måste göras manuellt genom att markera texten.</a:t>
            </a:r>
          </a:p>
        </p:txBody>
      </p:sp>
      <p:pic>
        <p:nvPicPr>
          <p:cNvPr id="10" name="Bildobjekt 9">
            <a:extLst>
              <a:ext uri="{FF2B5EF4-FFF2-40B4-BE49-F238E27FC236}">
                <a16:creationId xmlns:a16="http://schemas.microsoft.com/office/drawing/2014/main" id="{4857C6E5-A5AF-4290-829D-C981D052ABE1}"/>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940767" y="1808804"/>
            <a:ext cx="1685925" cy="628650"/>
          </a:xfrm>
          <a:prstGeom prst="rect">
            <a:avLst/>
          </a:prstGeom>
        </p:spPr>
      </p:pic>
      <p:pic>
        <p:nvPicPr>
          <p:cNvPr id="7" name="Bildobjekt 6" descr="En bild som visar text, Teckensnitt, Grafik, grafisk design&#10;&#10;AI-genererat innehåll kan vara felaktigt.">
            <a:extLst>
              <a:ext uri="{FF2B5EF4-FFF2-40B4-BE49-F238E27FC236}">
                <a16:creationId xmlns:a16="http://schemas.microsoft.com/office/drawing/2014/main" id="{66559F2F-9CE5-AB08-3764-D0E517072C97}"/>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10116000" y="6300000"/>
            <a:ext cx="1820294" cy="463451"/>
          </a:xfrm>
          <a:prstGeom prst="rect">
            <a:avLst/>
          </a:prstGeom>
        </p:spPr>
      </p:pic>
    </p:spTree>
    <p:extLst>
      <p:ext uri="{BB962C8B-B14F-4D97-AF65-F5344CB8AC3E}">
        <p14:creationId xmlns:p14="http://schemas.microsoft.com/office/powerpoint/2010/main" val="2358584115"/>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1" r:id="rId3"/>
    <p:sldLayoutId id="2147483659" r:id="rId4"/>
    <p:sldLayoutId id="2147483656" r:id="rId5"/>
    <p:sldLayoutId id="2147483657" r:id="rId6"/>
    <p:sldLayoutId id="2147483660" r:id="rId7"/>
    <p:sldLayoutId id="2147483653" r:id="rId8"/>
    <p:sldLayoutId id="2147483654" r:id="rId9"/>
    <p:sldLayoutId id="2147483650" r:id="rId10"/>
    <p:sldLayoutId id="2147483652" r:id="rId11"/>
    <p:sldLayoutId id="2147483655" r:id="rId1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dt="0"/>
  <p:txStyles>
    <p:titleStyle>
      <a:lvl1pPr algn="l" defTabSz="914400" rtl="0" eaLnBrk="1" latinLnBrk="0" hangingPunct="1">
        <a:lnSpc>
          <a:spcPct val="90000"/>
        </a:lnSpc>
        <a:spcBef>
          <a:spcPct val="0"/>
        </a:spcBef>
        <a:buNone/>
        <a:defRPr sz="3400" b="1" kern="1200" spc="0">
          <a:solidFill>
            <a:schemeClr val="accent2"/>
          </a:solidFill>
          <a:latin typeface="+mj-lt"/>
          <a:ea typeface="+mj-ea"/>
          <a:cs typeface="+mj-cs"/>
        </a:defRPr>
      </a:lvl1pPr>
    </p:titleStyle>
    <p:bodyStyle>
      <a:lvl1pPr marL="228600" indent="-228600" algn="l" defTabSz="914400" rtl="0" eaLnBrk="1" latinLnBrk="0" hangingPunct="1">
        <a:lnSpc>
          <a:spcPct val="150000"/>
        </a:lnSpc>
        <a:spcBef>
          <a:spcPts val="1000"/>
        </a:spcBef>
        <a:buClr>
          <a:schemeClr val="accent1"/>
        </a:buClr>
        <a:buFont typeface="Arial" panose="020B0604020202020204" pitchFamily="34" charset="0"/>
        <a:buChar char="•"/>
        <a:defRPr sz="2000" kern="1200">
          <a:solidFill>
            <a:schemeClr val="accent2"/>
          </a:solidFill>
          <a:latin typeface="+mn-lt"/>
          <a:ea typeface="+mn-ea"/>
          <a:cs typeface="+mn-cs"/>
        </a:defRPr>
      </a:lvl1pPr>
      <a:lvl2pPr marL="685800" indent="-228600" algn="l" defTabSz="914400" rtl="0" eaLnBrk="1" latinLnBrk="0" hangingPunct="1">
        <a:lnSpc>
          <a:spcPct val="150000"/>
        </a:lnSpc>
        <a:spcBef>
          <a:spcPts val="500"/>
        </a:spcBef>
        <a:buClr>
          <a:schemeClr val="accent1"/>
        </a:buClr>
        <a:buFont typeface="Arial" panose="020B0604020202020204" pitchFamily="34" charset="0"/>
        <a:buChar char="–"/>
        <a:defRPr sz="2000" kern="1200">
          <a:solidFill>
            <a:schemeClr val="accent2"/>
          </a:solidFill>
          <a:latin typeface="+mn-lt"/>
          <a:ea typeface="+mn-ea"/>
          <a:cs typeface="+mn-cs"/>
        </a:defRPr>
      </a:lvl2pPr>
      <a:lvl3pPr marL="1143000" indent="-228600" algn="l" defTabSz="914400" rtl="0" eaLnBrk="1" latinLnBrk="0" hangingPunct="1">
        <a:lnSpc>
          <a:spcPct val="150000"/>
        </a:lnSpc>
        <a:spcBef>
          <a:spcPts val="500"/>
        </a:spcBef>
        <a:buClr>
          <a:schemeClr val="accent1"/>
        </a:buClr>
        <a:buFont typeface="Arial" panose="020B0604020202020204" pitchFamily="34" charset="0"/>
        <a:buChar char="–"/>
        <a:defRPr sz="2000" kern="1200">
          <a:solidFill>
            <a:schemeClr val="accent2"/>
          </a:solidFill>
          <a:latin typeface="+mn-lt"/>
          <a:ea typeface="+mn-ea"/>
          <a:cs typeface="+mn-cs"/>
        </a:defRPr>
      </a:lvl3pPr>
      <a:lvl4pPr marL="1600200" indent="-228600" algn="l" defTabSz="914400" rtl="0" eaLnBrk="1" latinLnBrk="0" hangingPunct="1">
        <a:lnSpc>
          <a:spcPct val="150000"/>
        </a:lnSpc>
        <a:spcBef>
          <a:spcPts val="500"/>
        </a:spcBef>
        <a:buClr>
          <a:schemeClr val="accent1"/>
        </a:buClr>
        <a:buFont typeface="Arial" panose="020B0604020202020204" pitchFamily="34" charset="0"/>
        <a:buChar char="–"/>
        <a:defRPr sz="1600" kern="1200">
          <a:solidFill>
            <a:schemeClr val="accent2"/>
          </a:solidFill>
          <a:latin typeface="+mn-lt"/>
          <a:ea typeface="+mn-ea"/>
          <a:cs typeface="+mn-cs"/>
        </a:defRPr>
      </a:lvl4pPr>
      <a:lvl5pPr marL="2057400" indent="-228600" algn="l" defTabSz="914400" rtl="0" eaLnBrk="1" latinLnBrk="0" hangingPunct="1">
        <a:lnSpc>
          <a:spcPct val="150000"/>
        </a:lnSpc>
        <a:spcBef>
          <a:spcPts val="500"/>
        </a:spcBef>
        <a:buClr>
          <a:schemeClr val="accent1"/>
        </a:buClr>
        <a:buFont typeface="Arial" panose="020B0604020202020204" pitchFamily="34" charset="0"/>
        <a:buChar char="–"/>
        <a:defRPr sz="1600" kern="1200">
          <a:solidFill>
            <a:schemeClr val="accent2"/>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chart" Target="../charts/chart1.xml"/><Relationship Id="rId5" Type="http://schemas.openxmlformats.org/officeDocument/2006/relationships/image" Target="../media/image8.png"/><Relationship Id="rId4" Type="http://schemas.openxmlformats.org/officeDocument/2006/relationships/image" Target="../media/image7.png"/></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hyperlink" Target="https://pixabay.com/de/post-brief-briefumschlag-umschlag-1019869/" TargetMode="External"/><Relationship Id="rId2" Type="http://schemas.openxmlformats.org/officeDocument/2006/relationships/image" Target="../media/image12.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hyperlink" Target="https://vardgivarwebb.regionjh.se/stod--support/cosmic/anvandarstod/nar-1177-och-cosmic-anvands-tillsammans" TargetMode="External"/><Relationship Id="rId2" Type="http://schemas.openxmlformats.org/officeDocument/2006/relationships/image" Target="../media/image13.png"/><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hyperlink" Target="/4.4c15b5b41a020deae3f2995.html" TargetMode="Externa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hyperlink" Target="https://www.regionjh.se/halsa--vard/sa-utvecklar-vi-varden/invanarpanel" TargetMode="External"/><Relationship Id="rId2" Type="http://schemas.openxmlformats.org/officeDocument/2006/relationships/image" Target="../media/image20.jpe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sv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g"/><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hyperlink" Target="https://www.inera.se/utveckling/status-aktuella-initiativ/pagaende-utveckling/sakerstalla-barn-och-ungas-ratt-till-information/" TargetMode="External"/><Relationship Id="rId2" Type="http://schemas.openxmlformats.org/officeDocument/2006/relationships/hyperlink" Target="https://eur02.safelinks.protection.outlook.com/?url=https%3A%2F%2Fwww.inera.se%2Futveckling%2Fstatus-aktuella-initiativ%2Fpagaende-utveckling%2Framverk-for-barn-och-vardnadshavare-i-1177-tjanster%2F&amp;data=05%7C02%7Cmarike.grinde%40regionjh.se%7C6e05bb95220b46765c5108df08ecedfe%7Cd3b4cf3aca774a02aefaf4398591468f%7C0%7C0%7C639239486106821167%7CUnknown%7CTWFpbGZsb3d8eyJFbXB0eU1hcGkiOnRydWUsIlYiOiIwLjAuMDAwMCIsIlAiOiJXaW4zMiIsIkFOIjoiTWFpbCIsIldUIjoyfQ%3D%3D%7C0%7C%7C%7C&amp;sdata=Ld%2B1FaVKLvoE2nPrBLyRpj%2FTkKMQ0r1Hz6zRhjYTqyI%3D&amp;reserved=0" TargetMode="Externa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hyperlink" Target="https://eur02.safelinks.protection.outlook.com/?url=https%3A%2F%2Fwww.inera.se%2Futveckling%2Fstatus-aktuella-initiativ%2Fpagaende-utveckling%2Framverk-for-barn-och-vardnadshavare-i-1177-tjanster%2F&amp;data=05%7C02%7Cmarike.grinde%40regionjh.se%7C6e05bb95220b46765c5108df08ecedfe%7Cd3b4cf3aca774a02aefaf4398591468f%7C0%7C0%7C639239486106821167%7CUnknown%7CTWFpbGZsb3d8eyJFbXB0eU1hcGkiOnRydWUsIlYiOiIwLjAuMDAwMCIsIlAiOiJXaW4zMiIsIkFOIjoiTWFpbCIsIldUIjoyfQ%3D%3D%7C0%7C%7C%7C&amp;sdata=Ld%2B1FaVKLvoE2nPrBLyRpj%2FTkKMQ0r1Hz6zRhjYTqyI%3D&amp;reserved=0" TargetMode="Externa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6BF4E79-E44B-AB3E-8A12-B326DCA83C55}"/>
              </a:ext>
            </a:extLst>
          </p:cNvPr>
          <p:cNvSpPr>
            <a:spLocks noGrp="1"/>
          </p:cNvSpPr>
          <p:nvPr>
            <p:ph type="ctrTitle"/>
          </p:nvPr>
        </p:nvSpPr>
        <p:spPr>
          <a:xfrm>
            <a:off x="1413711" y="664724"/>
            <a:ext cx="9144000" cy="1007055"/>
          </a:xfrm>
        </p:spPr>
        <p:txBody>
          <a:bodyPr/>
          <a:lstStyle/>
          <a:p>
            <a:r>
              <a:rPr lang="sv-SE" sz="4400" dirty="0"/>
              <a:t>Användarforum 1177 e-tjänster</a:t>
            </a:r>
          </a:p>
        </p:txBody>
      </p:sp>
      <p:sp>
        <p:nvSpPr>
          <p:cNvPr id="4" name="textruta 3">
            <a:extLst>
              <a:ext uri="{FF2B5EF4-FFF2-40B4-BE49-F238E27FC236}">
                <a16:creationId xmlns:a16="http://schemas.microsoft.com/office/drawing/2014/main" id="{C9154363-83AD-5296-AFAC-76D1EB1A8192}"/>
              </a:ext>
            </a:extLst>
          </p:cNvPr>
          <p:cNvSpPr txBox="1"/>
          <p:nvPr/>
        </p:nvSpPr>
        <p:spPr>
          <a:xfrm>
            <a:off x="491288" y="1608279"/>
            <a:ext cx="10735511" cy="3401871"/>
          </a:xfrm>
          <a:prstGeom prst="rect">
            <a:avLst/>
          </a:prstGeom>
          <a:noFill/>
        </p:spPr>
        <p:txBody>
          <a:bodyPr wrap="square" lIns="0" tIns="0" rIns="0" bIns="0" rtlCol="0">
            <a:noAutofit/>
          </a:bodyPr>
          <a:lstStyle/>
          <a:p>
            <a:pPr algn="ctr">
              <a:lnSpc>
                <a:spcPct val="150000"/>
              </a:lnSpc>
            </a:pPr>
            <a:r>
              <a:rPr lang="sv-SE" sz="2800" dirty="0">
                <a:solidFill>
                  <a:schemeClr val="accent2"/>
                </a:solidFill>
              </a:rPr>
              <a:t>🤩</a:t>
            </a:r>
            <a:r>
              <a:rPr lang="sv-SE" sz="4000" dirty="0">
                <a:solidFill>
                  <a:schemeClr val="accent2"/>
                </a:solidFill>
              </a:rPr>
              <a:t>Välkomna</a:t>
            </a:r>
            <a:r>
              <a:rPr lang="sv-SE" sz="2000" dirty="0">
                <a:solidFill>
                  <a:schemeClr val="accent2"/>
                </a:solidFill>
              </a:rPr>
              <a:t> 🥰</a:t>
            </a:r>
            <a:endParaRPr lang="sv-SE" sz="2800" dirty="0">
              <a:solidFill>
                <a:schemeClr val="accent2"/>
              </a:solidFill>
            </a:endParaRPr>
          </a:p>
          <a:p>
            <a:pPr marL="457200" indent="-457200">
              <a:lnSpc>
                <a:spcPct val="150000"/>
              </a:lnSpc>
              <a:buFont typeface="Arial" panose="020B0604020202020204" pitchFamily="34" charset="0"/>
              <a:buChar char="•"/>
            </a:pPr>
            <a:r>
              <a:rPr lang="sv-SE" sz="2800" dirty="0">
                <a:solidFill>
                  <a:schemeClr val="accent2"/>
                </a:solidFill>
              </a:rPr>
              <a:t>Forumet spelas inte in. Förinspelade filmer som delas på VGW</a:t>
            </a:r>
          </a:p>
          <a:p>
            <a:pPr marL="457200" indent="-457200">
              <a:lnSpc>
                <a:spcPct val="150000"/>
              </a:lnSpc>
              <a:buFont typeface="Arial" panose="020B0604020202020204" pitchFamily="34" charset="0"/>
              <a:buChar char="•"/>
            </a:pPr>
            <a:r>
              <a:rPr lang="sv-SE" sz="2800" dirty="0">
                <a:solidFill>
                  <a:schemeClr val="accent2"/>
                </a:solidFill>
              </a:rPr>
              <a:t>Stäng av mikrofonerna</a:t>
            </a:r>
          </a:p>
          <a:p>
            <a:pPr marL="457200" indent="-457200">
              <a:lnSpc>
                <a:spcPct val="150000"/>
              </a:lnSpc>
              <a:buFont typeface="Arial" panose="020B0604020202020204" pitchFamily="34" charset="0"/>
              <a:buChar char="•"/>
            </a:pPr>
            <a:r>
              <a:rPr lang="sv-SE" sz="2800" dirty="0">
                <a:solidFill>
                  <a:schemeClr val="accent2"/>
                </a:solidFill>
              </a:rPr>
              <a:t>Slå gärna på kameran (om ni vill)</a:t>
            </a:r>
          </a:p>
          <a:p>
            <a:endParaRPr lang="sv-SE" sz="2800" dirty="0">
              <a:solidFill>
                <a:schemeClr val="accent2"/>
              </a:solidFill>
            </a:endParaRPr>
          </a:p>
          <a:p>
            <a:pPr algn="l"/>
            <a:endParaRPr lang="sv-SE" dirty="0"/>
          </a:p>
        </p:txBody>
      </p:sp>
    </p:spTree>
    <p:extLst>
      <p:ext uri="{BB962C8B-B14F-4D97-AF65-F5344CB8AC3E}">
        <p14:creationId xmlns:p14="http://schemas.microsoft.com/office/powerpoint/2010/main" val="3037092424"/>
      </p:ext>
    </p:extLst>
  </p:cSld>
  <p:clrMapOvr>
    <a:masterClrMapping/>
  </p:clrMapOvr>
  <mc:AlternateContent xmlns:mc="http://schemas.openxmlformats.org/markup-compatibility/2006" xmlns:p14="http://schemas.microsoft.com/office/powerpoint/2010/main">
    <mc:Choice Requires="p14">
      <p:transition spd="med" p14:dur="700" advTm="9769">
        <p:fade/>
      </p:transition>
    </mc:Choice>
    <mc:Fallback xmlns="">
      <p:transition spd="med" advTm="9769">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DD76F0-78AD-4139-A1A0-74A6D124ACC1}"/>
            </a:ext>
          </a:extLst>
        </p:cNvPr>
        <p:cNvGrpSpPr/>
        <p:nvPr/>
      </p:nvGrpSpPr>
      <p:grpSpPr>
        <a:xfrm>
          <a:off x="0" y="0"/>
          <a:ext cx="0" cy="0"/>
          <a:chOff x="0" y="0"/>
          <a:chExt cx="0" cy="0"/>
        </a:xfrm>
      </p:grpSpPr>
      <p:pic>
        <p:nvPicPr>
          <p:cNvPr id="1026" name="Picture 2" descr="Bildresultat för bild agenda">
            <a:extLst>
              <a:ext uri="{FF2B5EF4-FFF2-40B4-BE49-F238E27FC236}">
                <a16:creationId xmlns:a16="http://schemas.microsoft.com/office/drawing/2014/main" id="{E377F921-EF71-A1A9-ED65-D782228B1B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347" y="1583277"/>
            <a:ext cx="4163677" cy="2719136"/>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2" name="textruta 1">
            <a:extLst>
              <a:ext uri="{FF2B5EF4-FFF2-40B4-BE49-F238E27FC236}">
                <a16:creationId xmlns:a16="http://schemas.microsoft.com/office/drawing/2014/main" id="{1AB98588-C797-C5DB-A383-D2D2BD2EB801}"/>
              </a:ext>
            </a:extLst>
          </p:cNvPr>
          <p:cNvSpPr txBox="1"/>
          <p:nvPr/>
        </p:nvSpPr>
        <p:spPr>
          <a:xfrm>
            <a:off x="5674825" y="1286844"/>
            <a:ext cx="6170507" cy="1224659"/>
          </a:xfrm>
          <a:prstGeom prst="rect">
            <a:avLst/>
          </a:prstGeom>
          <a:noFill/>
        </p:spPr>
        <p:txBody>
          <a:bodyPr wrap="square" lIns="0" tIns="0" rIns="0" bIns="0" rtlCol="0" anchor="t">
            <a:noAutofit/>
          </a:bodyPr>
          <a:lstStyle/>
          <a:p>
            <a:pPr marL="285750" indent="-285750" algn="l">
              <a:lnSpc>
                <a:spcPct val="150000"/>
              </a:lnSpc>
              <a:buFont typeface="Arial" panose="020B0604020202020204" pitchFamily="34" charset="0"/>
              <a:buChar char="•"/>
            </a:pPr>
            <a:r>
              <a:rPr lang="sv-SE" sz="2400" dirty="0">
                <a:solidFill>
                  <a:schemeClr val="accent2"/>
                </a:solidFill>
                <a:ea typeface="Open Sans"/>
                <a:cs typeface="Open Sans"/>
              </a:rPr>
              <a:t>Återblick förra forumet</a:t>
            </a:r>
          </a:p>
          <a:p>
            <a:pPr marL="285750" indent="-285750" algn="l">
              <a:lnSpc>
                <a:spcPct val="150000"/>
              </a:lnSpc>
              <a:buFont typeface="Arial" panose="020B0604020202020204" pitchFamily="34" charset="0"/>
              <a:buChar char="•"/>
            </a:pPr>
            <a:r>
              <a:rPr lang="sv-SE" sz="2400" dirty="0">
                <a:solidFill>
                  <a:schemeClr val="accent2"/>
                </a:solidFill>
                <a:ea typeface="Open Sans"/>
                <a:cs typeface="Open Sans"/>
              </a:rPr>
              <a:t>Förvaltningen informerar</a:t>
            </a:r>
          </a:p>
          <a:p>
            <a:pPr marL="285750" indent="-285750" algn="l">
              <a:lnSpc>
                <a:spcPct val="150000"/>
              </a:lnSpc>
              <a:buFont typeface="Arial" panose="020B0604020202020204" pitchFamily="34" charset="0"/>
              <a:buChar char="•"/>
            </a:pPr>
            <a:r>
              <a:rPr lang="sv-SE" sz="2400" dirty="0">
                <a:solidFill>
                  <a:schemeClr val="accent2"/>
                </a:solidFill>
                <a:ea typeface="Open Sans"/>
                <a:cs typeface="Open Sans"/>
              </a:rPr>
              <a:t>Film: Pågående barnprojekt inom 1177</a:t>
            </a:r>
          </a:p>
          <a:p>
            <a:pPr marL="285750" indent="-285750" algn="l">
              <a:lnSpc>
                <a:spcPct val="150000"/>
              </a:lnSpc>
              <a:buFont typeface="Arial" panose="020B0604020202020204" pitchFamily="34" charset="0"/>
              <a:buChar char="•"/>
            </a:pPr>
            <a:r>
              <a:rPr lang="sv-SE" sz="2400" dirty="0">
                <a:solidFill>
                  <a:schemeClr val="accent2"/>
                </a:solidFill>
                <a:ea typeface="Open Sans"/>
                <a:cs typeface="Open Sans"/>
              </a:rPr>
              <a:t>Film: Nyheter i e-tjänsten Förnya recept </a:t>
            </a:r>
          </a:p>
        </p:txBody>
      </p:sp>
    </p:spTree>
    <p:extLst>
      <p:ext uri="{BB962C8B-B14F-4D97-AF65-F5344CB8AC3E}">
        <p14:creationId xmlns:p14="http://schemas.microsoft.com/office/powerpoint/2010/main" val="3755108549"/>
      </p:ext>
    </p:extLst>
  </p:cSld>
  <p:clrMapOvr>
    <a:masterClrMapping/>
  </p:clrMapOvr>
  <mc:AlternateContent xmlns:mc="http://schemas.openxmlformats.org/markup-compatibility/2006" xmlns:p14="http://schemas.microsoft.com/office/powerpoint/2010/main">
    <mc:Choice Requires="p14">
      <p:transition spd="med" p14:dur="700" advTm="22303">
        <p:fade/>
      </p:transition>
    </mc:Choice>
    <mc:Fallback xmlns="">
      <p:transition spd="med" advTm="22303">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874FCEBC-63B0-11C9-4E2E-15422FCFA68D}"/>
              </a:ext>
            </a:extLst>
          </p:cNvPr>
          <p:cNvSpPr>
            <a:spLocks noGrp="1"/>
          </p:cNvSpPr>
          <p:nvPr>
            <p:ph type="title"/>
          </p:nvPr>
        </p:nvSpPr>
        <p:spPr>
          <a:xfrm>
            <a:off x="1003412" y="372419"/>
            <a:ext cx="4458712" cy="651224"/>
          </a:xfrm>
        </p:spPr>
        <p:txBody>
          <a:bodyPr vert="horz" lIns="0" tIns="0" rIns="0" bIns="0" rtlCol="0" anchor="b" anchorCtr="0">
            <a:normAutofit/>
          </a:bodyPr>
          <a:lstStyle/>
          <a:p>
            <a:r>
              <a:rPr lang="sv-SE" dirty="0">
                <a:solidFill>
                  <a:schemeClr val="accent1"/>
                </a:solidFill>
              </a:rPr>
              <a:t>Återblick</a:t>
            </a:r>
            <a:r>
              <a:rPr lang="sv-SE" dirty="0"/>
              <a:t> förra forumet</a:t>
            </a:r>
          </a:p>
        </p:txBody>
      </p:sp>
      <p:sp>
        <p:nvSpPr>
          <p:cNvPr id="37" name="textruta 36">
            <a:extLst>
              <a:ext uri="{FF2B5EF4-FFF2-40B4-BE49-F238E27FC236}">
                <a16:creationId xmlns:a16="http://schemas.microsoft.com/office/drawing/2014/main" id="{12E92F40-9C94-EDDF-A87E-8773E94771E3}"/>
              </a:ext>
            </a:extLst>
          </p:cNvPr>
          <p:cNvSpPr txBox="1"/>
          <p:nvPr/>
        </p:nvSpPr>
        <p:spPr>
          <a:xfrm>
            <a:off x="453158" y="1808760"/>
            <a:ext cx="6379596" cy="3564527"/>
          </a:xfrm>
          <a:prstGeom prst="rect">
            <a:avLst/>
          </a:prstGeom>
        </p:spPr>
        <p:txBody>
          <a:bodyPr vert="horz" lIns="0" tIns="0" rIns="0" bIns="0" rtlCol="0">
            <a:normAutofit/>
          </a:bodyPr>
          <a:lstStyle/>
          <a:p>
            <a:pPr marL="0" lvl="1">
              <a:lnSpc>
                <a:spcPct val="140000"/>
              </a:lnSpc>
              <a:spcBef>
                <a:spcPts val="1000"/>
              </a:spcBef>
              <a:buClr>
                <a:schemeClr val="accent1"/>
              </a:buClr>
            </a:pPr>
            <a:endParaRPr lang="sv-SE" sz="1700">
              <a:solidFill>
                <a:schemeClr val="accent2"/>
              </a:solidFill>
            </a:endParaRPr>
          </a:p>
        </p:txBody>
      </p:sp>
      <p:sp>
        <p:nvSpPr>
          <p:cNvPr id="6" name="AutoShape 10" descr="Programmerare, hane med hel fyllning">
            <a:extLst>
              <a:ext uri="{FF2B5EF4-FFF2-40B4-BE49-F238E27FC236}">
                <a16:creationId xmlns:a16="http://schemas.microsoft.com/office/drawing/2014/main" id="{9474CC0F-BBEC-C3F2-848D-55FF4984696B}"/>
              </a:ext>
            </a:extLst>
          </p:cNvPr>
          <p:cNvSpPr>
            <a:spLocks noChangeAspect="1" noChangeArrowheads="1"/>
          </p:cNvSpPr>
          <p:nvPr/>
        </p:nvSpPr>
        <p:spPr bwMode="auto">
          <a:xfrm>
            <a:off x="5943600" y="2907224"/>
            <a:ext cx="674176" cy="67417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sv-SE"/>
          </a:p>
        </p:txBody>
      </p:sp>
      <p:sp>
        <p:nvSpPr>
          <p:cNvPr id="3" name="textruta 2">
            <a:extLst>
              <a:ext uri="{FF2B5EF4-FFF2-40B4-BE49-F238E27FC236}">
                <a16:creationId xmlns:a16="http://schemas.microsoft.com/office/drawing/2014/main" id="{499EF2A6-550D-010C-FF90-E2E1F2C4DA63}"/>
              </a:ext>
            </a:extLst>
          </p:cNvPr>
          <p:cNvSpPr txBox="1"/>
          <p:nvPr/>
        </p:nvSpPr>
        <p:spPr>
          <a:xfrm>
            <a:off x="1003412" y="1691235"/>
            <a:ext cx="5756896" cy="3475532"/>
          </a:xfrm>
          <a:prstGeom prst="rect">
            <a:avLst/>
          </a:prstGeom>
          <a:noFill/>
        </p:spPr>
        <p:txBody>
          <a:bodyPr wrap="square" lIns="0" tIns="0" rIns="0" bIns="0" rtlCol="0">
            <a:noAutofit/>
          </a:bodyPr>
          <a:lstStyle/>
          <a:p>
            <a:endParaRPr lang="sv-SE" dirty="0">
              <a:solidFill>
                <a:schemeClr val="accent1"/>
              </a:solidFill>
            </a:endParaRPr>
          </a:p>
          <a:p>
            <a:endParaRPr lang="sv-SE" dirty="0"/>
          </a:p>
        </p:txBody>
      </p:sp>
      <p:sp>
        <p:nvSpPr>
          <p:cNvPr id="5" name="textruta 4">
            <a:extLst>
              <a:ext uri="{FF2B5EF4-FFF2-40B4-BE49-F238E27FC236}">
                <a16:creationId xmlns:a16="http://schemas.microsoft.com/office/drawing/2014/main" id="{C77A6CCC-94E3-F367-B2A8-1C585DF20637}"/>
              </a:ext>
            </a:extLst>
          </p:cNvPr>
          <p:cNvSpPr txBox="1"/>
          <p:nvPr/>
        </p:nvSpPr>
        <p:spPr>
          <a:xfrm>
            <a:off x="579856" y="1161007"/>
            <a:ext cx="5999173" cy="3619320"/>
          </a:xfrm>
          <a:prstGeom prst="rect">
            <a:avLst/>
          </a:prstGeom>
          <a:noFill/>
        </p:spPr>
        <p:txBody>
          <a:bodyPr wrap="square" lIns="0" tIns="0" rIns="0" bIns="0" rtlCol="0">
            <a:noAutofit/>
          </a:bodyPr>
          <a:lstStyle/>
          <a:p>
            <a:pPr marL="285750" indent="-285750" algn="l">
              <a:lnSpc>
                <a:spcPct val="150000"/>
              </a:lnSpc>
              <a:buFont typeface="Arial" panose="020B0604020202020204" pitchFamily="34" charset="0"/>
              <a:buChar char="•"/>
            </a:pPr>
            <a:r>
              <a:rPr lang="sv-SE" dirty="0">
                <a:solidFill>
                  <a:schemeClr val="accent2"/>
                </a:solidFill>
              </a:rPr>
              <a:t>Invånarpanel – Hjälp oss värva medlemmar</a:t>
            </a:r>
          </a:p>
          <a:p>
            <a:pPr marL="285750" indent="-285750" algn="l">
              <a:lnSpc>
                <a:spcPct val="150000"/>
              </a:lnSpc>
              <a:buFont typeface="Arial" panose="020B0604020202020204" pitchFamily="34" charset="0"/>
              <a:buChar char="•"/>
            </a:pPr>
            <a:r>
              <a:rPr lang="sv-SE" dirty="0">
                <a:solidFill>
                  <a:schemeClr val="accent2"/>
                </a:solidFill>
              </a:rPr>
              <a:t>Öppen handledningstid varje fredag 11.00</a:t>
            </a:r>
          </a:p>
          <a:p>
            <a:pPr marL="285750" indent="-285750">
              <a:lnSpc>
                <a:spcPct val="150000"/>
              </a:lnSpc>
              <a:buFont typeface="Arial" panose="020B0604020202020204" pitchFamily="34" charset="0"/>
              <a:buChar char="•"/>
            </a:pPr>
            <a:r>
              <a:rPr lang="sv-SE" dirty="0">
                <a:solidFill>
                  <a:schemeClr val="accent2"/>
                </a:solidFill>
              </a:rPr>
              <a:t>Rekommendation vid digitala utskick</a:t>
            </a:r>
          </a:p>
          <a:p>
            <a:pPr marL="285750" indent="-285750">
              <a:lnSpc>
                <a:spcPct val="150000"/>
              </a:lnSpc>
              <a:buFont typeface="Arial" panose="020B0604020202020204" pitchFamily="34" charset="0"/>
              <a:buChar char="•"/>
            </a:pPr>
            <a:r>
              <a:rPr lang="sv-SE" dirty="0">
                <a:solidFill>
                  <a:schemeClr val="accent2"/>
                </a:solidFill>
              </a:rPr>
              <a:t>Förbättringar i personalverktyget</a:t>
            </a:r>
          </a:p>
          <a:p>
            <a:pPr marL="285750" indent="-285750">
              <a:lnSpc>
                <a:spcPct val="150000"/>
              </a:lnSpc>
              <a:buFont typeface="Arial" panose="020B0604020202020204" pitchFamily="34" charset="0"/>
              <a:buChar char="•"/>
            </a:pPr>
            <a:r>
              <a:rPr lang="sv-SE" dirty="0">
                <a:solidFill>
                  <a:schemeClr val="accent2"/>
                </a:solidFill>
              </a:rPr>
              <a:t>Artikel om Stöd och behandling</a:t>
            </a:r>
          </a:p>
          <a:p>
            <a:pPr marL="285750" indent="-285750">
              <a:lnSpc>
                <a:spcPct val="150000"/>
              </a:lnSpc>
              <a:buFont typeface="Arial" panose="020B0604020202020204" pitchFamily="34" charset="0"/>
              <a:buChar char="•"/>
            </a:pPr>
            <a:r>
              <a:rPr lang="sv-SE" dirty="0">
                <a:solidFill>
                  <a:schemeClr val="accent2"/>
                </a:solidFill>
              </a:rPr>
              <a:t>Statistik hittills i år</a:t>
            </a:r>
          </a:p>
          <a:p>
            <a:pPr marL="285750" indent="-285750">
              <a:lnSpc>
                <a:spcPct val="150000"/>
              </a:lnSpc>
              <a:buFont typeface="Arial" panose="020B0604020202020204" pitchFamily="34" charset="0"/>
              <a:buChar char="•"/>
            </a:pPr>
            <a:r>
              <a:rPr lang="sv-SE" dirty="0">
                <a:solidFill>
                  <a:schemeClr val="accent2"/>
                </a:solidFill>
              </a:rPr>
              <a:t>Fördjupning – Skyddad identitet</a:t>
            </a:r>
          </a:p>
          <a:p>
            <a:pPr marL="285750" indent="-285750">
              <a:lnSpc>
                <a:spcPct val="150000"/>
              </a:lnSpc>
              <a:buFont typeface="Arial" panose="020B0604020202020204" pitchFamily="34" charset="0"/>
              <a:buChar char="•"/>
            </a:pPr>
            <a:r>
              <a:rPr lang="sv-SE" dirty="0">
                <a:solidFill>
                  <a:schemeClr val="accent2"/>
                </a:solidFill>
              </a:rPr>
              <a:t>Fördjupning – 1177 formulärhantering </a:t>
            </a:r>
          </a:p>
          <a:p>
            <a:pPr marL="742950" lvl="1" indent="-285750">
              <a:lnSpc>
                <a:spcPct val="150000"/>
              </a:lnSpc>
              <a:buFont typeface="Arial" panose="020B0604020202020204" pitchFamily="34" charset="0"/>
              <a:buChar char="•"/>
            </a:pPr>
            <a:r>
              <a:rPr lang="sv-SE" dirty="0">
                <a:solidFill>
                  <a:schemeClr val="accent2"/>
                </a:solidFill>
              </a:rPr>
              <a:t>Jämförelse Cosmics formulärtjänst</a:t>
            </a:r>
          </a:p>
          <a:p>
            <a:pPr marL="742950" lvl="1" indent="-285750">
              <a:lnSpc>
                <a:spcPct val="150000"/>
              </a:lnSpc>
              <a:buFont typeface="Arial" panose="020B0604020202020204" pitchFamily="34" charset="0"/>
              <a:buChar char="•"/>
            </a:pPr>
            <a:r>
              <a:rPr lang="sv-SE" dirty="0">
                <a:solidFill>
                  <a:schemeClr val="accent2"/>
                </a:solidFill>
              </a:rPr>
              <a:t>Funktionen ”formulärflöde”</a:t>
            </a:r>
            <a:endParaRPr lang="sv-SE" dirty="0"/>
          </a:p>
        </p:txBody>
      </p:sp>
      <p:pic>
        <p:nvPicPr>
          <p:cNvPr id="7" name="Bildobjekt 6">
            <a:extLst>
              <a:ext uri="{FF2B5EF4-FFF2-40B4-BE49-F238E27FC236}">
                <a16:creationId xmlns:a16="http://schemas.microsoft.com/office/drawing/2014/main" id="{D0410AA9-48D9-46D3-300F-C02B3628618F}"/>
              </a:ext>
            </a:extLst>
          </p:cNvPr>
          <p:cNvPicPr>
            <a:picLocks noChangeAspect="1"/>
          </p:cNvPicPr>
          <p:nvPr/>
        </p:nvPicPr>
        <p:blipFill>
          <a:blip r:embed="rId3"/>
          <a:stretch>
            <a:fillRect/>
          </a:stretch>
        </p:blipFill>
        <p:spPr>
          <a:xfrm>
            <a:off x="9108488" y="340754"/>
            <a:ext cx="2630353" cy="2165197"/>
          </a:xfrm>
          <a:prstGeom prst="rect">
            <a:avLst/>
          </a:prstGeom>
          <a:effectLst>
            <a:outerShdw blurRad="63500" sx="102000" sy="102000" algn="ctr" rotWithShape="0">
              <a:prstClr val="black">
                <a:alpha val="40000"/>
              </a:prstClr>
            </a:outerShdw>
          </a:effectLst>
        </p:spPr>
      </p:pic>
      <p:pic>
        <p:nvPicPr>
          <p:cNvPr id="9" name="Bildobjekt 8">
            <a:extLst>
              <a:ext uri="{FF2B5EF4-FFF2-40B4-BE49-F238E27FC236}">
                <a16:creationId xmlns:a16="http://schemas.microsoft.com/office/drawing/2014/main" id="{FD9BAC00-8DC1-2174-2DA1-E0888F616848}"/>
              </a:ext>
            </a:extLst>
          </p:cNvPr>
          <p:cNvPicPr>
            <a:picLocks noChangeAspect="1"/>
          </p:cNvPicPr>
          <p:nvPr/>
        </p:nvPicPr>
        <p:blipFill>
          <a:blip r:embed="rId4"/>
          <a:stretch>
            <a:fillRect/>
          </a:stretch>
        </p:blipFill>
        <p:spPr>
          <a:xfrm>
            <a:off x="6617776" y="5125640"/>
            <a:ext cx="5184140" cy="777875"/>
          </a:xfrm>
          <a:prstGeom prst="rect">
            <a:avLst/>
          </a:prstGeom>
          <a:effectLst>
            <a:outerShdw blurRad="63500" sx="102000" sy="102000" algn="ctr" rotWithShape="0">
              <a:prstClr val="black">
                <a:alpha val="40000"/>
              </a:prstClr>
            </a:outerShdw>
          </a:effectLst>
        </p:spPr>
      </p:pic>
      <p:pic>
        <p:nvPicPr>
          <p:cNvPr id="12" name="Bildobjekt 11">
            <a:extLst>
              <a:ext uri="{FF2B5EF4-FFF2-40B4-BE49-F238E27FC236}">
                <a16:creationId xmlns:a16="http://schemas.microsoft.com/office/drawing/2014/main" id="{708356EA-90AB-7D49-BB84-4CE9A60B6C50}"/>
              </a:ext>
            </a:extLst>
          </p:cNvPr>
          <p:cNvPicPr>
            <a:picLocks noChangeAspect="1"/>
          </p:cNvPicPr>
          <p:nvPr/>
        </p:nvPicPr>
        <p:blipFill>
          <a:blip r:embed="rId5"/>
          <a:stretch>
            <a:fillRect/>
          </a:stretch>
        </p:blipFill>
        <p:spPr>
          <a:xfrm>
            <a:off x="6998200" y="334977"/>
            <a:ext cx="1878860" cy="2908476"/>
          </a:xfrm>
          <a:prstGeom prst="rect">
            <a:avLst/>
          </a:prstGeom>
          <a:effectLst>
            <a:outerShdw blurRad="63500" sx="102000" sy="102000" algn="ctr" rotWithShape="0">
              <a:prstClr val="black">
                <a:alpha val="40000"/>
              </a:prstClr>
            </a:outerShdw>
          </a:effectLst>
        </p:spPr>
      </p:pic>
      <p:graphicFrame>
        <p:nvGraphicFramePr>
          <p:cNvPr id="19" name="Diagram 18">
            <a:extLst>
              <a:ext uri="{FF2B5EF4-FFF2-40B4-BE49-F238E27FC236}">
                <a16:creationId xmlns:a16="http://schemas.microsoft.com/office/drawing/2014/main" id="{047BCDC5-2B3B-DC86-6603-334C9DCDDD50}"/>
              </a:ext>
            </a:extLst>
          </p:cNvPr>
          <p:cNvGraphicFramePr>
            <a:graphicFrameLocks/>
          </p:cNvGraphicFramePr>
          <p:nvPr>
            <p:extLst>
              <p:ext uri="{D42A27DB-BD31-4B8C-83A1-F6EECF244321}">
                <p14:modId xmlns:p14="http://schemas.microsoft.com/office/powerpoint/2010/main" val="2792676576"/>
              </p:ext>
            </p:extLst>
          </p:nvPr>
        </p:nvGraphicFramePr>
        <p:xfrm>
          <a:off x="6554701" y="3246049"/>
          <a:ext cx="3563478" cy="1672917"/>
        </p:xfrm>
        <a:graphic>
          <a:graphicData uri="http://schemas.openxmlformats.org/drawingml/2006/chart">
            <c:chart xmlns:c="http://schemas.openxmlformats.org/drawingml/2006/chart" xmlns:r="http://schemas.openxmlformats.org/officeDocument/2006/relationships" r:id="rId6"/>
          </a:graphicData>
        </a:graphic>
      </p:graphicFrame>
      <p:pic>
        <p:nvPicPr>
          <p:cNvPr id="21" name="Bildobjekt 20">
            <a:extLst>
              <a:ext uri="{FF2B5EF4-FFF2-40B4-BE49-F238E27FC236}">
                <a16:creationId xmlns:a16="http://schemas.microsoft.com/office/drawing/2014/main" id="{A00D204B-E214-DDD5-940C-CD44A7888E14}"/>
              </a:ext>
            </a:extLst>
          </p:cNvPr>
          <p:cNvPicPr>
            <a:picLocks noChangeAspect="1"/>
          </p:cNvPicPr>
          <p:nvPr/>
        </p:nvPicPr>
        <p:blipFill>
          <a:blip r:embed="rId7"/>
          <a:stretch>
            <a:fillRect/>
          </a:stretch>
        </p:blipFill>
        <p:spPr>
          <a:xfrm>
            <a:off x="10269221" y="4212776"/>
            <a:ext cx="1323680" cy="882453"/>
          </a:xfrm>
          <a:prstGeom prst="rect">
            <a:avLst/>
          </a:prstGeom>
          <a:effectLst>
            <a:outerShdw blurRad="63500" sx="102000" sy="102000" algn="ctr" rotWithShape="0">
              <a:prstClr val="black">
                <a:alpha val="40000"/>
              </a:prstClr>
            </a:outerShdw>
          </a:effectLst>
        </p:spPr>
      </p:pic>
      <p:pic>
        <p:nvPicPr>
          <p:cNvPr id="23" name="Bildobjekt 22">
            <a:extLst>
              <a:ext uri="{FF2B5EF4-FFF2-40B4-BE49-F238E27FC236}">
                <a16:creationId xmlns:a16="http://schemas.microsoft.com/office/drawing/2014/main" id="{7A552FE6-5AE4-6FD1-615E-98EA8F0028EE}"/>
              </a:ext>
            </a:extLst>
          </p:cNvPr>
          <p:cNvPicPr>
            <a:picLocks noChangeAspect="1"/>
          </p:cNvPicPr>
          <p:nvPr/>
        </p:nvPicPr>
        <p:blipFill>
          <a:blip r:embed="rId8"/>
          <a:stretch>
            <a:fillRect/>
          </a:stretch>
        </p:blipFill>
        <p:spPr>
          <a:xfrm>
            <a:off x="8826114" y="2344601"/>
            <a:ext cx="2695176" cy="1587903"/>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2942790164"/>
      </p:ext>
    </p:extLst>
  </p:cSld>
  <p:clrMapOvr>
    <a:masterClrMapping/>
  </p:clrMapOvr>
  <mc:AlternateContent xmlns:mc="http://schemas.openxmlformats.org/markup-compatibility/2006" xmlns:p14="http://schemas.microsoft.com/office/powerpoint/2010/main">
    <mc:Choice Requires="p14">
      <p:transition spd="med" p14:dur="700" advTm="208603">
        <p:fade/>
      </p:transition>
    </mc:Choice>
    <mc:Fallback xmlns="">
      <p:transition spd="med" advTm="208603">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Bildobjekt 5" descr="Glödlampa med hängande ljuspunkter i bakgrunden">
            <a:extLst>
              <a:ext uri="{FF2B5EF4-FFF2-40B4-BE49-F238E27FC236}">
                <a16:creationId xmlns:a16="http://schemas.microsoft.com/office/drawing/2014/main" id="{D50C35EE-837A-DCA9-50CB-13AEBF0D50E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67254" y="346492"/>
            <a:ext cx="8292648" cy="5433952"/>
          </a:xfrm>
          <a:prstGeom prst="rect">
            <a:avLst/>
          </a:prstGeom>
        </p:spPr>
      </p:pic>
      <p:sp>
        <p:nvSpPr>
          <p:cNvPr id="13" name="textruta 12">
            <a:extLst>
              <a:ext uri="{FF2B5EF4-FFF2-40B4-BE49-F238E27FC236}">
                <a16:creationId xmlns:a16="http://schemas.microsoft.com/office/drawing/2014/main" id="{DA033042-ACF1-0C6A-7583-EB1AE7A52E5C}"/>
              </a:ext>
            </a:extLst>
          </p:cNvPr>
          <p:cNvSpPr txBox="1"/>
          <p:nvPr/>
        </p:nvSpPr>
        <p:spPr>
          <a:xfrm>
            <a:off x="5056624" y="1923115"/>
            <a:ext cx="5003278" cy="899216"/>
          </a:xfrm>
          <a:prstGeom prst="rect">
            <a:avLst/>
          </a:prstGeom>
          <a:noFill/>
        </p:spPr>
        <p:txBody>
          <a:bodyPr wrap="square" lIns="0" tIns="0" rIns="0" bIns="0" rtlCol="0">
            <a:noAutofit/>
          </a:bodyPr>
          <a:lstStyle/>
          <a:p>
            <a:pPr algn="l"/>
            <a:r>
              <a:rPr lang="sv-SE" sz="3200">
                <a:solidFill>
                  <a:schemeClr val="tx2">
                    <a:lumMod val="40000"/>
                    <a:lumOff val="60000"/>
                  </a:schemeClr>
                </a:solidFill>
                <a:latin typeface="Bodoni MT Black" panose="02070A03080606020203" pitchFamily="18" charset="0"/>
              </a:rPr>
              <a:t>Förvaltningen informerar</a:t>
            </a:r>
          </a:p>
        </p:txBody>
      </p:sp>
    </p:spTree>
    <p:extLst>
      <p:ext uri="{BB962C8B-B14F-4D97-AF65-F5344CB8AC3E}">
        <p14:creationId xmlns:p14="http://schemas.microsoft.com/office/powerpoint/2010/main" val="413582064"/>
      </p:ext>
    </p:extLst>
  </p:cSld>
  <p:clrMapOvr>
    <a:masterClrMapping/>
  </p:clrMapOvr>
  <mc:AlternateContent xmlns:mc="http://schemas.openxmlformats.org/markup-compatibility/2006" xmlns:p14="http://schemas.microsoft.com/office/powerpoint/2010/main">
    <mc:Choice Requires="p14">
      <p:transition spd="med" p14:dur="700" advTm="8313">
        <p:fade/>
      </p:transition>
    </mc:Choice>
    <mc:Fallback xmlns="">
      <p:transition spd="med" advTm="8313">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3EC7DD-C22D-042F-3B58-8EDEDECB03F6}"/>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BDE845A0-13FD-0927-BEEC-640143752ADD}"/>
              </a:ext>
            </a:extLst>
          </p:cNvPr>
          <p:cNvSpPr>
            <a:spLocks noGrp="1"/>
          </p:cNvSpPr>
          <p:nvPr>
            <p:ph type="title"/>
          </p:nvPr>
        </p:nvSpPr>
        <p:spPr>
          <a:xfrm>
            <a:off x="666776" y="534203"/>
            <a:ext cx="10515600" cy="1030437"/>
          </a:xfrm>
        </p:spPr>
        <p:txBody>
          <a:bodyPr/>
          <a:lstStyle/>
          <a:p>
            <a:pPr algn="l"/>
            <a:r>
              <a:rPr lang="sv-SE" sz="3200">
                <a:solidFill>
                  <a:schemeClr val="accent1"/>
                </a:solidFill>
              </a:rPr>
              <a:t>Digitala</a:t>
            </a:r>
            <a:r>
              <a:rPr lang="sv-SE" sz="3200"/>
              <a:t> kallelser till 1177</a:t>
            </a:r>
            <a:br>
              <a:rPr lang="sv-SE"/>
            </a:br>
            <a:endParaRPr lang="sv-SE"/>
          </a:p>
        </p:txBody>
      </p:sp>
      <p:sp>
        <p:nvSpPr>
          <p:cNvPr id="8" name="textruta 7">
            <a:extLst>
              <a:ext uri="{FF2B5EF4-FFF2-40B4-BE49-F238E27FC236}">
                <a16:creationId xmlns:a16="http://schemas.microsoft.com/office/drawing/2014/main" id="{DDAAE3E9-836A-E0E0-9150-3A5D07921D39}"/>
              </a:ext>
            </a:extLst>
          </p:cNvPr>
          <p:cNvSpPr txBox="1"/>
          <p:nvPr/>
        </p:nvSpPr>
        <p:spPr>
          <a:xfrm>
            <a:off x="666775" y="1240843"/>
            <a:ext cx="5687304" cy="3452227"/>
          </a:xfrm>
          <a:prstGeom prst="rect">
            <a:avLst/>
          </a:prstGeom>
          <a:noFill/>
        </p:spPr>
        <p:txBody>
          <a:bodyPr wrap="square">
            <a:spAutoFit/>
          </a:bodyPr>
          <a:lstStyle/>
          <a:p>
            <a:pPr marL="285750" indent="-285750">
              <a:spcBef>
                <a:spcPts val="1000"/>
              </a:spcBef>
              <a:buClr>
                <a:srgbClr val="C12143"/>
              </a:buClr>
              <a:buFont typeface="Arial" panose="020B0604020202020204" pitchFamily="34" charset="0"/>
              <a:buChar char="•"/>
              <a:defRPr/>
            </a:pPr>
            <a:r>
              <a:rPr lang="sv-SE" sz="1600" b="1">
                <a:solidFill>
                  <a:srgbClr val="6A0032"/>
                </a:solidFill>
              </a:rPr>
              <a:t>Hälsokontrollsystem (HKS) - screening för livmoderhalscancer </a:t>
            </a:r>
            <a:r>
              <a:rPr lang="sv-SE" sz="1600">
                <a:solidFill>
                  <a:srgbClr val="6A0032"/>
                </a:solidFill>
              </a:rPr>
              <a:t>från och med 21 </a:t>
            </a:r>
            <a:r>
              <a:rPr lang="sv-SE" sz="1600" err="1">
                <a:solidFill>
                  <a:srgbClr val="6A0032"/>
                </a:solidFill>
              </a:rPr>
              <a:t>sept</a:t>
            </a:r>
            <a:r>
              <a:rPr lang="sv-SE" sz="1600">
                <a:solidFill>
                  <a:srgbClr val="6A0032"/>
                </a:solidFill>
              </a:rPr>
              <a:t> 2026</a:t>
            </a:r>
          </a:p>
          <a:p>
            <a:pPr marL="285750" indent="-285750">
              <a:spcBef>
                <a:spcPts val="1000"/>
              </a:spcBef>
              <a:buClr>
                <a:srgbClr val="C12143"/>
              </a:buClr>
              <a:buFont typeface="Arial" panose="020B0604020202020204" pitchFamily="34" charset="0"/>
              <a:buChar char="•"/>
              <a:defRPr/>
            </a:pPr>
            <a:r>
              <a:rPr lang="sv-SE" sz="1600" b="1">
                <a:solidFill>
                  <a:srgbClr val="6A0032"/>
                </a:solidFill>
              </a:rPr>
              <a:t>Cosmic </a:t>
            </a:r>
            <a:r>
              <a:rPr lang="sv-SE" sz="1600">
                <a:solidFill>
                  <a:srgbClr val="6A0032"/>
                </a:solidFill>
              </a:rPr>
              <a:t>– beslut om breddinförande inom hela hälso- och sjukvården</a:t>
            </a:r>
          </a:p>
          <a:p>
            <a:pPr marL="742950" lvl="1" indent="-285750">
              <a:spcBef>
                <a:spcPts val="1000"/>
              </a:spcBef>
              <a:buClr>
                <a:srgbClr val="C12143"/>
              </a:buClr>
              <a:buFont typeface="Arial" panose="020B0604020202020204" pitchFamily="34" charset="0"/>
              <a:buChar char="•"/>
              <a:defRPr/>
            </a:pPr>
            <a:r>
              <a:rPr lang="sv-SE" sz="1200">
                <a:solidFill>
                  <a:srgbClr val="6A0032"/>
                </a:solidFill>
              </a:rPr>
              <a:t>Hösten 2026: primärvården i Region Jämtland Härjedalen  </a:t>
            </a:r>
          </a:p>
          <a:p>
            <a:pPr marL="742950" lvl="1" indent="-285750">
              <a:spcBef>
                <a:spcPts val="1000"/>
              </a:spcBef>
              <a:buClr>
                <a:srgbClr val="C12143"/>
              </a:buClr>
              <a:buFont typeface="Arial" panose="020B0604020202020204" pitchFamily="34" charset="0"/>
              <a:buChar char="•"/>
              <a:defRPr/>
            </a:pPr>
            <a:r>
              <a:rPr lang="sv-SE" sz="1200">
                <a:solidFill>
                  <a:srgbClr val="6A0032"/>
                </a:solidFill>
              </a:rPr>
              <a:t>Etapp 2: Specialiserad vård (tidplan kommer senare)</a:t>
            </a:r>
          </a:p>
          <a:p>
            <a:pPr>
              <a:spcBef>
                <a:spcPts val="1000"/>
              </a:spcBef>
              <a:buClr>
                <a:srgbClr val="C12143"/>
              </a:buClr>
              <a:defRPr/>
            </a:pPr>
            <a:r>
              <a:rPr lang="sv-SE" sz="2400">
                <a:solidFill>
                  <a:srgbClr val="6A0032"/>
                </a:solidFill>
                <a:latin typeface="+mj-lt"/>
              </a:rPr>
              <a:t>Bonus</a:t>
            </a:r>
            <a:endParaRPr lang="sv-SE" sz="1600">
              <a:solidFill>
                <a:srgbClr val="6A0032"/>
              </a:solidFill>
              <a:latin typeface="+mj-lt"/>
            </a:endParaRPr>
          </a:p>
          <a:p>
            <a:pPr marL="285750" indent="-285750">
              <a:spcBef>
                <a:spcPts val="1000"/>
              </a:spcBef>
              <a:buClr>
                <a:srgbClr val="C12143"/>
              </a:buClr>
              <a:buFont typeface="Arial" panose="020B0604020202020204" pitchFamily="34" charset="0"/>
              <a:buChar char="•"/>
              <a:defRPr/>
            </a:pPr>
            <a:r>
              <a:rPr lang="sv-SE" sz="1600">
                <a:solidFill>
                  <a:srgbClr val="6A0032"/>
                </a:solidFill>
              </a:rPr>
              <a:t>På gång -  Visning av bokade tider på 1177:</a:t>
            </a:r>
          </a:p>
          <a:p>
            <a:pPr marL="742950" lvl="1" indent="-285750">
              <a:spcBef>
                <a:spcPts val="1000"/>
              </a:spcBef>
              <a:buClr>
                <a:srgbClr val="C12143"/>
              </a:buClr>
              <a:buFont typeface="Arial" panose="020B0604020202020204" pitchFamily="34" charset="0"/>
              <a:buChar char="•"/>
              <a:defRPr/>
            </a:pPr>
            <a:r>
              <a:rPr lang="sv-SE" sz="1600">
                <a:solidFill>
                  <a:srgbClr val="6A0032"/>
                </a:solidFill>
              </a:rPr>
              <a:t>Sectra Ris</a:t>
            </a:r>
          </a:p>
          <a:p>
            <a:pPr marL="742950" lvl="1" indent="-285750">
              <a:spcBef>
                <a:spcPts val="1000"/>
              </a:spcBef>
              <a:buClr>
                <a:srgbClr val="C12143"/>
              </a:buClr>
              <a:buFont typeface="Arial" panose="020B0604020202020204" pitchFamily="34" charset="0"/>
              <a:buChar char="•"/>
              <a:defRPr/>
            </a:pPr>
            <a:r>
              <a:rPr lang="sv-SE" sz="1600">
                <a:solidFill>
                  <a:srgbClr val="6A0032"/>
                </a:solidFill>
              </a:rPr>
              <a:t>Prosang</a:t>
            </a:r>
          </a:p>
        </p:txBody>
      </p:sp>
      <p:pic>
        <p:nvPicPr>
          <p:cNvPr id="11" name="Bildobjekt 10">
            <a:extLst>
              <a:ext uri="{FF2B5EF4-FFF2-40B4-BE49-F238E27FC236}">
                <a16:creationId xmlns:a16="http://schemas.microsoft.com/office/drawing/2014/main" id="{8B0F6415-FA11-C59F-0DB1-2F8E924031EE}"/>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315040" y="2078736"/>
            <a:ext cx="3443136" cy="3443136"/>
          </a:xfrm>
          <a:prstGeom prst="rect">
            <a:avLst/>
          </a:prstGeom>
        </p:spPr>
      </p:pic>
    </p:spTree>
    <p:extLst>
      <p:ext uri="{BB962C8B-B14F-4D97-AF65-F5344CB8AC3E}">
        <p14:creationId xmlns:p14="http://schemas.microsoft.com/office/powerpoint/2010/main" val="1284842773"/>
      </p:ext>
    </p:extLst>
  </p:cSld>
  <p:clrMapOvr>
    <a:masterClrMapping/>
  </p:clrMapOvr>
  <mc:AlternateContent xmlns:mc="http://schemas.openxmlformats.org/markup-compatibility/2006" xmlns:p14="http://schemas.microsoft.com/office/powerpoint/2010/main">
    <mc:Choice Requires="p14">
      <p:transition spd="med" p14:dur="700" advTm="59886">
        <p:fade/>
      </p:transition>
    </mc:Choice>
    <mc:Fallback xmlns="">
      <p:transition spd="med" advTm="59886">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objekt 4">
            <a:extLst>
              <a:ext uri="{FF2B5EF4-FFF2-40B4-BE49-F238E27FC236}">
                <a16:creationId xmlns:a16="http://schemas.microsoft.com/office/drawing/2014/main" id="{ED93260F-B434-EE34-4DA1-0DEDA27F9A06}"/>
              </a:ext>
            </a:extLst>
          </p:cNvPr>
          <p:cNvPicPr>
            <a:picLocks noChangeAspect="1"/>
          </p:cNvPicPr>
          <p:nvPr/>
        </p:nvPicPr>
        <p:blipFill>
          <a:blip r:embed="rId2"/>
          <a:srcRect l="6349" r="5199" b="3"/>
          <a:stretch>
            <a:fillRect/>
          </a:stretch>
        </p:blipFill>
        <p:spPr>
          <a:xfrm>
            <a:off x="234176" y="270341"/>
            <a:ext cx="3516066" cy="3975003"/>
          </a:xfrm>
          <a:custGeom>
            <a:avLst/>
            <a:gdLst>
              <a:gd name="connsiteX0" fmla="*/ 0 w 5468938"/>
              <a:gd name="connsiteY0" fmla="*/ 0 h 6858000"/>
              <a:gd name="connsiteX1" fmla="*/ 2734469 w 5468938"/>
              <a:gd name="connsiteY1" fmla="*/ 0 h 6858000"/>
              <a:gd name="connsiteX2" fmla="*/ 5468938 w 5468938"/>
              <a:gd name="connsiteY2" fmla="*/ 3429000 h 6858000"/>
              <a:gd name="connsiteX3" fmla="*/ 2734469 w 5468938"/>
              <a:gd name="connsiteY3" fmla="*/ 6858000 h 6858000"/>
              <a:gd name="connsiteX4" fmla="*/ 0 w 5468938"/>
              <a:gd name="connsiteY4" fmla="*/ 6858000 h 6858000"/>
              <a:gd name="connsiteX5" fmla="*/ 0 w 5468938"/>
              <a:gd name="connsiteY5" fmla="*/ 0 h 6858000"/>
              <a:gd name="connsiteX0" fmla="*/ 0 w 5792556"/>
              <a:gd name="connsiteY0" fmla="*/ 0 h 6858000"/>
              <a:gd name="connsiteX1" fmla="*/ 4724633 w 5792556"/>
              <a:gd name="connsiteY1" fmla="*/ 0 h 6858000"/>
              <a:gd name="connsiteX2" fmla="*/ 5468938 w 5792556"/>
              <a:gd name="connsiteY2" fmla="*/ 3429000 h 6858000"/>
              <a:gd name="connsiteX3" fmla="*/ 2734469 w 5792556"/>
              <a:gd name="connsiteY3" fmla="*/ 6858000 h 6858000"/>
              <a:gd name="connsiteX4" fmla="*/ 0 w 5792556"/>
              <a:gd name="connsiteY4" fmla="*/ 6858000 h 6858000"/>
              <a:gd name="connsiteX5" fmla="*/ 0 w 5792556"/>
              <a:gd name="connsiteY5" fmla="*/ 0 h 6858000"/>
              <a:gd name="connsiteX0" fmla="*/ 0 w 5715582"/>
              <a:gd name="connsiteY0" fmla="*/ 0 h 6858000"/>
              <a:gd name="connsiteX1" fmla="*/ 4724633 w 5715582"/>
              <a:gd name="connsiteY1" fmla="*/ 0 h 6858000"/>
              <a:gd name="connsiteX2" fmla="*/ 5468938 w 5715582"/>
              <a:gd name="connsiteY2" fmla="*/ 3429000 h 6858000"/>
              <a:gd name="connsiteX3" fmla="*/ 4814281 w 5715582"/>
              <a:gd name="connsiteY3" fmla="*/ 6858000 h 6858000"/>
              <a:gd name="connsiteX4" fmla="*/ 0 w 5715582"/>
              <a:gd name="connsiteY4" fmla="*/ 6858000 h 6858000"/>
              <a:gd name="connsiteX5" fmla="*/ 0 w 5715582"/>
              <a:gd name="connsiteY5" fmla="*/ 0 h 6858000"/>
              <a:gd name="connsiteX0" fmla="*/ 0 w 5657592"/>
              <a:gd name="connsiteY0" fmla="*/ 0 h 6858000"/>
              <a:gd name="connsiteX1" fmla="*/ 4724633 w 5657592"/>
              <a:gd name="connsiteY1" fmla="*/ 0 h 6858000"/>
              <a:gd name="connsiteX2" fmla="*/ 5468938 w 5657592"/>
              <a:gd name="connsiteY2" fmla="*/ 3429000 h 6858000"/>
              <a:gd name="connsiteX3" fmla="*/ 4814281 w 5657592"/>
              <a:gd name="connsiteY3" fmla="*/ 6858000 h 6858000"/>
              <a:gd name="connsiteX4" fmla="*/ 0 w 5657592"/>
              <a:gd name="connsiteY4" fmla="*/ 6858000 h 6858000"/>
              <a:gd name="connsiteX5" fmla="*/ 0 w 5657592"/>
              <a:gd name="connsiteY5" fmla="*/ 0 h 6858000"/>
              <a:gd name="connsiteX0" fmla="*/ 0 w 5540797"/>
              <a:gd name="connsiteY0" fmla="*/ 0 h 6858000"/>
              <a:gd name="connsiteX1" fmla="*/ 4724633 w 5540797"/>
              <a:gd name="connsiteY1" fmla="*/ 0 h 6858000"/>
              <a:gd name="connsiteX2" fmla="*/ 5468938 w 5540797"/>
              <a:gd name="connsiteY2" fmla="*/ 3429000 h 6858000"/>
              <a:gd name="connsiteX3" fmla="*/ 4814281 w 5540797"/>
              <a:gd name="connsiteY3" fmla="*/ 6858000 h 6858000"/>
              <a:gd name="connsiteX4" fmla="*/ 0 w 5540797"/>
              <a:gd name="connsiteY4" fmla="*/ 6858000 h 6858000"/>
              <a:gd name="connsiteX5" fmla="*/ 0 w 5540797"/>
              <a:gd name="connsiteY5" fmla="*/ 0 h 6858000"/>
              <a:gd name="connsiteX0" fmla="*/ 0 w 5367229"/>
              <a:gd name="connsiteY0" fmla="*/ 0 h 6858000"/>
              <a:gd name="connsiteX1" fmla="*/ 4724633 w 5367229"/>
              <a:gd name="connsiteY1" fmla="*/ 0 h 6858000"/>
              <a:gd name="connsiteX2" fmla="*/ 4814281 w 5367229"/>
              <a:gd name="connsiteY2" fmla="*/ 6858000 h 6858000"/>
              <a:gd name="connsiteX3" fmla="*/ 0 w 5367229"/>
              <a:gd name="connsiteY3" fmla="*/ 6858000 h 6858000"/>
              <a:gd name="connsiteX4" fmla="*/ 0 w 5367229"/>
              <a:gd name="connsiteY4" fmla="*/ 0 h 6858000"/>
              <a:gd name="connsiteX0" fmla="*/ 0 w 5373612"/>
              <a:gd name="connsiteY0" fmla="*/ 0 h 6858000"/>
              <a:gd name="connsiteX1" fmla="*/ 4724633 w 5373612"/>
              <a:gd name="connsiteY1" fmla="*/ 0 h 6858000"/>
              <a:gd name="connsiteX2" fmla="*/ 4814281 w 5373612"/>
              <a:gd name="connsiteY2" fmla="*/ 6858000 h 6858000"/>
              <a:gd name="connsiteX3" fmla="*/ 0 w 5373612"/>
              <a:gd name="connsiteY3" fmla="*/ 6858000 h 6858000"/>
              <a:gd name="connsiteX4" fmla="*/ 0 w 5373612"/>
              <a:gd name="connsiteY4" fmla="*/ 0 h 6858000"/>
              <a:gd name="connsiteX0" fmla="*/ 0 w 5409044"/>
              <a:gd name="connsiteY0" fmla="*/ 0 h 6858000"/>
              <a:gd name="connsiteX1" fmla="*/ 4724633 w 5409044"/>
              <a:gd name="connsiteY1" fmla="*/ 0 h 6858000"/>
              <a:gd name="connsiteX2" fmla="*/ 4814281 w 5409044"/>
              <a:gd name="connsiteY2" fmla="*/ 6858000 h 6858000"/>
              <a:gd name="connsiteX3" fmla="*/ 0 w 5409044"/>
              <a:gd name="connsiteY3" fmla="*/ 6858000 h 6858000"/>
              <a:gd name="connsiteX4" fmla="*/ 0 w 54090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9044" h="6858000">
                <a:moveTo>
                  <a:pt x="0" y="0"/>
                </a:moveTo>
                <a:lnTo>
                  <a:pt x="4724633" y="0"/>
                </a:lnTo>
                <a:cubicBezTo>
                  <a:pt x="5544943" y="1510553"/>
                  <a:pt x="5691367" y="5015753"/>
                  <a:pt x="4814281" y="6858000"/>
                </a:cubicBezTo>
                <a:lnTo>
                  <a:pt x="0" y="6858000"/>
                </a:lnTo>
                <a:lnTo>
                  <a:pt x="0" y="0"/>
                </a:lnTo>
                <a:close/>
              </a:path>
            </a:pathLst>
          </a:custGeom>
          <a:noFill/>
          <a:ln>
            <a:noFill/>
          </a:ln>
        </p:spPr>
      </p:pic>
      <p:sp>
        <p:nvSpPr>
          <p:cNvPr id="17" name="Title 2">
            <a:extLst>
              <a:ext uri="{FF2B5EF4-FFF2-40B4-BE49-F238E27FC236}">
                <a16:creationId xmlns:a16="http://schemas.microsoft.com/office/drawing/2014/main" id="{BF3D3430-8DC7-6957-A9C4-82C81C5C8E4A}"/>
              </a:ext>
            </a:extLst>
          </p:cNvPr>
          <p:cNvSpPr>
            <a:spLocks noGrp="1"/>
          </p:cNvSpPr>
          <p:nvPr>
            <p:ph type="title"/>
          </p:nvPr>
        </p:nvSpPr>
        <p:spPr>
          <a:xfrm>
            <a:off x="4076567" y="1421597"/>
            <a:ext cx="7881257" cy="707571"/>
          </a:xfrm>
        </p:spPr>
        <p:txBody>
          <a:bodyPr/>
          <a:lstStyle/>
          <a:p>
            <a:r>
              <a:rPr lang="sv-SE" sz="2000">
                <a:latin typeface="+mn-lt"/>
                <a:hlinkClick r:id="rId3"/>
              </a:rPr>
              <a:t>När 1177 och Cosmic används tillsammans | Vårdgivarwebb RJH</a:t>
            </a:r>
            <a:endParaRPr lang="en-US" sz="2000">
              <a:latin typeface="+mn-lt"/>
            </a:endParaRPr>
          </a:p>
        </p:txBody>
      </p:sp>
      <p:sp>
        <p:nvSpPr>
          <p:cNvPr id="19" name="Subtitle 3">
            <a:extLst>
              <a:ext uri="{FF2B5EF4-FFF2-40B4-BE49-F238E27FC236}">
                <a16:creationId xmlns:a16="http://schemas.microsoft.com/office/drawing/2014/main" id="{8C591FD8-6E89-10A2-3FAD-792E45EA5AD9}"/>
              </a:ext>
            </a:extLst>
          </p:cNvPr>
          <p:cNvSpPr>
            <a:spLocks noGrp="1"/>
          </p:cNvSpPr>
          <p:nvPr>
            <p:ph type="subTitle" idx="1"/>
          </p:nvPr>
        </p:nvSpPr>
        <p:spPr>
          <a:xfrm>
            <a:off x="385840" y="6284797"/>
            <a:ext cx="5717628" cy="410286"/>
          </a:xfrm>
        </p:spPr>
        <p:txBody>
          <a:bodyPr/>
          <a:lstStyle/>
          <a:p>
            <a:endParaRPr lang="en-US"/>
          </a:p>
        </p:txBody>
      </p:sp>
      <p:sp>
        <p:nvSpPr>
          <p:cNvPr id="4" name="Platshållare för bildnummer 3" hidden="1">
            <a:extLst>
              <a:ext uri="{FF2B5EF4-FFF2-40B4-BE49-F238E27FC236}">
                <a16:creationId xmlns:a16="http://schemas.microsoft.com/office/drawing/2014/main" id="{4515A743-EF7B-C04C-7FF7-2CABDD698BB1}"/>
              </a:ext>
            </a:extLst>
          </p:cNvPr>
          <p:cNvSpPr>
            <a:spLocks noGrp="1"/>
          </p:cNvSpPr>
          <p:nvPr>
            <p:ph type="sldNum" sz="quarter" idx="4294967295"/>
          </p:nvPr>
        </p:nvSpPr>
        <p:spPr>
          <a:xfrm>
            <a:off x="276721" y="6311994"/>
            <a:ext cx="390055" cy="365125"/>
          </a:xfrm>
        </p:spPr>
        <p:txBody>
          <a:bodyPr/>
          <a:lstStyle/>
          <a:p>
            <a:pPr>
              <a:spcAft>
                <a:spcPts val="600"/>
              </a:spcAft>
            </a:pPr>
            <a:fld id="{7FF155A8-5C6D-4241-95DF-81E4F2B16EE5}" type="slidenum">
              <a:rPr lang="sv-SE" smtClean="0"/>
              <a:pPr>
                <a:spcAft>
                  <a:spcPts val="600"/>
                </a:spcAft>
              </a:pPr>
              <a:t>6</a:t>
            </a:fld>
            <a:endParaRPr lang="sv-SE"/>
          </a:p>
        </p:txBody>
      </p:sp>
      <p:pic>
        <p:nvPicPr>
          <p:cNvPr id="7" name="Bildobjekt 6">
            <a:extLst>
              <a:ext uri="{FF2B5EF4-FFF2-40B4-BE49-F238E27FC236}">
                <a16:creationId xmlns:a16="http://schemas.microsoft.com/office/drawing/2014/main" id="{50071F02-C9C2-9F26-17D3-ED8D451F2E71}"/>
              </a:ext>
            </a:extLst>
          </p:cNvPr>
          <p:cNvPicPr>
            <a:picLocks noChangeAspect="1"/>
          </p:cNvPicPr>
          <p:nvPr/>
        </p:nvPicPr>
        <p:blipFill>
          <a:blip r:embed="rId4"/>
          <a:stretch>
            <a:fillRect/>
          </a:stretch>
        </p:blipFill>
        <p:spPr>
          <a:xfrm>
            <a:off x="3001279" y="3325029"/>
            <a:ext cx="6204378" cy="2616475"/>
          </a:xfrm>
          <a:prstGeom prst="rect">
            <a:avLst/>
          </a:prstGeom>
        </p:spPr>
      </p:pic>
    </p:spTree>
    <p:extLst>
      <p:ext uri="{BB962C8B-B14F-4D97-AF65-F5344CB8AC3E}">
        <p14:creationId xmlns:p14="http://schemas.microsoft.com/office/powerpoint/2010/main" val="2182749472"/>
      </p:ext>
    </p:extLst>
  </p:cSld>
  <p:clrMapOvr>
    <a:masterClrMapping/>
  </p:clrMapOvr>
  <mc:AlternateContent xmlns:mc="http://schemas.openxmlformats.org/markup-compatibility/2006" xmlns:p14="http://schemas.microsoft.com/office/powerpoint/2010/main">
    <mc:Choice Requires="p14">
      <p:transition spd="med" p14:dur="700" advTm="46892">
        <p:fade/>
      </p:transition>
    </mc:Choice>
    <mc:Fallback xmlns="">
      <p:transition spd="med" advTm="46892">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39580DC-49F8-185E-0DA3-02C9B959265D}"/>
              </a:ext>
            </a:extLst>
          </p:cNvPr>
          <p:cNvSpPr>
            <a:spLocks noGrp="1"/>
          </p:cNvSpPr>
          <p:nvPr>
            <p:ph type="title"/>
          </p:nvPr>
        </p:nvSpPr>
        <p:spPr>
          <a:xfrm>
            <a:off x="-2821577" y="6877"/>
            <a:ext cx="10657114" cy="759645"/>
          </a:xfrm>
        </p:spPr>
        <p:txBody>
          <a:bodyPr/>
          <a:lstStyle/>
          <a:p>
            <a:r>
              <a:rPr lang="sv-SE" sz="3200">
                <a:solidFill>
                  <a:schemeClr val="accent1"/>
                </a:solidFill>
              </a:rPr>
              <a:t>Brev </a:t>
            </a:r>
            <a:r>
              <a:rPr lang="sv-SE" sz="3200"/>
              <a:t>till patient via 1177</a:t>
            </a:r>
          </a:p>
        </p:txBody>
      </p:sp>
      <p:sp>
        <p:nvSpPr>
          <p:cNvPr id="3" name="Platshållare för sidfot 2">
            <a:extLst>
              <a:ext uri="{FF2B5EF4-FFF2-40B4-BE49-F238E27FC236}">
                <a16:creationId xmlns:a16="http://schemas.microsoft.com/office/drawing/2014/main" id="{50BC0610-CA9C-E731-EEF7-CEBFF6F81BB9}"/>
              </a:ext>
            </a:extLst>
          </p:cNvPr>
          <p:cNvSpPr>
            <a:spLocks noGrp="1"/>
          </p:cNvSpPr>
          <p:nvPr>
            <p:ph type="ftr" sz="quarter" idx="3"/>
          </p:nvPr>
        </p:nvSpPr>
        <p:spPr/>
        <p:txBody>
          <a:bodyPr/>
          <a:lstStyle/>
          <a:p>
            <a:endParaRPr lang="sv-SE"/>
          </a:p>
        </p:txBody>
      </p:sp>
      <p:sp>
        <p:nvSpPr>
          <p:cNvPr id="4" name="Platshållare för bildnummer 3">
            <a:extLst>
              <a:ext uri="{FF2B5EF4-FFF2-40B4-BE49-F238E27FC236}">
                <a16:creationId xmlns:a16="http://schemas.microsoft.com/office/drawing/2014/main" id="{45DEDB68-DFF0-72B4-C187-A62345DAC870}"/>
              </a:ext>
            </a:extLst>
          </p:cNvPr>
          <p:cNvSpPr>
            <a:spLocks noGrp="1"/>
          </p:cNvSpPr>
          <p:nvPr>
            <p:ph type="sldNum" sz="quarter" idx="4"/>
          </p:nvPr>
        </p:nvSpPr>
        <p:spPr/>
        <p:txBody>
          <a:bodyPr/>
          <a:lstStyle/>
          <a:p>
            <a:fld id="{7FF155A8-5C6D-4241-95DF-81E4F2B16EE5}" type="slidenum">
              <a:rPr lang="sv-SE" smtClean="0"/>
              <a:pPr/>
              <a:t>7</a:t>
            </a:fld>
            <a:endParaRPr lang="sv-SE"/>
          </a:p>
        </p:txBody>
      </p:sp>
      <p:sp>
        <p:nvSpPr>
          <p:cNvPr id="6" name="textruta 5">
            <a:extLst>
              <a:ext uri="{FF2B5EF4-FFF2-40B4-BE49-F238E27FC236}">
                <a16:creationId xmlns:a16="http://schemas.microsoft.com/office/drawing/2014/main" id="{AEEC3D1D-7056-1CA1-7379-A39F816BEDB4}"/>
              </a:ext>
            </a:extLst>
          </p:cNvPr>
          <p:cNvSpPr txBox="1"/>
          <p:nvPr/>
        </p:nvSpPr>
        <p:spPr>
          <a:xfrm>
            <a:off x="471748" y="862149"/>
            <a:ext cx="6686698" cy="318167"/>
          </a:xfrm>
          <a:prstGeom prst="rect">
            <a:avLst/>
          </a:prstGeom>
          <a:noFill/>
        </p:spPr>
        <p:txBody>
          <a:bodyPr wrap="square" lIns="0" tIns="0" rIns="0" bIns="0" rtlCol="0">
            <a:noAutofit/>
          </a:bodyPr>
          <a:lstStyle/>
          <a:p>
            <a:pPr algn="l"/>
            <a:r>
              <a:rPr lang="sv-SE">
                <a:solidFill>
                  <a:schemeClr val="accent2"/>
                </a:solidFill>
              </a:rPr>
              <a:t>Rekommendation framtagen tillsammans med Cosmic</a:t>
            </a:r>
          </a:p>
        </p:txBody>
      </p:sp>
      <p:sp>
        <p:nvSpPr>
          <p:cNvPr id="9" name="textruta 8">
            <a:extLst>
              <a:ext uri="{FF2B5EF4-FFF2-40B4-BE49-F238E27FC236}">
                <a16:creationId xmlns:a16="http://schemas.microsoft.com/office/drawing/2014/main" id="{7422D5F0-D1F1-E7D7-324C-3C2178BAE1DD}"/>
              </a:ext>
            </a:extLst>
          </p:cNvPr>
          <p:cNvSpPr txBox="1"/>
          <p:nvPr/>
        </p:nvSpPr>
        <p:spPr>
          <a:xfrm>
            <a:off x="471748" y="1297576"/>
            <a:ext cx="6608321" cy="1733007"/>
          </a:xfrm>
          <a:prstGeom prst="rect">
            <a:avLst/>
          </a:prstGeom>
          <a:noFill/>
        </p:spPr>
        <p:txBody>
          <a:bodyPr wrap="square" lIns="0" tIns="0" rIns="0" bIns="0" rtlCol="0">
            <a:noAutofit/>
          </a:bodyPr>
          <a:lstStyle/>
          <a:p>
            <a:r>
              <a:rPr lang="sv-SE" sz="1400">
                <a:solidFill>
                  <a:schemeClr val="accent2"/>
                </a:solidFill>
              </a:rPr>
              <a:t>Innan du skickar information behöver du kontrollera patientens inställningar och ta ställning till vad det digitala utskicket ersätter.</a:t>
            </a:r>
          </a:p>
          <a:p>
            <a:endParaRPr lang="sv-SE" sz="1400">
              <a:solidFill>
                <a:schemeClr val="accent2"/>
              </a:solidFill>
            </a:endParaRPr>
          </a:p>
          <a:p>
            <a:r>
              <a:rPr lang="sv-SE" sz="1400" b="1">
                <a:solidFill>
                  <a:schemeClr val="accent2"/>
                </a:solidFill>
              </a:rPr>
              <a:t>Brev</a:t>
            </a:r>
          </a:p>
          <a:p>
            <a:r>
              <a:rPr lang="sv-SE" sz="1400">
                <a:solidFill>
                  <a:schemeClr val="accent2"/>
                </a:solidFill>
              </a:rPr>
              <a:t>Om informationen ska skickas som ett brev, till exempel ett undersökningsresultat eller annan information som dokumenteras i ett brev. Skriv brevet i en brevmall under ”Ny blankett”. </a:t>
            </a:r>
          </a:p>
          <a:p>
            <a:r>
              <a:rPr lang="sv-SE" sz="1400">
                <a:solidFill>
                  <a:schemeClr val="accent2"/>
                </a:solidFill>
              </a:rPr>
              <a:t>Om patienten har valt digital kontakt kopierar du brevet från Cosmic till 1177 personalverktyg och skickar det därifrån. </a:t>
            </a:r>
          </a:p>
          <a:p>
            <a:endParaRPr lang="sv-SE" sz="1400">
              <a:solidFill>
                <a:schemeClr val="accent2"/>
              </a:solidFill>
            </a:endParaRPr>
          </a:p>
          <a:p>
            <a:r>
              <a:rPr lang="sv-SE" sz="1400" b="1">
                <a:solidFill>
                  <a:schemeClr val="accent2"/>
                </a:solidFill>
              </a:rPr>
              <a:t>Meddelande</a:t>
            </a:r>
          </a:p>
          <a:p>
            <a:r>
              <a:rPr lang="sv-SE" sz="1400">
                <a:solidFill>
                  <a:schemeClr val="accent2"/>
                </a:solidFill>
              </a:rPr>
              <a:t>Om det handlar om ett kortare meddelande som inte ersätter ett brev, till exempel ett erbjudande om tid eller en kortare fråga, kan meddelandet skickas direkt via 1177. Öppna 1177 personalverktyg och kontrollera om patienten har aviseringar aktiverade. Om aviseringar är aktiverade skickar du meddelandet via 1177 personalverktyg och dokumenterar i Cosmic vid behov. Om patienten inte har aviseringar aktiverade behöver patienten kontaktas på annat sätt, till exempel via telefon.</a:t>
            </a:r>
          </a:p>
          <a:p>
            <a:endParaRPr lang="sv-SE" sz="1400">
              <a:solidFill>
                <a:schemeClr val="accent2"/>
              </a:solidFill>
            </a:endParaRPr>
          </a:p>
          <a:p>
            <a:endParaRPr lang="sv-SE" sz="1400">
              <a:solidFill>
                <a:schemeClr val="accent2"/>
              </a:solidFill>
            </a:endParaRPr>
          </a:p>
          <a:p>
            <a:endParaRPr lang="sv-SE"/>
          </a:p>
          <a:p>
            <a:pPr algn="l"/>
            <a:endParaRPr lang="sv-SE"/>
          </a:p>
        </p:txBody>
      </p:sp>
      <p:pic>
        <p:nvPicPr>
          <p:cNvPr id="13" name="Bildobjekt 12">
            <a:extLst>
              <a:ext uri="{FF2B5EF4-FFF2-40B4-BE49-F238E27FC236}">
                <a16:creationId xmlns:a16="http://schemas.microsoft.com/office/drawing/2014/main" id="{DE6B16F1-A474-18B3-4E15-429D37F08880}"/>
              </a:ext>
            </a:extLst>
          </p:cNvPr>
          <p:cNvPicPr>
            <a:picLocks noChangeAspect="1"/>
          </p:cNvPicPr>
          <p:nvPr/>
        </p:nvPicPr>
        <p:blipFill>
          <a:blip r:embed="rId2"/>
          <a:stretch>
            <a:fillRect/>
          </a:stretch>
        </p:blipFill>
        <p:spPr>
          <a:xfrm>
            <a:off x="7367452" y="862149"/>
            <a:ext cx="4737463" cy="3738407"/>
          </a:xfrm>
          <a:prstGeom prst="rect">
            <a:avLst/>
          </a:prstGeom>
        </p:spPr>
      </p:pic>
    </p:spTree>
    <p:extLst>
      <p:ext uri="{BB962C8B-B14F-4D97-AF65-F5344CB8AC3E}">
        <p14:creationId xmlns:p14="http://schemas.microsoft.com/office/powerpoint/2010/main" val="1384398351"/>
      </p:ext>
    </p:extLst>
  </p:cSld>
  <p:clrMapOvr>
    <a:masterClrMapping/>
  </p:clrMapOvr>
  <mc:AlternateContent xmlns:mc="http://schemas.openxmlformats.org/markup-compatibility/2006" xmlns:p14="http://schemas.microsoft.com/office/powerpoint/2010/main">
    <mc:Choice Requires="p14">
      <p:transition spd="med" p14:dur="700" advTm="127577">
        <p:fade/>
      </p:transition>
    </mc:Choice>
    <mc:Fallback xmlns="">
      <p:transition spd="med" advTm="127577">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BD4603A-4B60-3047-B21E-A99BD2B29121}"/>
              </a:ext>
            </a:extLst>
          </p:cNvPr>
          <p:cNvSpPr>
            <a:spLocks noGrp="1"/>
          </p:cNvSpPr>
          <p:nvPr>
            <p:ph type="title"/>
          </p:nvPr>
        </p:nvSpPr>
        <p:spPr>
          <a:xfrm>
            <a:off x="711722" y="538599"/>
            <a:ext cx="10182273" cy="944932"/>
          </a:xfrm>
        </p:spPr>
        <p:txBody>
          <a:bodyPr/>
          <a:lstStyle/>
          <a:p>
            <a:pPr algn="l"/>
            <a:r>
              <a:rPr lang="sv-SE" sz="3200">
                <a:solidFill>
                  <a:schemeClr val="accent1"/>
                </a:solidFill>
              </a:rPr>
              <a:t>Manuella </a:t>
            </a:r>
            <a:r>
              <a:rPr lang="sv-SE" sz="3200"/>
              <a:t>kallelser</a:t>
            </a:r>
            <a:r>
              <a:rPr lang="sv-SE" sz="3200">
                <a:solidFill>
                  <a:srgbClr val="FF0000"/>
                </a:solidFill>
              </a:rPr>
              <a:t> </a:t>
            </a:r>
            <a:r>
              <a:rPr lang="sv-SE" sz="3200"/>
              <a:t>via 1177 personalverktyget </a:t>
            </a:r>
            <a:br>
              <a:rPr lang="sv-SE" sz="3200"/>
            </a:br>
            <a:br>
              <a:rPr lang="sv-SE" sz="3200"/>
            </a:br>
            <a:endParaRPr lang="sv-SE" sz="2000"/>
          </a:p>
        </p:txBody>
      </p:sp>
      <p:sp>
        <p:nvSpPr>
          <p:cNvPr id="3" name="Platshållare för sidfot 2">
            <a:extLst>
              <a:ext uri="{FF2B5EF4-FFF2-40B4-BE49-F238E27FC236}">
                <a16:creationId xmlns:a16="http://schemas.microsoft.com/office/drawing/2014/main" id="{45C9103D-F904-7E06-AD11-0F7B483C0975}"/>
              </a:ext>
            </a:extLst>
          </p:cNvPr>
          <p:cNvSpPr>
            <a:spLocks noGrp="1"/>
          </p:cNvSpPr>
          <p:nvPr>
            <p:ph type="ftr" sz="quarter" idx="3"/>
          </p:nvPr>
        </p:nvSpPr>
        <p:spPr/>
        <p:txBody>
          <a:bodyPr/>
          <a:lstStyle/>
          <a:p>
            <a:endParaRPr lang="sv-SE"/>
          </a:p>
        </p:txBody>
      </p:sp>
      <p:sp>
        <p:nvSpPr>
          <p:cNvPr id="4" name="Platshållare för bildnummer 3">
            <a:extLst>
              <a:ext uri="{FF2B5EF4-FFF2-40B4-BE49-F238E27FC236}">
                <a16:creationId xmlns:a16="http://schemas.microsoft.com/office/drawing/2014/main" id="{2B41897D-7B54-EB05-7EF6-BFC22DEB52E9}"/>
              </a:ext>
            </a:extLst>
          </p:cNvPr>
          <p:cNvSpPr>
            <a:spLocks noGrp="1"/>
          </p:cNvSpPr>
          <p:nvPr>
            <p:ph type="sldNum" sz="quarter" idx="4"/>
          </p:nvPr>
        </p:nvSpPr>
        <p:spPr/>
        <p:txBody>
          <a:bodyPr/>
          <a:lstStyle/>
          <a:p>
            <a:fld id="{7FF155A8-5C6D-4241-95DF-81E4F2B16EE5}" type="slidenum">
              <a:rPr lang="sv-SE" smtClean="0"/>
              <a:pPr/>
              <a:t>8</a:t>
            </a:fld>
            <a:endParaRPr lang="sv-SE"/>
          </a:p>
        </p:txBody>
      </p:sp>
      <p:sp>
        <p:nvSpPr>
          <p:cNvPr id="7" name="textruta 6">
            <a:extLst>
              <a:ext uri="{FF2B5EF4-FFF2-40B4-BE49-F238E27FC236}">
                <a16:creationId xmlns:a16="http://schemas.microsoft.com/office/drawing/2014/main" id="{4C08A423-7D60-1915-58C9-FD2DD4F63B9A}"/>
              </a:ext>
            </a:extLst>
          </p:cNvPr>
          <p:cNvSpPr txBox="1"/>
          <p:nvPr/>
        </p:nvSpPr>
        <p:spPr>
          <a:xfrm>
            <a:off x="711722" y="3353574"/>
            <a:ext cx="6146278" cy="2038278"/>
          </a:xfrm>
          <a:prstGeom prst="rect">
            <a:avLst/>
          </a:prstGeom>
          <a:noFill/>
        </p:spPr>
        <p:txBody>
          <a:bodyPr wrap="square" lIns="0" tIns="0" rIns="0" bIns="0" rtlCol="0">
            <a:noAutofit/>
          </a:bodyPr>
          <a:lstStyle/>
          <a:p>
            <a:pPr marL="285750" indent="-285750">
              <a:buFont typeface="Arial" panose="020B0604020202020204" pitchFamily="34" charset="0"/>
              <a:buChar char="•"/>
            </a:pPr>
            <a:r>
              <a:rPr lang="sv-SE" sz="2000">
                <a:solidFill>
                  <a:schemeClr val="accent2"/>
                </a:solidFill>
              </a:rPr>
              <a:t>Där Cosmics digitala kallelser inte kommer att fungerar i dagsläget</a:t>
            </a:r>
          </a:p>
          <a:p>
            <a:pPr marL="285750" indent="-285750">
              <a:buFont typeface="Arial" panose="020B0604020202020204" pitchFamily="34" charset="0"/>
              <a:buChar char="•"/>
            </a:pPr>
            <a:endParaRPr lang="sv-SE" sz="2000">
              <a:solidFill>
                <a:schemeClr val="accent2"/>
              </a:solidFill>
            </a:endParaRPr>
          </a:p>
          <a:p>
            <a:pPr marL="285750" indent="-285750">
              <a:buFont typeface="Arial" panose="020B0604020202020204" pitchFamily="34" charset="0"/>
              <a:buChar char="•"/>
            </a:pPr>
            <a:r>
              <a:rPr lang="sv-SE" sz="2000">
                <a:solidFill>
                  <a:schemeClr val="accent2"/>
                </a:solidFill>
              </a:rPr>
              <a:t>Där ni vill skicka digitalt och det är länge tills det är er tur</a:t>
            </a:r>
          </a:p>
        </p:txBody>
      </p:sp>
      <p:pic>
        <p:nvPicPr>
          <p:cNvPr id="6" name="Bildobjekt 5">
            <a:extLst>
              <a:ext uri="{FF2B5EF4-FFF2-40B4-BE49-F238E27FC236}">
                <a16:creationId xmlns:a16="http://schemas.microsoft.com/office/drawing/2014/main" id="{0F4C7CBD-1E1D-32C2-13B8-46B0406607C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434943" y="2953392"/>
            <a:ext cx="4365172" cy="2912193"/>
          </a:xfrm>
          <a:prstGeom prst="rect">
            <a:avLst/>
          </a:prstGeom>
        </p:spPr>
      </p:pic>
      <p:pic>
        <p:nvPicPr>
          <p:cNvPr id="9" name="Bildobjekt 8">
            <a:extLst>
              <a:ext uri="{FF2B5EF4-FFF2-40B4-BE49-F238E27FC236}">
                <a16:creationId xmlns:a16="http://schemas.microsoft.com/office/drawing/2014/main" id="{A434EEC6-6116-F650-09BA-63F1C3DB974E}"/>
              </a:ext>
            </a:extLst>
          </p:cNvPr>
          <p:cNvPicPr>
            <a:picLocks noChangeAspect="1"/>
          </p:cNvPicPr>
          <p:nvPr/>
        </p:nvPicPr>
        <p:blipFill>
          <a:blip r:embed="rId3"/>
          <a:stretch>
            <a:fillRect/>
          </a:stretch>
        </p:blipFill>
        <p:spPr>
          <a:xfrm>
            <a:off x="711722" y="1466148"/>
            <a:ext cx="6444594" cy="1168872"/>
          </a:xfrm>
          <a:prstGeom prst="rect">
            <a:avLst/>
          </a:prstGeom>
        </p:spPr>
      </p:pic>
    </p:spTree>
    <p:extLst>
      <p:ext uri="{BB962C8B-B14F-4D97-AF65-F5344CB8AC3E}">
        <p14:creationId xmlns:p14="http://schemas.microsoft.com/office/powerpoint/2010/main" val="656625847"/>
      </p:ext>
    </p:extLst>
  </p:cSld>
  <p:clrMapOvr>
    <a:masterClrMapping/>
  </p:clrMapOvr>
  <mc:AlternateContent xmlns:mc="http://schemas.openxmlformats.org/markup-compatibility/2006" xmlns:p14="http://schemas.microsoft.com/office/powerpoint/2010/main">
    <mc:Choice Requires="p14">
      <p:transition spd="med" p14:dur="700" advTm="48921">
        <p:fade/>
      </p:transition>
    </mc:Choice>
    <mc:Fallback xmlns="">
      <p:transition spd="med" advTm="48921">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sidfot 2">
            <a:extLst>
              <a:ext uri="{FF2B5EF4-FFF2-40B4-BE49-F238E27FC236}">
                <a16:creationId xmlns:a16="http://schemas.microsoft.com/office/drawing/2014/main" id="{5934DB8F-3CDE-A95F-76BB-E905722CEA98}"/>
              </a:ext>
            </a:extLst>
          </p:cNvPr>
          <p:cNvSpPr>
            <a:spLocks noGrp="1"/>
          </p:cNvSpPr>
          <p:nvPr>
            <p:ph type="ftr" sz="quarter" idx="3"/>
          </p:nvPr>
        </p:nvSpPr>
        <p:spPr/>
        <p:txBody>
          <a:bodyPr/>
          <a:lstStyle/>
          <a:p>
            <a:endParaRPr lang="sv-SE"/>
          </a:p>
        </p:txBody>
      </p:sp>
      <p:sp>
        <p:nvSpPr>
          <p:cNvPr id="4" name="Platshållare för bildnummer 3">
            <a:extLst>
              <a:ext uri="{FF2B5EF4-FFF2-40B4-BE49-F238E27FC236}">
                <a16:creationId xmlns:a16="http://schemas.microsoft.com/office/drawing/2014/main" id="{F5BA5D66-D074-5E60-2E83-C3C416E3D919}"/>
              </a:ext>
            </a:extLst>
          </p:cNvPr>
          <p:cNvSpPr>
            <a:spLocks noGrp="1"/>
          </p:cNvSpPr>
          <p:nvPr>
            <p:ph type="sldNum" sz="quarter" idx="4"/>
          </p:nvPr>
        </p:nvSpPr>
        <p:spPr/>
        <p:txBody>
          <a:bodyPr/>
          <a:lstStyle/>
          <a:p>
            <a:fld id="{7FF155A8-5C6D-4241-95DF-81E4F2B16EE5}" type="slidenum">
              <a:rPr lang="sv-SE" smtClean="0"/>
              <a:pPr/>
              <a:t>9</a:t>
            </a:fld>
            <a:endParaRPr lang="sv-SE"/>
          </a:p>
        </p:txBody>
      </p:sp>
      <p:sp>
        <p:nvSpPr>
          <p:cNvPr id="5" name="textruta 4">
            <a:extLst>
              <a:ext uri="{FF2B5EF4-FFF2-40B4-BE49-F238E27FC236}">
                <a16:creationId xmlns:a16="http://schemas.microsoft.com/office/drawing/2014/main" id="{429869A9-64F0-52CA-2312-16EBC6F658C3}"/>
              </a:ext>
            </a:extLst>
          </p:cNvPr>
          <p:cNvSpPr txBox="1"/>
          <p:nvPr/>
        </p:nvSpPr>
        <p:spPr>
          <a:xfrm>
            <a:off x="276721" y="592183"/>
            <a:ext cx="914400" cy="914400"/>
          </a:xfrm>
          <a:prstGeom prst="rect">
            <a:avLst/>
          </a:prstGeom>
          <a:noFill/>
        </p:spPr>
        <p:txBody>
          <a:bodyPr wrap="none" lIns="0" tIns="0" rIns="0" bIns="0" rtlCol="0">
            <a:noAutofit/>
          </a:bodyPr>
          <a:lstStyle/>
          <a:p>
            <a:pPr algn="l"/>
            <a:endParaRPr lang="sv-SE"/>
          </a:p>
        </p:txBody>
      </p:sp>
      <p:sp>
        <p:nvSpPr>
          <p:cNvPr id="7" name="textruta 6">
            <a:extLst>
              <a:ext uri="{FF2B5EF4-FFF2-40B4-BE49-F238E27FC236}">
                <a16:creationId xmlns:a16="http://schemas.microsoft.com/office/drawing/2014/main" id="{FCD50F1A-E6C0-C25D-99F3-D4FC8DA394A3}"/>
              </a:ext>
            </a:extLst>
          </p:cNvPr>
          <p:cNvSpPr txBox="1"/>
          <p:nvPr/>
        </p:nvSpPr>
        <p:spPr>
          <a:xfrm>
            <a:off x="276721" y="258808"/>
            <a:ext cx="10138730" cy="4124206"/>
          </a:xfrm>
          <a:prstGeom prst="rect">
            <a:avLst/>
          </a:prstGeom>
          <a:noFill/>
        </p:spPr>
        <p:txBody>
          <a:bodyPr wrap="square">
            <a:spAutoFit/>
          </a:bodyPr>
          <a:lstStyle/>
          <a:p>
            <a:pPr>
              <a:buNone/>
            </a:pPr>
            <a:r>
              <a:rPr lang="sv-SE" sz="3200" b="1">
                <a:solidFill>
                  <a:schemeClr val="accent1"/>
                </a:solidFill>
              </a:rPr>
              <a:t>När</a:t>
            </a:r>
            <a:r>
              <a:rPr lang="sv-SE" sz="3200" b="1">
                <a:solidFill>
                  <a:schemeClr val="accent2"/>
                </a:solidFill>
              </a:rPr>
              <a:t> kan du avstå från att skicka en kallelse via brev?</a:t>
            </a:r>
          </a:p>
          <a:p>
            <a:pPr>
              <a:buNone/>
            </a:pPr>
            <a:r>
              <a:rPr lang="sv-SE">
                <a:solidFill>
                  <a:schemeClr val="accent2"/>
                </a:solidFill>
              </a:rPr>
              <a:t>Du kan avstå från att skicka en separat brevkallelse om: </a:t>
            </a:r>
          </a:p>
          <a:p>
            <a:pPr>
              <a:buNone/>
            </a:pPr>
            <a:endParaRPr lang="sv-SE">
              <a:solidFill>
                <a:schemeClr val="accent2"/>
              </a:solidFill>
            </a:endParaRPr>
          </a:p>
          <a:p>
            <a:pPr marL="342900" indent="-342900">
              <a:buFont typeface="+mj-lt"/>
              <a:buAutoNum type="arabicPeriod"/>
            </a:pPr>
            <a:r>
              <a:rPr lang="sv-SE">
                <a:solidFill>
                  <a:schemeClr val="accent2"/>
                </a:solidFill>
              </a:rPr>
              <a:t>Patienten har valt bort kallelser via brev. Se </a:t>
            </a:r>
            <a:r>
              <a:rPr lang="sv-SE">
                <a:solidFill>
                  <a:schemeClr val="accent2"/>
                </a:solidFill>
                <a:hlinkClick r:id="rId2">
                  <a:extLst>
                    <a:ext uri="{A12FA001-AC4F-418D-AE19-62706E023703}">
                      <ahyp:hlinkClr xmlns:ahyp="http://schemas.microsoft.com/office/drawing/2018/hyperlinkcolor" val="tx"/>
                    </a:ext>
                  </a:extLst>
                </a:hlinkClick>
              </a:rPr>
              <a:t>Patientens inställning i 1177</a:t>
            </a:r>
            <a:r>
              <a:rPr lang="sv-SE">
                <a:solidFill>
                  <a:schemeClr val="accent2"/>
                </a:solidFill>
              </a:rPr>
              <a:t> för information om hur du ser om patienten har gjort det. </a:t>
            </a:r>
            <a:br>
              <a:rPr lang="sv-SE">
                <a:solidFill>
                  <a:schemeClr val="accent2"/>
                </a:solidFill>
              </a:rPr>
            </a:br>
            <a:endParaRPr lang="sv-SE">
              <a:solidFill>
                <a:schemeClr val="accent2"/>
              </a:solidFill>
            </a:endParaRPr>
          </a:p>
          <a:p>
            <a:pPr marL="342900" lvl="0" indent="-342900">
              <a:buFont typeface="+mj-lt"/>
              <a:buAutoNum type="arabicPeriod"/>
            </a:pPr>
            <a:r>
              <a:rPr lang="sv-SE">
                <a:solidFill>
                  <a:schemeClr val="accent2"/>
                </a:solidFill>
              </a:rPr>
              <a:t>Du vet att den vårdtjänst som används vid bokningen </a:t>
            </a:r>
            <a:r>
              <a:rPr lang="sv-SE" b="1">
                <a:solidFill>
                  <a:schemeClr val="accent2"/>
                </a:solidFill>
              </a:rPr>
              <a:t>genererar ett tidbokningsmeddelande till 1177</a:t>
            </a:r>
            <a:r>
              <a:rPr lang="sv-SE">
                <a:solidFill>
                  <a:schemeClr val="accent2"/>
                </a:solidFill>
              </a:rPr>
              <a:t>.</a:t>
            </a:r>
            <a:br>
              <a:rPr lang="sv-SE">
                <a:solidFill>
                  <a:schemeClr val="accent2"/>
                </a:solidFill>
              </a:rPr>
            </a:br>
            <a:endParaRPr lang="sv-SE">
              <a:solidFill>
                <a:schemeClr val="accent2"/>
              </a:solidFill>
            </a:endParaRPr>
          </a:p>
          <a:p>
            <a:pPr marL="342900" lvl="0" indent="-342900">
              <a:buFont typeface="+mj-lt"/>
              <a:buAutoNum type="arabicPeriod"/>
            </a:pPr>
            <a:r>
              <a:rPr lang="sv-SE">
                <a:solidFill>
                  <a:schemeClr val="accent2"/>
                </a:solidFill>
              </a:rPr>
              <a:t>Patienten behöver inte få någon ytterligare information tillsammans med kallelsen, till exempel formulär, blanketter, särskilda förberedelser eller andra bilagor.</a:t>
            </a:r>
          </a:p>
          <a:p>
            <a:pPr>
              <a:buNone/>
            </a:pPr>
            <a:endParaRPr lang="sv-SE">
              <a:solidFill>
                <a:schemeClr val="accent2"/>
              </a:solidFill>
            </a:endParaRPr>
          </a:p>
        </p:txBody>
      </p:sp>
      <p:sp>
        <p:nvSpPr>
          <p:cNvPr id="8" name="Rektangel 7">
            <a:extLst>
              <a:ext uri="{FF2B5EF4-FFF2-40B4-BE49-F238E27FC236}">
                <a16:creationId xmlns:a16="http://schemas.microsoft.com/office/drawing/2014/main" id="{F54E91D3-295C-ECAA-4883-8F27421522AD}"/>
              </a:ext>
            </a:extLst>
          </p:cNvPr>
          <p:cNvSpPr/>
          <p:nvPr/>
        </p:nvSpPr>
        <p:spPr>
          <a:xfrm>
            <a:off x="348345" y="4371703"/>
            <a:ext cx="9396548" cy="169817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sv-SE"/>
              <a:t>Fältet </a:t>
            </a:r>
            <a:r>
              <a:rPr lang="sv-SE" b="1"/>
              <a:t>Fritext till kallelse</a:t>
            </a:r>
            <a:r>
              <a:rPr lang="sv-SE"/>
              <a:t> fylls i </a:t>
            </a:r>
            <a:r>
              <a:rPr lang="sv-SE" err="1"/>
              <a:t>i</a:t>
            </a:r>
            <a:r>
              <a:rPr lang="sv-SE"/>
              <a:t> bokningsunderlaget i Cosmic. Text som anges där visas också i patientens tidbokningsmeddelande på 1177.</a:t>
            </a:r>
          </a:p>
          <a:p>
            <a:r>
              <a:rPr lang="sv-SE"/>
              <a:t>Fältet kan därför användas för kompletterande information som patienten behöver inför den bokade tiden.</a:t>
            </a:r>
          </a:p>
        </p:txBody>
      </p:sp>
    </p:spTree>
    <p:extLst>
      <p:ext uri="{BB962C8B-B14F-4D97-AF65-F5344CB8AC3E}">
        <p14:creationId xmlns:p14="http://schemas.microsoft.com/office/powerpoint/2010/main" val="4067498758"/>
      </p:ext>
    </p:extLst>
  </p:cSld>
  <p:clrMapOvr>
    <a:masterClrMapping/>
  </p:clrMapOvr>
  <mc:AlternateContent xmlns:mc="http://schemas.openxmlformats.org/markup-compatibility/2006" xmlns:p14="http://schemas.microsoft.com/office/powerpoint/2010/main">
    <mc:Choice Requires="p14">
      <p:transition spd="med" p14:dur="700" advTm="81226">
        <p:fade/>
      </p:transition>
    </mc:Choice>
    <mc:Fallback xmlns="">
      <p:transition spd="med" advTm="81226">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sidfot 2">
            <a:extLst>
              <a:ext uri="{FF2B5EF4-FFF2-40B4-BE49-F238E27FC236}">
                <a16:creationId xmlns:a16="http://schemas.microsoft.com/office/drawing/2014/main" id="{15F601A3-8311-AC9C-A658-FC5C8CDC21AA}"/>
              </a:ext>
            </a:extLst>
          </p:cNvPr>
          <p:cNvSpPr>
            <a:spLocks noGrp="1"/>
          </p:cNvSpPr>
          <p:nvPr>
            <p:ph type="ftr" sz="quarter" idx="3"/>
          </p:nvPr>
        </p:nvSpPr>
        <p:spPr/>
        <p:txBody>
          <a:bodyPr/>
          <a:lstStyle/>
          <a:p>
            <a:endParaRPr lang="sv-SE"/>
          </a:p>
        </p:txBody>
      </p:sp>
      <p:sp>
        <p:nvSpPr>
          <p:cNvPr id="4" name="Platshållare för bildnummer 3">
            <a:extLst>
              <a:ext uri="{FF2B5EF4-FFF2-40B4-BE49-F238E27FC236}">
                <a16:creationId xmlns:a16="http://schemas.microsoft.com/office/drawing/2014/main" id="{5DDAE382-EF0F-BC69-7BCA-3FD2ECEF14A3}"/>
              </a:ext>
            </a:extLst>
          </p:cNvPr>
          <p:cNvSpPr>
            <a:spLocks noGrp="1"/>
          </p:cNvSpPr>
          <p:nvPr>
            <p:ph type="sldNum" sz="quarter" idx="4"/>
          </p:nvPr>
        </p:nvSpPr>
        <p:spPr/>
        <p:txBody>
          <a:bodyPr/>
          <a:lstStyle/>
          <a:p>
            <a:fld id="{7FF155A8-5C6D-4241-95DF-81E4F2B16EE5}" type="slidenum">
              <a:rPr lang="sv-SE" smtClean="0"/>
              <a:pPr/>
              <a:t>10</a:t>
            </a:fld>
            <a:endParaRPr lang="sv-SE"/>
          </a:p>
        </p:txBody>
      </p:sp>
      <p:sp>
        <p:nvSpPr>
          <p:cNvPr id="6" name="textruta 5">
            <a:extLst>
              <a:ext uri="{FF2B5EF4-FFF2-40B4-BE49-F238E27FC236}">
                <a16:creationId xmlns:a16="http://schemas.microsoft.com/office/drawing/2014/main" id="{B5A13495-9E59-D031-D8F4-CC4CD94D24A0}"/>
              </a:ext>
            </a:extLst>
          </p:cNvPr>
          <p:cNvSpPr txBox="1"/>
          <p:nvPr/>
        </p:nvSpPr>
        <p:spPr>
          <a:xfrm>
            <a:off x="669336" y="1166070"/>
            <a:ext cx="8248908" cy="1431336"/>
          </a:xfrm>
          <a:prstGeom prst="rect">
            <a:avLst/>
          </a:prstGeom>
          <a:noFill/>
        </p:spPr>
        <p:txBody>
          <a:bodyPr wrap="square" lIns="0" tIns="0" rIns="0" bIns="0" rtlCol="0" anchor="t">
            <a:noAutofit/>
          </a:bodyPr>
          <a:lstStyle/>
          <a:p>
            <a:r>
              <a:rPr lang="sv-SE" b="1">
                <a:solidFill>
                  <a:schemeClr val="accent2"/>
                </a:solidFill>
              </a:rPr>
              <a:t>Exempel där Cosmics digitala kallelser inte kommer att fungera i dagsläget:</a:t>
            </a:r>
          </a:p>
          <a:p>
            <a:pPr algn="l"/>
            <a:endParaRPr lang="sv-SE">
              <a:solidFill>
                <a:schemeClr val="accent2"/>
              </a:solidFill>
            </a:endParaRPr>
          </a:p>
          <a:p>
            <a:pPr marL="285750" indent="-285750" algn="l">
              <a:lnSpc>
                <a:spcPct val="150000"/>
              </a:lnSpc>
              <a:buFont typeface="Arial" panose="020B0604020202020204" pitchFamily="34" charset="0"/>
              <a:buChar char="•"/>
            </a:pPr>
            <a:r>
              <a:rPr lang="sv-SE">
                <a:solidFill>
                  <a:schemeClr val="accent2"/>
                </a:solidFill>
              </a:rPr>
              <a:t>Gruppbesök</a:t>
            </a:r>
            <a:endParaRPr lang="sv-SE">
              <a:solidFill>
                <a:schemeClr val="accent2"/>
              </a:solidFill>
              <a:ea typeface="Open Sans"/>
              <a:cs typeface="Open Sans"/>
            </a:endParaRPr>
          </a:p>
          <a:p>
            <a:pPr marL="285750" indent="-285750" algn="l">
              <a:lnSpc>
                <a:spcPct val="150000"/>
              </a:lnSpc>
              <a:buFont typeface="Arial" panose="020B0604020202020204" pitchFamily="34" charset="0"/>
              <a:buChar char="•"/>
            </a:pPr>
            <a:r>
              <a:rPr lang="sv-SE">
                <a:solidFill>
                  <a:schemeClr val="accent2"/>
                </a:solidFill>
              </a:rPr>
              <a:t>Kallelser inför operation</a:t>
            </a:r>
            <a:endParaRPr lang="sv-SE">
              <a:solidFill>
                <a:schemeClr val="accent2"/>
              </a:solidFill>
              <a:ea typeface="Open Sans"/>
              <a:cs typeface="Open Sans"/>
            </a:endParaRPr>
          </a:p>
        </p:txBody>
      </p:sp>
      <p:sp>
        <p:nvSpPr>
          <p:cNvPr id="8" name="Rektangel: rundade hörn 7">
            <a:extLst>
              <a:ext uri="{FF2B5EF4-FFF2-40B4-BE49-F238E27FC236}">
                <a16:creationId xmlns:a16="http://schemas.microsoft.com/office/drawing/2014/main" id="{E853814F-1D46-70A1-FB17-AFF8EE764125}"/>
              </a:ext>
            </a:extLst>
          </p:cNvPr>
          <p:cNvSpPr/>
          <p:nvPr/>
        </p:nvSpPr>
        <p:spPr>
          <a:xfrm>
            <a:off x="666776" y="3152502"/>
            <a:ext cx="5033554" cy="1541417"/>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a:t>Vi tar kontakt med lite olika enheter för att titta på eventuella ”Kallelsemallar” i 1177</a:t>
            </a:r>
          </a:p>
        </p:txBody>
      </p:sp>
      <p:sp>
        <p:nvSpPr>
          <p:cNvPr id="10" name="Pil: höger 9">
            <a:extLst>
              <a:ext uri="{FF2B5EF4-FFF2-40B4-BE49-F238E27FC236}">
                <a16:creationId xmlns:a16="http://schemas.microsoft.com/office/drawing/2014/main" id="{94996CF1-EDEB-AB6C-9859-DE28355CCBE4}"/>
              </a:ext>
            </a:extLst>
          </p:cNvPr>
          <p:cNvSpPr/>
          <p:nvPr/>
        </p:nvSpPr>
        <p:spPr>
          <a:xfrm>
            <a:off x="113211" y="139337"/>
            <a:ext cx="3352800" cy="748937"/>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200"/>
              <a:t>Manuella kallelse via 1177 personalverktyget</a:t>
            </a:r>
          </a:p>
        </p:txBody>
      </p:sp>
    </p:spTree>
    <p:extLst>
      <p:ext uri="{BB962C8B-B14F-4D97-AF65-F5344CB8AC3E}">
        <p14:creationId xmlns:p14="http://schemas.microsoft.com/office/powerpoint/2010/main" val="2929214870"/>
      </p:ext>
    </p:extLst>
  </p:cSld>
  <p:clrMapOvr>
    <a:masterClrMapping/>
  </p:clrMapOvr>
  <mc:AlternateContent xmlns:mc="http://schemas.openxmlformats.org/markup-compatibility/2006" xmlns:p14="http://schemas.microsoft.com/office/powerpoint/2010/main">
    <mc:Choice Requires="p14">
      <p:transition spd="med" p14:dur="700" advTm="31193">
        <p:fade/>
      </p:transition>
    </mc:Choice>
    <mc:Fallback xmlns="">
      <p:transition spd="med" advTm="31193">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tshållare för sidfot 2">
            <a:extLst>
              <a:ext uri="{FF2B5EF4-FFF2-40B4-BE49-F238E27FC236}">
                <a16:creationId xmlns:a16="http://schemas.microsoft.com/office/drawing/2014/main" id="{217AD40F-3651-473F-49B8-A45E8BCDE50A}"/>
              </a:ext>
            </a:extLst>
          </p:cNvPr>
          <p:cNvSpPr>
            <a:spLocks noGrp="1"/>
          </p:cNvSpPr>
          <p:nvPr>
            <p:ph type="ftr" sz="quarter" idx="3"/>
          </p:nvPr>
        </p:nvSpPr>
        <p:spPr/>
        <p:txBody>
          <a:bodyPr/>
          <a:lstStyle/>
          <a:p>
            <a:endParaRPr lang="sv-SE"/>
          </a:p>
        </p:txBody>
      </p:sp>
      <p:sp>
        <p:nvSpPr>
          <p:cNvPr id="4" name="Platshållare för bildnummer 3">
            <a:extLst>
              <a:ext uri="{FF2B5EF4-FFF2-40B4-BE49-F238E27FC236}">
                <a16:creationId xmlns:a16="http://schemas.microsoft.com/office/drawing/2014/main" id="{01CDEE5B-6BC1-C40D-0956-3DCFBD83DB58}"/>
              </a:ext>
            </a:extLst>
          </p:cNvPr>
          <p:cNvSpPr>
            <a:spLocks noGrp="1"/>
          </p:cNvSpPr>
          <p:nvPr>
            <p:ph type="sldNum" sz="quarter" idx="4"/>
          </p:nvPr>
        </p:nvSpPr>
        <p:spPr/>
        <p:txBody>
          <a:bodyPr/>
          <a:lstStyle/>
          <a:p>
            <a:fld id="{7FF155A8-5C6D-4241-95DF-81E4F2B16EE5}" type="slidenum">
              <a:rPr lang="sv-SE" smtClean="0"/>
              <a:pPr/>
              <a:t>11</a:t>
            </a:fld>
            <a:endParaRPr lang="sv-SE"/>
          </a:p>
        </p:txBody>
      </p:sp>
      <p:sp>
        <p:nvSpPr>
          <p:cNvPr id="6" name="Pil: höger 5">
            <a:extLst>
              <a:ext uri="{FF2B5EF4-FFF2-40B4-BE49-F238E27FC236}">
                <a16:creationId xmlns:a16="http://schemas.microsoft.com/office/drawing/2014/main" id="{8ABF22FC-429E-12E6-2BA4-DC3C0D6EDE27}"/>
              </a:ext>
            </a:extLst>
          </p:cNvPr>
          <p:cNvSpPr/>
          <p:nvPr/>
        </p:nvSpPr>
        <p:spPr>
          <a:xfrm>
            <a:off x="113211" y="139337"/>
            <a:ext cx="3352800" cy="748937"/>
          </a:xfrm>
          <a:prstGeom prst="rightArrow">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sv-SE" sz="1200"/>
              <a:t>Manuella kallelse via 1177 personalverktyget</a:t>
            </a:r>
          </a:p>
        </p:txBody>
      </p:sp>
      <p:sp>
        <p:nvSpPr>
          <p:cNvPr id="7" name="textruta 6">
            <a:extLst>
              <a:ext uri="{FF2B5EF4-FFF2-40B4-BE49-F238E27FC236}">
                <a16:creationId xmlns:a16="http://schemas.microsoft.com/office/drawing/2014/main" id="{28B52ED1-70F2-412F-22C4-53C6F7586C28}"/>
              </a:ext>
            </a:extLst>
          </p:cNvPr>
          <p:cNvSpPr txBox="1"/>
          <p:nvPr/>
        </p:nvSpPr>
        <p:spPr>
          <a:xfrm>
            <a:off x="473641" y="1541760"/>
            <a:ext cx="5274015" cy="3215297"/>
          </a:xfrm>
          <a:prstGeom prst="rect">
            <a:avLst/>
          </a:prstGeom>
          <a:noFill/>
        </p:spPr>
        <p:txBody>
          <a:bodyPr wrap="square" lIns="0" tIns="0" rIns="0" bIns="0" rtlCol="0" anchor="t">
            <a:noAutofit/>
          </a:bodyPr>
          <a:lstStyle/>
          <a:p>
            <a:pPr algn="l"/>
            <a:r>
              <a:rPr lang="sv-SE">
                <a:solidFill>
                  <a:schemeClr val="accent2"/>
                </a:solidFill>
              </a:rPr>
              <a:t>Ni vill skicka digitala kallelser MEN räcker inte med tidbokningsmeddelandet och det är länge innan er enhet ska komma igång med Cosmics digitala kallelser</a:t>
            </a:r>
          </a:p>
          <a:p>
            <a:pPr algn="l"/>
            <a:endParaRPr lang="sv-SE">
              <a:solidFill>
                <a:schemeClr val="accent2"/>
              </a:solidFill>
              <a:ea typeface="Open Sans"/>
              <a:cs typeface="Open Sans"/>
            </a:endParaRPr>
          </a:p>
          <a:p>
            <a:r>
              <a:rPr lang="en-US" err="1">
                <a:solidFill>
                  <a:schemeClr val="accent2"/>
                </a:solidFill>
                <a:ea typeface="Open Sans"/>
                <a:cs typeface="Open Sans"/>
              </a:rPr>
              <a:t>Kontakta</a:t>
            </a:r>
            <a:r>
              <a:rPr lang="en-US">
                <a:solidFill>
                  <a:schemeClr val="accent2"/>
                </a:solidFill>
                <a:ea typeface="Open Sans"/>
                <a:cs typeface="Open Sans"/>
              </a:rPr>
              <a:t> </a:t>
            </a:r>
            <a:r>
              <a:rPr lang="en-US" err="1">
                <a:solidFill>
                  <a:schemeClr val="accent2"/>
                </a:solidFill>
                <a:ea typeface="Open Sans"/>
                <a:cs typeface="Open Sans"/>
              </a:rPr>
              <a:t>oss</a:t>
            </a:r>
            <a:r>
              <a:rPr lang="en-US">
                <a:solidFill>
                  <a:schemeClr val="accent2"/>
                </a:solidFill>
                <a:ea typeface="Open Sans"/>
                <a:cs typeface="Open Sans"/>
              </a:rPr>
              <a:t> </a:t>
            </a:r>
            <a:r>
              <a:rPr lang="en-US" err="1">
                <a:solidFill>
                  <a:schemeClr val="accent2"/>
                </a:solidFill>
                <a:ea typeface="Open Sans"/>
                <a:cs typeface="Open Sans"/>
              </a:rPr>
              <a:t>på</a:t>
            </a:r>
            <a:r>
              <a:rPr lang="en-US">
                <a:solidFill>
                  <a:schemeClr val="accent2"/>
                </a:solidFill>
                <a:ea typeface="Open Sans"/>
                <a:cs typeface="Open Sans"/>
              </a:rPr>
              <a:t> FBL 1177 e-tjänster </a:t>
            </a:r>
            <a:r>
              <a:rPr lang="en-US" err="1">
                <a:solidFill>
                  <a:schemeClr val="accent2"/>
                </a:solidFill>
                <a:ea typeface="Open Sans"/>
                <a:cs typeface="Open Sans"/>
              </a:rPr>
              <a:t>så</a:t>
            </a:r>
            <a:r>
              <a:rPr lang="en-US">
                <a:solidFill>
                  <a:schemeClr val="accent2"/>
                </a:solidFill>
                <a:ea typeface="Open Sans"/>
                <a:cs typeface="Open Sans"/>
              </a:rPr>
              <a:t> ser vi om vi </a:t>
            </a:r>
            <a:r>
              <a:rPr lang="en-US" err="1">
                <a:solidFill>
                  <a:schemeClr val="accent2"/>
                </a:solidFill>
                <a:ea typeface="Open Sans"/>
                <a:cs typeface="Open Sans"/>
              </a:rPr>
              <a:t>kan</a:t>
            </a:r>
            <a:r>
              <a:rPr lang="en-US">
                <a:solidFill>
                  <a:schemeClr val="accent2"/>
                </a:solidFill>
                <a:ea typeface="Open Sans"/>
                <a:cs typeface="Open Sans"/>
              </a:rPr>
              <a:t> </a:t>
            </a:r>
            <a:r>
              <a:rPr lang="en-US" err="1">
                <a:solidFill>
                  <a:schemeClr val="accent2"/>
                </a:solidFill>
                <a:ea typeface="Open Sans"/>
                <a:cs typeface="Open Sans"/>
              </a:rPr>
              <a:t>få</a:t>
            </a:r>
            <a:r>
              <a:rPr lang="en-US">
                <a:solidFill>
                  <a:schemeClr val="accent2"/>
                </a:solidFill>
                <a:ea typeface="Open Sans"/>
                <a:cs typeface="Open Sans"/>
              </a:rPr>
              <a:t> till </a:t>
            </a:r>
            <a:r>
              <a:rPr lang="en-US" err="1">
                <a:solidFill>
                  <a:schemeClr val="accent2"/>
                </a:solidFill>
                <a:ea typeface="Open Sans"/>
                <a:cs typeface="Open Sans"/>
              </a:rPr>
              <a:t>en</a:t>
            </a:r>
            <a:r>
              <a:rPr lang="en-US">
                <a:solidFill>
                  <a:schemeClr val="accent2"/>
                </a:solidFill>
                <a:ea typeface="Open Sans"/>
                <a:cs typeface="Open Sans"/>
              </a:rPr>
              <a:t> bra </a:t>
            </a:r>
            <a:r>
              <a:rPr lang="en-US" err="1">
                <a:solidFill>
                  <a:schemeClr val="accent2"/>
                </a:solidFill>
                <a:ea typeface="Open Sans"/>
                <a:cs typeface="Open Sans"/>
              </a:rPr>
              <a:t>tillfällig</a:t>
            </a:r>
            <a:r>
              <a:rPr lang="en-US">
                <a:solidFill>
                  <a:schemeClr val="accent2"/>
                </a:solidFill>
                <a:ea typeface="Open Sans"/>
                <a:cs typeface="Open Sans"/>
              </a:rPr>
              <a:t> </a:t>
            </a:r>
            <a:r>
              <a:rPr lang="en-US" err="1">
                <a:solidFill>
                  <a:schemeClr val="accent2"/>
                </a:solidFill>
                <a:ea typeface="Open Sans"/>
                <a:cs typeface="Open Sans"/>
              </a:rPr>
              <a:t>lösning</a:t>
            </a:r>
            <a:endParaRPr lang="sv-SE">
              <a:solidFill>
                <a:schemeClr val="accent2"/>
              </a:solidFill>
              <a:ea typeface="Open Sans"/>
              <a:cs typeface="Open Sans"/>
            </a:endParaRPr>
          </a:p>
          <a:p>
            <a:pPr algn="l"/>
            <a:endParaRPr lang="sv-SE">
              <a:solidFill>
                <a:schemeClr val="accent2"/>
              </a:solidFill>
              <a:ea typeface="Open Sans"/>
              <a:cs typeface="Open Sans"/>
            </a:endParaRPr>
          </a:p>
          <a:p>
            <a:pPr algn="l"/>
            <a:endParaRPr lang="sv-SE">
              <a:solidFill>
                <a:srgbClr val="6A0032"/>
              </a:solidFill>
              <a:ea typeface="Open Sans"/>
              <a:cs typeface="Open Sans"/>
            </a:endParaRPr>
          </a:p>
          <a:p>
            <a:pPr algn="l"/>
            <a:endParaRPr lang="sv-SE">
              <a:solidFill>
                <a:srgbClr val="6A0032"/>
              </a:solidFill>
              <a:ea typeface="Open Sans"/>
              <a:cs typeface="Open Sans"/>
            </a:endParaRPr>
          </a:p>
          <a:p>
            <a:pPr algn="l"/>
            <a:endParaRPr lang="sv-SE"/>
          </a:p>
          <a:p>
            <a:endParaRPr lang="sv-SE">
              <a:ea typeface="Open Sans"/>
              <a:cs typeface="Open Sans"/>
            </a:endParaRPr>
          </a:p>
          <a:p>
            <a:endParaRPr lang="sv-SE">
              <a:ea typeface="Open Sans"/>
              <a:cs typeface="Open Sans"/>
            </a:endParaRPr>
          </a:p>
        </p:txBody>
      </p:sp>
      <p:grpSp>
        <p:nvGrpSpPr>
          <p:cNvPr id="11" name="Grupp 10">
            <a:extLst>
              <a:ext uri="{FF2B5EF4-FFF2-40B4-BE49-F238E27FC236}">
                <a16:creationId xmlns:a16="http://schemas.microsoft.com/office/drawing/2014/main" id="{CA0FE1F6-30E6-E0D6-874A-81D3AA3ACF13}"/>
              </a:ext>
            </a:extLst>
          </p:cNvPr>
          <p:cNvGrpSpPr/>
          <p:nvPr/>
        </p:nvGrpSpPr>
        <p:grpSpPr>
          <a:xfrm>
            <a:off x="6096000" y="219074"/>
            <a:ext cx="5398086" cy="5713640"/>
            <a:chOff x="6096000" y="219074"/>
            <a:chExt cx="5398086" cy="5713640"/>
          </a:xfrm>
        </p:grpSpPr>
        <p:sp>
          <p:nvSpPr>
            <p:cNvPr id="8" name="Rectangle 7">
              <a:extLst>
                <a:ext uri="{FF2B5EF4-FFF2-40B4-BE49-F238E27FC236}">
                  <a16:creationId xmlns:a16="http://schemas.microsoft.com/office/drawing/2014/main" id="{E42058EE-AB22-A345-3F01-2191920833CD}"/>
                </a:ext>
              </a:extLst>
            </p:cNvPr>
            <p:cNvSpPr/>
            <p:nvPr/>
          </p:nvSpPr>
          <p:spPr>
            <a:xfrm>
              <a:off x="6096000" y="219074"/>
              <a:ext cx="5398086" cy="571364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Bildobjekt 9">
              <a:extLst>
                <a:ext uri="{FF2B5EF4-FFF2-40B4-BE49-F238E27FC236}">
                  <a16:creationId xmlns:a16="http://schemas.microsoft.com/office/drawing/2014/main" id="{7870A0BA-12C0-7FE5-3F0A-11054D056229}"/>
                </a:ext>
              </a:extLst>
            </p:cNvPr>
            <p:cNvPicPr>
              <a:picLocks noChangeAspect="1"/>
            </p:cNvPicPr>
            <p:nvPr/>
          </p:nvPicPr>
          <p:blipFill>
            <a:blip r:embed="rId2"/>
            <a:stretch>
              <a:fillRect/>
            </a:stretch>
          </p:blipFill>
          <p:spPr>
            <a:xfrm>
              <a:off x="6277626" y="349603"/>
              <a:ext cx="5049740" cy="5332739"/>
            </a:xfrm>
            <a:prstGeom prst="rect">
              <a:avLst/>
            </a:prstGeom>
          </p:spPr>
        </p:pic>
      </p:grpSp>
    </p:spTree>
    <p:extLst>
      <p:ext uri="{BB962C8B-B14F-4D97-AF65-F5344CB8AC3E}">
        <p14:creationId xmlns:p14="http://schemas.microsoft.com/office/powerpoint/2010/main" val="460946373"/>
      </p:ext>
    </p:extLst>
  </p:cSld>
  <p:clrMapOvr>
    <a:masterClrMapping/>
  </p:clrMapOvr>
  <mc:AlternateContent xmlns:mc="http://schemas.openxmlformats.org/markup-compatibility/2006" xmlns:p14="http://schemas.microsoft.com/office/powerpoint/2010/main">
    <mc:Choice Requires="p14">
      <p:transition spd="med" p14:dur="700" advTm="43598">
        <p:fade/>
      </p:transition>
    </mc:Choice>
    <mc:Fallback xmlns="">
      <p:transition spd="med" advTm="43598">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DF1B3A-5A48-3BB0-1316-0BF0E3A321B9}"/>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DF4E78F1-7C6A-08D0-E832-9F8A0FDDC2A3}"/>
              </a:ext>
            </a:extLst>
          </p:cNvPr>
          <p:cNvSpPr>
            <a:spLocks noGrp="1"/>
          </p:cNvSpPr>
          <p:nvPr>
            <p:ph type="title"/>
          </p:nvPr>
        </p:nvSpPr>
        <p:spPr>
          <a:xfrm>
            <a:off x="666776" y="534203"/>
            <a:ext cx="10515600" cy="1030437"/>
          </a:xfrm>
        </p:spPr>
        <p:txBody>
          <a:bodyPr/>
          <a:lstStyle/>
          <a:p>
            <a:pPr algn="l"/>
            <a:r>
              <a:rPr lang="sv-SE" sz="3200">
                <a:solidFill>
                  <a:schemeClr val="accent1"/>
                </a:solidFill>
              </a:rPr>
              <a:t>Lokal</a:t>
            </a:r>
            <a:r>
              <a:rPr lang="sv-SE" sz="3200"/>
              <a:t> anpassning av egen vårdbegäran</a:t>
            </a:r>
            <a:br>
              <a:rPr lang="sv-SE"/>
            </a:br>
            <a:endParaRPr lang="sv-SE"/>
          </a:p>
        </p:txBody>
      </p:sp>
      <p:sp>
        <p:nvSpPr>
          <p:cNvPr id="8" name="textruta 7">
            <a:extLst>
              <a:ext uri="{FF2B5EF4-FFF2-40B4-BE49-F238E27FC236}">
                <a16:creationId xmlns:a16="http://schemas.microsoft.com/office/drawing/2014/main" id="{A7B5FD6C-02AF-A7CF-87B8-C31D729DFF3B}"/>
              </a:ext>
            </a:extLst>
          </p:cNvPr>
          <p:cNvSpPr txBox="1"/>
          <p:nvPr/>
        </p:nvSpPr>
        <p:spPr>
          <a:xfrm>
            <a:off x="666775" y="1240843"/>
            <a:ext cx="5687304" cy="3067506"/>
          </a:xfrm>
          <a:prstGeom prst="rect">
            <a:avLst/>
          </a:prstGeom>
          <a:noFill/>
        </p:spPr>
        <p:txBody>
          <a:bodyPr wrap="square">
            <a:spAutoFit/>
          </a:bodyPr>
          <a:lstStyle/>
          <a:p>
            <a:pPr marL="285750" indent="-285750">
              <a:spcBef>
                <a:spcPts val="1000"/>
              </a:spcBef>
              <a:buClr>
                <a:srgbClr val="C12143"/>
              </a:buClr>
              <a:buFont typeface="Arial" panose="020B0604020202020204" pitchFamily="34" charset="0"/>
              <a:buChar char="•"/>
              <a:defRPr/>
            </a:pPr>
            <a:r>
              <a:rPr lang="sv-SE" sz="1600">
                <a:solidFill>
                  <a:srgbClr val="6A0032"/>
                </a:solidFill>
              </a:rPr>
              <a:t>E-tjänsten Egen vårdbegäran är idag central och ser likadan ut för alla verksamheter. </a:t>
            </a:r>
          </a:p>
          <a:p>
            <a:pPr marL="285750" indent="-285750">
              <a:spcBef>
                <a:spcPts val="1000"/>
              </a:spcBef>
              <a:buClr>
                <a:srgbClr val="C12143"/>
              </a:buClr>
              <a:buFont typeface="Arial" panose="020B0604020202020204" pitchFamily="34" charset="0"/>
              <a:buChar char="•"/>
              <a:defRPr/>
            </a:pPr>
            <a:r>
              <a:rPr lang="sv-SE" sz="1600">
                <a:solidFill>
                  <a:srgbClr val="6A0032"/>
                </a:solidFill>
              </a:rPr>
              <a:t>För vissa verksamheter passar inte  den centrala versionen inte fullt ut. </a:t>
            </a:r>
          </a:p>
          <a:p>
            <a:pPr marL="285750" indent="-285750">
              <a:spcBef>
                <a:spcPts val="1000"/>
              </a:spcBef>
              <a:buClr>
                <a:srgbClr val="C12143"/>
              </a:buClr>
              <a:buFont typeface="Arial" panose="020B0604020202020204" pitchFamily="34" charset="0"/>
              <a:buChar char="•"/>
              <a:defRPr/>
            </a:pPr>
            <a:r>
              <a:rPr lang="sv-SE" sz="1600">
                <a:solidFill>
                  <a:srgbClr val="6A0032"/>
                </a:solidFill>
              </a:rPr>
              <a:t>Om ni har behov av att lägga till, ändra eller ta bort frågor finns nu möjlighet att ersätta den centrala vårdbegäran med en lokalt anpassad variant.</a:t>
            </a:r>
          </a:p>
          <a:p>
            <a:pPr>
              <a:spcBef>
                <a:spcPts val="1000"/>
              </a:spcBef>
              <a:buClr>
                <a:srgbClr val="C12143"/>
              </a:buClr>
              <a:defRPr/>
            </a:pPr>
            <a:endParaRPr lang="sv-SE" sz="1600">
              <a:solidFill>
                <a:srgbClr val="6A0032"/>
              </a:solidFill>
            </a:endParaRPr>
          </a:p>
          <a:p>
            <a:pPr>
              <a:spcBef>
                <a:spcPts val="1000"/>
              </a:spcBef>
              <a:buClr>
                <a:srgbClr val="C12143"/>
              </a:buClr>
              <a:defRPr/>
            </a:pPr>
            <a:r>
              <a:rPr lang="sv-SE" sz="1600">
                <a:solidFill>
                  <a:srgbClr val="6A0032"/>
                </a:solidFill>
              </a:rPr>
              <a:t>Kontakta oss via FBL 1177 e-tjänster för mer information och hjälp.</a:t>
            </a:r>
          </a:p>
        </p:txBody>
      </p:sp>
      <p:pic>
        <p:nvPicPr>
          <p:cNvPr id="4" name="Bildobjekt 3">
            <a:extLst>
              <a:ext uri="{FF2B5EF4-FFF2-40B4-BE49-F238E27FC236}">
                <a16:creationId xmlns:a16="http://schemas.microsoft.com/office/drawing/2014/main" id="{335D2CDA-C430-9509-CE49-62D50A3F7460}"/>
              </a:ext>
            </a:extLst>
          </p:cNvPr>
          <p:cNvPicPr>
            <a:picLocks noChangeAspect="1"/>
          </p:cNvPicPr>
          <p:nvPr/>
        </p:nvPicPr>
        <p:blipFill>
          <a:blip r:embed="rId2"/>
          <a:stretch>
            <a:fillRect/>
          </a:stretch>
        </p:blipFill>
        <p:spPr>
          <a:xfrm>
            <a:off x="8861939" y="669302"/>
            <a:ext cx="1552629" cy="480295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066850410"/>
      </p:ext>
    </p:extLst>
  </p:cSld>
  <p:clrMapOvr>
    <a:masterClrMapping/>
  </p:clrMapOvr>
  <mc:AlternateContent xmlns:mc="http://schemas.openxmlformats.org/markup-compatibility/2006" xmlns:p14="http://schemas.microsoft.com/office/powerpoint/2010/main">
    <mc:Choice Requires="p14">
      <p:transition spd="med" p14:dur="700" advTm="62897">
        <p:fade/>
      </p:transition>
    </mc:Choice>
    <mc:Fallback xmlns="">
      <p:transition spd="med" advTm="62897">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41CB198-D0A6-7AF9-D1BE-803FAD38E40C}"/>
              </a:ext>
            </a:extLst>
          </p:cNvPr>
          <p:cNvSpPr>
            <a:spLocks noGrp="1"/>
          </p:cNvSpPr>
          <p:nvPr>
            <p:ph type="title"/>
          </p:nvPr>
        </p:nvSpPr>
        <p:spPr>
          <a:xfrm>
            <a:off x="666776" y="190558"/>
            <a:ext cx="10515600" cy="987400"/>
          </a:xfrm>
        </p:spPr>
        <p:txBody>
          <a:bodyPr/>
          <a:lstStyle/>
          <a:p>
            <a:pPr algn="l"/>
            <a:r>
              <a:rPr lang="sv-SE" sz="3200">
                <a:solidFill>
                  <a:schemeClr val="accent1"/>
                </a:solidFill>
              </a:rPr>
              <a:t>Nyheter </a:t>
            </a:r>
            <a:r>
              <a:rPr lang="sv-SE" sz="3200"/>
              <a:t>från senaste uppgraderingen Personalverktyget</a:t>
            </a:r>
          </a:p>
        </p:txBody>
      </p:sp>
      <p:sp>
        <p:nvSpPr>
          <p:cNvPr id="3" name="Platshållare för sidfot 2">
            <a:extLst>
              <a:ext uri="{FF2B5EF4-FFF2-40B4-BE49-F238E27FC236}">
                <a16:creationId xmlns:a16="http://schemas.microsoft.com/office/drawing/2014/main" id="{7387AF95-11FD-44B8-D364-92FD7338F83A}"/>
              </a:ext>
            </a:extLst>
          </p:cNvPr>
          <p:cNvSpPr>
            <a:spLocks noGrp="1"/>
          </p:cNvSpPr>
          <p:nvPr>
            <p:ph type="ftr" sz="quarter" idx="3"/>
          </p:nvPr>
        </p:nvSpPr>
        <p:spPr/>
        <p:txBody>
          <a:bodyPr/>
          <a:lstStyle/>
          <a:p>
            <a:endParaRPr lang="sv-SE"/>
          </a:p>
        </p:txBody>
      </p:sp>
      <p:sp>
        <p:nvSpPr>
          <p:cNvPr id="4" name="Platshållare för bildnummer 3">
            <a:extLst>
              <a:ext uri="{FF2B5EF4-FFF2-40B4-BE49-F238E27FC236}">
                <a16:creationId xmlns:a16="http://schemas.microsoft.com/office/drawing/2014/main" id="{12917C12-1CFD-9716-E957-1A05F82BE359}"/>
              </a:ext>
            </a:extLst>
          </p:cNvPr>
          <p:cNvSpPr>
            <a:spLocks noGrp="1"/>
          </p:cNvSpPr>
          <p:nvPr>
            <p:ph type="sldNum" sz="quarter" idx="4"/>
          </p:nvPr>
        </p:nvSpPr>
        <p:spPr/>
        <p:txBody>
          <a:bodyPr/>
          <a:lstStyle/>
          <a:p>
            <a:fld id="{7FF155A8-5C6D-4241-95DF-81E4F2B16EE5}" type="slidenum">
              <a:rPr lang="sv-SE" smtClean="0"/>
              <a:pPr/>
              <a:t>13</a:t>
            </a:fld>
            <a:endParaRPr lang="sv-SE"/>
          </a:p>
        </p:txBody>
      </p:sp>
      <p:sp>
        <p:nvSpPr>
          <p:cNvPr id="5" name="textruta 4">
            <a:extLst>
              <a:ext uri="{FF2B5EF4-FFF2-40B4-BE49-F238E27FC236}">
                <a16:creationId xmlns:a16="http://schemas.microsoft.com/office/drawing/2014/main" id="{4BFEF73A-5C6E-F3AA-AF94-7CB0A2CB5C80}"/>
              </a:ext>
            </a:extLst>
          </p:cNvPr>
          <p:cNvSpPr txBox="1"/>
          <p:nvPr/>
        </p:nvSpPr>
        <p:spPr>
          <a:xfrm>
            <a:off x="276721" y="3754237"/>
            <a:ext cx="7838073" cy="505097"/>
          </a:xfrm>
          <a:prstGeom prst="rect">
            <a:avLst/>
          </a:prstGeom>
          <a:noFill/>
        </p:spPr>
        <p:txBody>
          <a:bodyPr wrap="square" lIns="0" tIns="0" rIns="0" bIns="0" rtlCol="0">
            <a:noAutofit/>
          </a:bodyPr>
          <a:lstStyle/>
          <a:p>
            <a:pPr algn="l"/>
            <a:endParaRPr lang="sv-SE" b="1">
              <a:solidFill>
                <a:schemeClr val="accent2"/>
              </a:solidFill>
            </a:endParaRPr>
          </a:p>
        </p:txBody>
      </p:sp>
      <p:sp>
        <p:nvSpPr>
          <p:cNvPr id="13" name="textruta 12">
            <a:extLst>
              <a:ext uri="{FF2B5EF4-FFF2-40B4-BE49-F238E27FC236}">
                <a16:creationId xmlns:a16="http://schemas.microsoft.com/office/drawing/2014/main" id="{F193C1E9-8F32-E0F4-D13C-68BFEB2188D6}"/>
              </a:ext>
            </a:extLst>
          </p:cNvPr>
          <p:cNvSpPr txBox="1"/>
          <p:nvPr/>
        </p:nvSpPr>
        <p:spPr>
          <a:xfrm>
            <a:off x="365401" y="1337308"/>
            <a:ext cx="10032633" cy="1452491"/>
          </a:xfrm>
          <a:prstGeom prst="rect">
            <a:avLst/>
          </a:prstGeom>
          <a:noFill/>
        </p:spPr>
        <p:txBody>
          <a:bodyPr wrap="square" lIns="0" tIns="0" rIns="0" bIns="0" rtlCol="0">
            <a:noAutofit/>
          </a:bodyPr>
          <a:lstStyle/>
          <a:p>
            <a:pPr marL="285750" lvl="0" indent="-285750">
              <a:lnSpc>
                <a:spcPct val="150000"/>
              </a:lnSpc>
              <a:buFont typeface="Arial" panose="020B0604020202020204" pitchFamily="34" charset="0"/>
              <a:buChar char="•"/>
            </a:pPr>
            <a:r>
              <a:rPr lang="sv-SE" b="1">
                <a:solidFill>
                  <a:schemeClr val="accent2"/>
                </a:solidFill>
              </a:rPr>
              <a:t>Visuella förbättringar såsom uppdaterade färger, bakgrunder och typsnitt</a:t>
            </a:r>
          </a:p>
          <a:p>
            <a:pPr marL="285750" lvl="0" indent="-285750">
              <a:lnSpc>
                <a:spcPct val="150000"/>
              </a:lnSpc>
              <a:buFont typeface="Arial" panose="020B0604020202020204" pitchFamily="34" charset="0"/>
              <a:buChar char="•"/>
            </a:pPr>
            <a:r>
              <a:rPr lang="sv-SE" b="1">
                <a:solidFill>
                  <a:schemeClr val="accent2"/>
                </a:solidFill>
              </a:rPr>
              <a:t>Buggfixar</a:t>
            </a:r>
          </a:p>
          <a:p>
            <a:pPr marL="285750" indent="-285750">
              <a:lnSpc>
                <a:spcPct val="150000"/>
              </a:lnSpc>
              <a:buFont typeface="Arial" panose="020B0604020202020204" pitchFamily="34" charset="0"/>
              <a:buChar char="•"/>
            </a:pPr>
            <a:r>
              <a:rPr lang="sv-SE" b="1">
                <a:solidFill>
                  <a:schemeClr val="accent2"/>
                </a:solidFill>
              </a:rPr>
              <a:t>Tillåtet med radioknappar utan ett förvalt alternativ</a:t>
            </a:r>
          </a:p>
          <a:p>
            <a:pPr marL="742950" lvl="1" indent="-285750">
              <a:buFont typeface="Arial" panose="020B0604020202020204" pitchFamily="34" charset="0"/>
              <a:buChar char="•"/>
            </a:pPr>
            <a:endParaRPr lang="sv-SE" b="1">
              <a:solidFill>
                <a:schemeClr val="accent2"/>
              </a:solidFill>
            </a:endParaRPr>
          </a:p>
          <a:p>
            <a:pPr lvl="0"/>
            <a:endParaRPr lang="sv-SE">
              <a:solidFill>
                <a:schemeClr val="accent2"/>
              </a:solidFill>
            </a:endParaRPr>
          </a:p>
          <a:p>
            <a:pPr lvl="0"/>
            <a:endParaRPr lang="sv-SE">
              <a:solidFill>
                <a:schemeClr val="accent2"/>
              </a:solidFill>
            </a:endParaRPr>
          </a:p>
          <a:p>
            <a:pPr algn="l"/>
            <a:endParaRPr lang="sv-SE"/>
          </a:p>
        </p:txBody>
      </p:sp>
      <p:grpSp>
        <p:nvGrpSpPr>
          <p:cNvPr id="15" name="Grupp 14">
            <a:extLst>
              <a:ext uri="{FF2B5EF4-FFF2-40B4-BE49-F238E27FC236}">
                <a16:creationId xmlns:a16="http://schemas.microsoft.com/office/drawing/2014/main" id="{B8467C7D-7F71-3B1A-7503-9D2DCCE5A38C}"/>
              </a:ext>
            </a:extLst>
          </p:cNvPr>
          <p:cNvGrpSpPr/>
          <p:nvPr/>
        </p:nvGrpSpPr>
        <p:grpSpPr>
          <a:xfrm>
            <a:off x="5543935" y="3429000"/>
            <a:ext cx="6282664" cy="2251042"/>
            <a:chOff x="453920" y="3544391"/>
            <a:chExt cx="5943030" cy="2482928"/>
          </a:xfrm>
        </p:grpSpPr>
        <p:sp>
          <p:nvSpPr>
            <p:cNvPr id="14" name="Rektangel: rundade hörn 13">
              <a:extLst>
                <a:ext uri="{FF2B5EF4-FFF2-40B4-BE49-F238E27FC236}">
                  <a16:creationId xmlns:a16="http://schemas.microsoft.com/office/drawing/2014/main" id="{58CCE2AB-D033-D6D7-531A-5A12703EA651}"/>
                </a:ext>
              </a:extLst>
            </p:cNvPr>
            <p:cNvSpPr/>
            <p:nvPr/>
          </p:nvSpPr>
          <p:spPr>
            <a:xfrm>
              <a:off x="453920" y="3544391"/>
              <a:ext cx="5943030" cy="2482928"/>
            </a:xfrm>
            <a:prstGeom prst="roundRect">
              <a:avLst/>
            </a:prstGeom>
            <a:solidFill>
              <a:schemeClr val="accent3">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sv-SE">
                <a:solidFill>
                  <a:schemeClr val="accent2"/>
                </a:solidFill>
              </a:endParaRPr>
            </a:p>
          </p:txBody>
        </p:sp>
        <p:sp>
          <p:nvSpPr>
            <p:cNvPr id="7" name="textruta 6">
              <a:extLst>
                <a:ext uri="{FF2B5EF4-FFF2-40B4-BE49-F238E27FC236}">
                  <a16:creationId xmlns:a16="http://schemas.microsoft.com/office/drawing/2014/main" id="{9B924063-2038-EB51-7F07-93D05F479CA1}"/>
                </a:ext>
              </a:extLst>
            </p:cNvPr>
            <p:cNvSpPr txBox="1"/>
            <p:nvPr/>
          </p:nvSpPr>
          <p:spPr>
            <a:xfrm>
              <a:off x="850273" y="3754235"/>
              <a:ext cx="5150324" cy="1732163"/>
            </a:xfrm>
            <a:prstGeom prst="rect">
              <a:avLst/>
            </a:prstGeom>
            <a:noFill/>
          </p:spPr>
          <p:txBody>
            <a:bodyPr wrap="square" lIns="0" tIns="0" rIns="0" bIns="0" rtlCol="0">
              <a:noAutofit/>
            </a:bodyPr>
            <a:lstStyle/>
            <a:p>
              <a:pPr marL="285750" indent="-285750">
                <a:lnSpc>
                  <a:spcPct val="150000"/>
                </a:lnSpc>
                <a:buFont typeface="Arial" panose="020B0604020202020204" pitchFamily="34" charset="0"/>
                <a:buChar char="•"/>
              </a:pPr>
              <a:r>
                <a:rPr lang="sv-SE" sz="1400">
                  <a:solidFill>
                    <a:schemeClr val="accent2"/>
                  </a:solidFill>
                </a:rPr>
                <a:t>Behöver testat och </a:t>
              </a:r>
              <a:r>
                <a:rPr lang="sv-SE" sz="1400" err="1">
                  <a:solidFill>
                    <a:schemeClr val="accent2"/>
                  </a:solidFill>
                </a:rPr>
                <a:t>pilotas</a:t>
              </a:r>
              <a:endParaRPr lang="sv-SE" sz="1400">
                <a:solidFill>
                  <a:schemeClr val="accent2"/>
                </a:solidFill>
              </a:endParaRPr>
            </a:p>
            <a:p>
              <a:pPr marL="285750" indent="-285750">
                <a:lnSpc>
                  <a:spcPct val="150000"/>
                </a:lnSpc>
                <a:buFont typeface="Arial" panose="020B0604020202020204" pitchFamily="34" charset="0"/>
                <a:buChar char="•"/>
              </a:pPr>
              <a:r>
                <a:rPr lang="sv-SE" sz="1400">
                  <a:solidFill>
                    <a:schemeClr val="accent2"/>
                  </a:solidFill>
                </a:rPr>
                <a:t>Samtycke- Motfråga om okej att flytta? Eller skriva info i villkorstext att ärendet kan komma att flyttas till rätt enhet</a:t>
              </a:r>
            </a:p>
            <a:p>
              <a:pPr marL="285750" indent="-285750">
                <a:lnSpc>
                  <a:spcPct val="150000"/>
                </a:lnSpc>
                <a:buFont typeface="Arial" panose="020B0604020202020204" pitchFamily="34" charset="0"/>
                <a:buChar char="•"/>
              </a:pPr>
              <a:r>
                <a:rPr lang="sv-SE" sz="1400">
                  <a:solidFill>
                    <a:schemeClr val="accent2"/>
                  </a:solidFill>
                </a:rPr>
                <a:t>Ta fram standarstext till invånaren-att ärendet är flyttat</a:t>
              </a:r>
            </a:p>
            <a:p>
              <a:pPr marL="285750" indent="-285750">
                <a:lnSpc>
                  <a:spcPct val="150000"/>
                </a:lnSpc>
                <a:buFont typeface="Arial" panose="020B0604020202020204" pitchFamily="34" charset="0"/>
                <a:buChar char="•"/>
              </a:pPr>
              <a:r>
                <a:rPr lang="sv-SE" sz="1400">
                  <a:solidFill>
                    <a:schemeClr val="accent2"/>
                  </a:solidFill>
                </a:rPr>
                <a:t>Koppla ihop mottagningar med varandra</a:t>
              </a:r>
            </a:p>
          </p:txBody>
        </p:sp>
      </p:grpSp>
      <p:sp>
        <p:nvSpPr>
          <p:cNvPr id="16" name="textruta 15">
            <a:extLst>
              <a:ext uri="{FF2B5EF4-FFF2-40B4-BE49-F238E27FC236}">
                <a16:creationId xmlns:a16="http://schemas.microsoft.com/office/drawing/2014/main" id="{336B60D7-3B4E-D9AB-A680-CDE40D7E3124}"/>
              </a:ext>
            </a:extLst>
          </p:cNvPr>
          <p:cNvSpPr txBox="1"/>
          <p:nvPr/>
        </p:nvSpPr>
        <p:spPr>
          <a:xfrm>
            <a:off x="365401" y="2993655"/>
            <a:ext cx="4868450" cy="2821577"/>
          </a:xfrm>
          <a:prstGeom prst="rect">
            <a:avLst/>
          </a:prstGeom>
          <a:noFill/>
        </p:spPr>
        <p:txBody>
          <a:bodyPr wrap="square" lIns="0" tIns="0" rIns="0" bIns="0" rtlCol="0">
            <a:noAutofit/>
          </a:bodyPr>
          <a:lstStyle/>
          <a:p>
            <a:pPr marL="285750" indent="-285750">
              <a:lnSpc>
                <a:spcPct val="150000"/>
              </a:lnSpc>
              <a:buFont typeface="Arial" panose="020B0604020202020204" pitchFamily="34" charset="0"/>
              <a:buChar char="•"/>
            </a:pPr>
            <a:r>
              <a:rPr lang="sv-SE" b="1">
                <a:solidFill>
                  <a:schemeClr val="accent2"/>
                </a:solidFill>
              </a:rPr>
              <a:t>Flytta ärenden mellan mottagningar</a:t>
            </a:r>
          </a:p>
          <a:p>
            <a:pPr marL="742950" lvl="1" indent="-285750">
              <a:buFont typeface="Arial" panose="020B0604020202020204" pitchFamily="34" charset="0"/>
              <a:buChar char="•"/>
            </a:pPr>
            <a:endParaRPr lang="sv-SE">
              <a:solidFill>
                <a:schemeClr val="accent2"/>
              </a:solidFill>
            </a:endParaRPr>
          </a:p>
          <a:p>
            <a:pPr marL="742950" lvl="1" indent="-285750">
              <a:buFont typeface="Arial" panose="020B0604020202020204" pitchFamily="34" charset="0"/>
              <a:buChar char="•"/>
            </a:pPr>
            <a:r>
              <a:rPr lang="sv-SE">
                <a:solidFill>
                  <a:schemeClr val="accent2"/>
                </a:solidFill>
              </a:rPr>
              <a:t>Invånare kan skicka in ärende till fel mottagning, ibland till en mottagning med snarlikt namn.</a:t>
            </a:r>
          </a:p>
          <a:p>
            <a:pPr marL="742950" lvl="1" indent="-285750">
              <a:buFont typeface="Arial" panose="020B0604020202020204" pitchFamily="34" charset="0"/>
              <a:buChar char="•"/>
            </a:pPr>
            <a:r>
              <a:rPr lang="sv-SE">
                <a:solidFill>
                  <a:schemeClr val="accent2"/>
                </a:solidFill>
              </a:rPr>
              <a:t>Vårdpersonal kan då flytta ett ärende till en annan mottagning och då slipper invånaren leta efter rätt mottagning och skriva om sitt ärende</a:t>
            </a:r>
            <a:r>
              <a:rPr lang="sv-SE"/>
              <a:t>.</a:t>
            </a:r>
          </a:p>
          <a:p>
            <a:pPr algn="l"/>
            <a:endParaRPr lang="sv-SE"/>
          </a:p>
        </p:txBody>
      </p:sp>
    </p:spTree>
    <p:extLst>
      <p:ext uri="{BB962C8B-B14F-4D97-AF65-F5344CB8AC3E}">
        <p14:creationId xmlns:p14="http://schemas.microsoft.com/office/powerpoint/2010/main" val="3338193827"/>
      </p:ext>
    </p:extLst>
  </p:cSld>
  <p:clrMapOvr>
    <a:masterClrMapping/>
  </p:clrMapOvr>
  <mc:AlternateContent xmlns:mc="http://schemas.openxmlformats.org/markup-compatibility/2006" xmlns:p14="http://schemas.microsoft.com/office/powerpoint/2010/main">
    <mc:Choice Requires="p14">
      <p:transition spd="med" p14:dur="700" advTm="181390">
        <p:fade/>
      </p:transition>
    </mc:Choice>
    <mc:Fallback xmlns="">
      <p:transition spd="med" advTm="181390">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B58783-117C-93EF-CECE-A72E9FB97D53}"/>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AD6564E2-AC34-0548-CD9D-D39E9A5BAA7D}"/>
              </a:ext>
            </a:extLst>
          </p:cNvPr>
          <p:cNvSpPr>
            <a:spLocks noGrp="1"/>
          </p:cNvSpPr>
          <p:nvPr>
            <p:ph type="title"/>
          </p:nvPr>
        </p:nvSpPr>
        <p:spPr>
          <a:xfrm>
            <a:off x="666776" y="534203"/>
            <a:ext cx="10515600" cy="1030437"/>
          </a:xfrm>
        </p:spPr>
        <p:txBody>
          <a:bodyPr/>
          <a:lstStyle/>
          <a:p>
            <a:pPr algn="l"/>
            <a:r>
              <a:rPr lang="sv-SE" sz="3200">
                <a:solidFill>
                  <a:schemeClr val="accent1"/>
                </a:solidFill>
              </a:rPr>
              <a:t>Status</a:t>
            </a:r>
            <a:r>
              <a:rPr lang="sv-SE" sz="3200"/>
              <a:t> - undersökningar i invånarpanelen</a:t>
            </a:r>
            <a:br>
              <a:rPr lang="sv-SE"/>
            </a:br>
            <a:endParaRPr lang="sv-SE"/>
          </a:p>
        </p:txBody>
      </p:sp>
      <p:sp>
        <p:nvSpPr>
          <p:cNvPr id="8" name="textruta 7">
            <a:extLst>
              <a:ext uri="{FF2B5EF4-FFF2-40B4-BE49-F238E27FC236}">
                <a16:creationId xmlns:a16="http://schemas.microsoft.com/office/drawing/2014/main" id="{41DAABD0-6A7F-EB86-7B00-7005E3D14886}"/>
              </a:ext>
            </a:extLst>
          </p:cNvPr>
          <p:cNvSpPr txBox="1"/>
          <p:nvPr/>
        </p:nvSpPr>
        <p:spPr>
          <a:xfrm>
            <a:off x="376628" y="1146635"/>
            <a:ext cx="8406204" cy="2210862"/>
          </a:xfrm>
          <a:prstGeom prst="rect">
            <a:avLst/>
          </a:prstGeom>
          <a:noFill/>
        </p:spPr>
        <p:txBody>
          <a:bodyPr wrap="square">
            <a:spAutoFit/>
          </a:bodyPr>
          <a:lstStyle/>
          <a:p>
            <a:pPr marL="285750" indent="-285750">
              <a:spcBef>
                <a:spcPts val="1000"/>
              </a:spcBef>
              <a:buClr>
                <a:srgbClr val="C12143"/>
              </a:buClr>
              <a:buFont typeface="Arial" panose="020B0604020202020204" pitchFamily="34" charset="0"/>
              <a:buChar char="•"/>
              <a:defRPr/>
            </a:pPr>
            <a:endParaRPr lang="sv-SE" sz="1600" b="1">
              <a:solidFill>
                <a:srgbClr val="6A0032"/>
              </a:solidFill>
            </a:endParaRPr>
          </a:p>
          <a:p>
            <a:pPr marL="285750" indent="-285750">
              <a:spcBef>
                <a:spcPts val="1000"/>
              </a:spcBef>
              <a:buClr>
                <a:srgbClr val="C12143"/>
              </a:buClr>
              <a:buFont typeface="Arial" panose="020B0604020202020204" pitchFamily="34" charset="0"/>
              <a:buChar char="•"/>
              <a:defRPr/>
            </a:pPr>
            <a:r>
              <a:rPr lang="sv-SE" sz="1600" b="1">
                <a:solidFill>
                  <a:srgbClr val="6A0032"/>
                </a:solidFill>
              </a:rPr>
              <a:t>Frågor om att förnya recept på 1177.se </a:t>
            </a:r>
            <a:r>
              <a:rPr lang="sv-SE" sz="1600">
                <a:solidFill>
                  <a:srgbClr val="6A0032"/>
                </a:solidFill>
              </a:rPr>
              <a:t>- Avslutad</a:t>
            </a:r>
          </a:p>
          <a:p>
            <a:pPr>
              <a:spcBef>
                <a:spcPts val="1000"/>
              </a:spcBef>
              <a:buClr>
                <a:srgbClr val="C12143"/>
              </a:buClr>
              <a:defRPr/>
            </a:pPr>
            <a:endParaRPr lang="sv-SE" sz="1600">
              <a:solidFill>
                <a:srgbClr val="6A0032"/>
              </a:solidFill>
              <a:latin typeface="Open Sans"/>
            </a:endParaRPr>
          </a:p>
          <a:p>
            <a:pPr marL="285750" indent="-285750">
              <a:spcBef>
                <a:spcPts val="1000"/>
              </a:spcBef>
              <a:buClr>
                <a:srgbClr val="C12143"/>
              </a:buClr>
              <a:buFont typeface="Arial" panose="020B0604020202020204" pitchFamily="34" charset="0"/>
              <a:buChar char="•"/>
              <a:defRPr/>
            </a:pPr>
            <a:r>
              <a:rPr lang="sv-SE" sz="1600" b="1">
                <a:solidFill>
                  <a:srgbClr val="6A0032"/>
                </a:solidFill>
                <a:latin typeface="Open Sans"/>
              </a:rPr>
              <a:t>Frågor om dina kontaktvägar </a:t>
            </a:r>
            <a:r>
              <a:rPr lang="sv-SE" sz="1600">
                <a:solidFill>
                  <a:srgbClr val="6A0032"/>
                </a:solidFill>
                <a:latin typeface="Open Sans"/>
              </a:rPr>
              <a:t>– brev eller digitalt - Avslutad</a:t>
            </a:r>
          </a:p>
          <a:p>
            <a:pPr marL="285750" indent="-285750">
              <a:spcBef>
                <a:spcPts val="1000"/>
              </a:spcBef>
              <a:buClr>
                <a:srgbClr val="C12143"/>
              </a:buClr>
              <a:buFont typeface="Arial" panose="020B0604020202020204" pitchFamily="34" charset="0"/>
              <a:buChar char="•"/>
              <a:defRPr/>
            </a:pPr>
            <a:endParaRPr lang="sv-SE" sz="1600">
              <a:solidFill>
                <a:srgbClr val="6A0032"/>
              </a:solidFill>
              <a:latin typeface="Open Sans"/>
            </a:endParaRPr>
          </a:p>
          <a:p>
            <a:pPr marL="285750" indent="-285750">
              <a:spcBef>
                <a:spcPts val="1000"/>
              </a:spcBef>
              <a:buClr>
                <a:srgbClr val="C12143"/>
              </a:buClr>
              <a:buFont typeface="Arial" panose="020B0604020202020204" pitchFamily="34" charset="0"/>
              <a:buChar char="•"/>
              <a:defRPr/>
            </a:pPr>
            <a:r>
              <a:rPr lang="sv-SE" sz="1600" b="1">
                <a:solidFill>
                  <a:srgbClr val="6A0032"/>
                </a:solidFill>
                <a:latin typeface="Open Sans"/>
              </a:rPr>
              <a:t>Ny undersökning </a:t>
            </a:r>
            <a:r>
              <a:rPr lang="sv-SE" sz="1600">
                <a:solidFill>
                  <a:srgbClr val="6A0032"/>
                </a:solidFill>
                <a:latin typeface="Open Sans"/>
              </a:rPr>
              <a:t>planeras</a:t>
            </a:r>
            <a:r>
              <a:rPr lang="sv-SE" sz="1600" b="1">
                <a:solidFill>
                  <a:srgbClr val="6A0032"/>
                </a:solidFill>
                <a:latin typeface="Open Sans"/>
              </a:rPr>
              <a:t> </a:t>
            </a:r>
            <a:r>
              <a:rPr lang="sv-SE" sz="1600">
                <a:solidFill>
                  <a:srgbClr val="6A0032"/>
                </a:solidFill>
                <a:latin typeface="Open Sans"/>
              </a:rPr>
              <a:t>under hösten</a:t>
            </a:r>
          </a:p>
        </p:txBody>
      </p:sp>
      <p:pic>
        <p:nvPicPr>
          <p:cNvPr id="4" name="Bildobjekt 3">
            <a:extLst>
              <a:ext uri="{FF2B5EF4-FFF2-40B4-BE49-F238E27FC236}">
                <a16:creationId xmlns:a16="http://schemas.microsoft.com/office/drawing/2014/main" id="{3818E73F-4A05-B5D0-3CBF-66221CB11C0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29399" y="1494693"/>
            <a:ext cx="3017060" cy="2012810"/>
          </a:xfrm>
          <a:prstGeom prst="rect">
            <a:avLst/>
          </a:prstGeom>
        </p:spPr>
      </p:pic>
      <p:sp>
        <p:nvSpPr>
          <p:cNvPr id="6" name="Rektangel: rundade hörn 5">
            <a:extLst>
              <a:ext uri="{FF2B5EF4-FFF2-40B4-BE49-F238E27FC236}">
                <a16:creationId xmlns:a16="http://schemas.microsoft.com/office/drawing/2014/main" id="{070A1148-A057-81A7-7D5A-511752D3A274}"/>
              </a:ext>
            </a:extLst>
          </p:cNvPr>
          <p:cNvSpPr/>
          <p:nvPr/>
        </p:nvSpPr>
        <p:spPr>
          <a:xfrm>
            <a:off x="562708" y="4132385"/>
            <a:ext cx="6488723" cy="1608992"/>
          </a:xfrm>
          <a:prstGeom prst="roundRect">
            <a:avLst/>
          </a:prstGeom>
          <a:solidFill>
            <a:schemeClr val="accent3">
              <a:lumMod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5" name="textruta 4">
            <a:extLst>
              <a:ext uri="{FF2B5EF4-FFF2-40B4-BE49-F238E27FC236}">
                <a16:creationId xmlns:a16="http://schemas.microsoft.com/office/drawing/2014/main" id="{C68BC00B-F305-D435-72D2-1EE5F9E5C4DA}"/>
              </a:ext>
            </a:extLst>
          </p:cNvPr>
          <p:cNvSpPr txBox="1"/>
          <p:nvPr/>
        </p:nvSpPr>
        <p:spPr>
          <a:xfrm>
            <a:off x="728321" y="4282391"/>
            <a:ext cx="6252771" cy="1334766"/>
          </a:xfrm>
          <a:prstGeom prst="rect">
            <a:avLst/>
          </a:prstGeom>
          <a:noFill/>
        </p:spPr>
        <p:txBody>
          <a:bodyPr wrap="square" lIns="0" tIns="0" rIns="0" bIns="0" rtlCol="0">
            <a:noAutofit/>
          </a:bodyPr>
          <a:lstStyle/>
          <a:p>
            <a:pPr algn="l"/>
            <a:r>
              <a:rPr lang="sv-SE">
                <a:solidFill>
                  <a:schemeClr val="accent2"/>
                </a:solidFill>
              </a:rPr>
              <a:t>Tipsa om panelen</a:t>
            </a:r>
          </a:p>
          <a:p>
            <a:r>
              <a:rPr lang="sv-SE">
                <a:hlinkClick r:id="rId3"/>
              </a:rPr>
              <a:t>Invånarpanel | Region Jämtland Härjedalen</a:t>
            </a:r>
            <a:endParaRPr lang="sv-SE"/>
          </a:p>
          <a:p>
            <a:endParaRPr lang="sv-SE">
              <a:highlight>
                <a:srgbClr val="FFFF00"/>
              </a:highlight>
            </a:endParaRPr>
          </a:p>
          <a:p>
            <a:r>
              <a:rPr lang="sv-SE">
                <a:solidFill>
                  <a:schemeClr val="accent2"/>
                </a:solidFill>
              </a:rPr>
              <a:t>Affischer finns att skriva ut från teamskanalen</a:t>
            </a:r>
          </a:p>
        </p:txBody>
      </p:sp>
    </p:spTree>
    <p:extLst>
      <p:ext uri="{BB962C8B-B14F-4D97-AF65-F5344CB8AC3E}">
        <p14:creationId xmlns:p14="http://schemas.microsoft.com/office/powerpoint/2010/main" val="2108649283"/>
      </p:ext>
    </p:extLst>
  </p:cSld>
  <p:clrMapOvr>
    <a:masterClrMapping/>
  </p:clrMapOvr>
  <mc:AlternateContent xmlns:mc="http://schemas.openxmlformats.org/markup-compatibility/2006" xmlns:p14="http://schemas.microsoft.com/office/powerpoint/2010/main">
    <mc:Choice Requires="p14">
      <p:transition spd="med" p14:dur="700" advTm="80501">
        <p:fade/>
      </p:transition>
    </mc:Choice>
    <mc:Fallback xmlns="">
      <p:transition spd="med" advTm="80501">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5971D4-9D50-A115-6463-673A3C6E4252}"/>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A4AB1966-D3F5-6837-1DD5-3501EA1D919B}"/>
              </a:ext>
            </a:extLst>
          </p:cNvPr>
          <p:cNvSpPr>
            <a:spLocks noGrp="1"/>
          </p:cNvSpPr>
          <p:nvPr>
            <p:ph type="title"/>
          </p:nvPr>
        </p:nvSpPr>
        <p:spPr>
          <a:xfrm>
            <a:off x="666776" y="534203"/>
            <a:ext cx="10515600" cy="1030437"/>
          </a:xfrm>
        </p:spPr>
        <p:txBody>
          <a:bodyPr/>
          <a:lstStyle/>
          <a:p>
            <a:pPr algn="l"/>
            <a:r>
              <a:rPr lang="sv-SE" sz="3200">
                <a:solidFill>
                  <a:schemeClr val="accent1"/>
                </a:solidFill>
              </a:rPr>
              <a:t>Enkät</a:t>
            </a:r>
            <a:r>
              <a:rPr lang="sv-SE" sz="3200"/>
              <a:t> om sökfunktionen på </a:t>
            </a:r>
            <a:r>
              <a:rPr lang="sv-SE" sz="3200" i="1"/>
              <a:t>1177 för vårdpersonal</a:t>
            </a:r>
            <a:br>
              <a:rPr lang="sv-SE"/>
            </a:br>
            <a:endParaRPr lang="sv-SE"/>
          </a:p>
        </p:txBody>
      </p:sp>
      <p:sp>
        <p:nvSpPr>
          <p:cNvPr id="8" name="textruta 7">
            <a:extLst>
              <a:ext uri="{FF2B5EF4-FFF2-40B4-BE49-F238E27FC236}">
                <a16:creationId xmlns:a16="http://schemas.microsoft.com/office/drawing/2014/main" id="{2B2A5806-1EEA-36F9-6DC6-F0017E724043}"/>
              </a:ext>
            </a:extLst>
          </p:cNvPr>
          <p:cNvSpPr txBox="1"/>
          <p:nvPr/>
        </p:nvSpPr>
        <p:spPr>
          <a:xfrm>
            <a:off x="666775" y="1240843"/>
            <a:ext cx="5687304" cy="2693045"/>
          </a:xfrm>
          <a:prstGeom prst="rect">
            <a:avLst/>
          </a:prstGeom>
          <a:noFill/>
        </p:spPr>
        <p:txBody>
          <a:bodyPr wrap="square">
            <a:spAutoFit/>
          </a:bodyPr>
          <a:lstStyle/>
          <a:p>
            <a:pPr>
              <a:spcBef>
                <a:spcPts val="1000"/>
              </a:spcBef>
              <a:buClr>
                <a:srgbClr val="C12143"/>
              </a:buClr>
              <a:defRPr/>
            </a:pPr>
            <a:r>
              <a:rPr lang="sv-SE" sz="1600" b="1">
                <a:solidFill>
                  <a:srgbClr val="6A0032"/>
                </a:solidFill>
              </a:rPr>
              <a:t>Hjälp Inera att förbättra sökfunktionen på 1177 för vårdpersonal</a:t>
            </a:r>
          </a:p>
          <a:p>
            <a:pPr>
              <a:spcBef>
                <a:spcPts val="1000"/>
              </a:spcBef>
              <a:buClr>
                <a:srgbClr val="C12143"/>
              </a:buClr>
              <a:defRPr/>
            </a:pPr>
            <a:r>
              <a:rPr lang="sv-SE" sz="1600">
                <a:solidFill>
                  <a:srgbClr val="6A0032"/>
                </a:solidFill>
              </a:rPr>
              <a:t>Inera arbetar med att utveckla sökfunktionen på vardpersonal.1177.se och vill därför veta hur du som arbetar i vården söker efter klinisk och medicinsk information.</a:t>
            </a:r>
          </a:p>
          <a:p>
            <a:pPr>
              <a:spcBef>
                <a:spcPts val="1000"/>
              </a:spcBef>
              <a:buClr>
                <a:srgbClr val="C12143"/>
              </a:buClr>
              <a:defRPr/>
            </a:pPr>
            <a:r>
              <a:rPr lang="sv-SE" sz="1600">
                <a:solidFill>
                  <a:srgbClr val="6A0032"/>
                </a:solidFill>
              </a:rPr>
              <a:t>Enkäten tar cirka 5 minuter att besvara. </a:t>
            </a:r>
          </a:p>
          <a:p>
            <a:pPr>
              <a:spcBef>
                <a:spcPts val="1000"/>
              </a:spcBef>
              <a:buClr>
                <a:srgbClr val="C12143"/>
              </a:buClr>
              <a:defRPr/>
            </a:pPr>
            <a:r>
              <a:rPr lang="sv-SE" sz="1600">
                <a:solidFill>
                  <a:srgbClr val="6A0032"/>
                </a:solidFill>
              </a:rPr>
              <a:t>👉 Till enkäten: https://inera1177.typeform.com/1177VPSEARCH</a:t>
            </a:r>
          </a:p>
        </p:txBody>
      </p:sp>
      <p:pic>
        <p:nvPicPr>
          <p:cNvPr id="4" name="Bildobjekt 3">
            <a:extLst>
              <a:ext uri="{FF2B5EF4-FFF2-40B4-BE49-F238E27FC236}">
                <a16:creationId xmlns:a16="http://schemas.microsoft.com/office/drawing/2014/main" id="{1275D6B5-4C86-B89B-AD40-E9CB049F7361}"/>
              </a:ext>
            </a:extLst>
          </p:cNvPr>
          <p:cNvPicPr>
            <a:picLocks noChangeAspect="1"/>
          </p:cNvPicPr>
          <p:nvPr/>
        </p:nvPicPr>
        <p:blipFill>
          <a:blip r:embed="rId2"/>
          <a:stretch>
            <a:fillRect/>
          </a:stretch>
        </p:blipFill>
        <p:spPr>
          <a:xfrm>
            <a:off x="7275153" y="1805034"/>
            <a:ext cx="3841732" cy="3701217"/>
          </a:xfrm>
          <a:prstGeom prst="rect">
            <a:avLst/>
          </a:prstGeom>
          <a:effectLst>
            <a:outerShdw blurRad="63500" sx="102000" sy="102000" algn="ctr" rotWithShape="0">
              <a:prstClr val="black">
                <a:alpha val="40000"/>
              </a:prstClr>
            </a:outerShdw>
          </a:effectLst>
        </p:spPr>
      </p:pic>
    </p:spTree>
    <p:extLst>
      <p:ext uri="{BB962C8B-B14F-4D97-AF65-F5344CB8AC3E}">
        <p14:creationId xmlns:p14="http://schemas.microsoft.com/office/powerpoint/2010/main" val="4192798094"/>
      </p:ext>
    </p:extLst>
  </p:cSld>
  <p:clrMapOvr>
    <a:masterClrMapping/>
  </p:clrMapOvr>
  <mc:AlternateContent xmlns:mc="http://schemas.openxmlformats.org/markup-compatibility/2006" xmlns:p14="http://schemas.microsoft.com/office/powerpoint/2010/main">
    <mc:Choice Requires="p14">
      <p:transition spd="med" p14:dur="700" advTm="26831">
        <p:fade/>
      </p:transition>
    </mc:Choice>
    <mc:Fallback xmlns="">
      <p:transition spd="med" advTm="26831">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Bildobjekt 3">
            <a:extLst>
              <a:ext uri="{FF2B5EF4-FFF2-40B4-BE49-F238E27FC236}">
                <a16:creationId xmlns:a16="http://schemas.microsoft.com/office/drawing/2014/main" id="{E51AC08E-B29F-A051-CA82-DEDED2BE1453}"/>
              </a:ext>
            </a:extLst>
          </p:cNvPr>
          <p:cNvPicPr>
            <a:picLocks noChangeAspect="1"/>
          </p:cNvPicPr>
          <p:nvPr/>
        </p:nvPicPr>
        <p:blipFill>
          <a:blip r:embed="rId2">
            <a:extLst>
              <a:ext uri="{28A0092B-C50C-407E-A947-70E740481C1C}">
                <a14:useLocalDpi xmlns:a14="http://schemas.microsoft.com/office/drawing/2010/main" val="0"/>
              </a:ext>
            </a:extLst>
          </a:blip>
          <a:srcRect b="15078"/>
          <a:stretch>
            <a:fillRect/>
          </a:stretch>
        </p:blipFill>
        <p:spPr>
          <a:xfrm>
            <a:off x="20" y="10"/>
            <a:ext cx="5409024" cy="6124565"/>
          </a:xfrm>
          <a:custGeom>
            <a:avLst/>
            <a:gdLst>
              <a:gd name="connsiteX0" fmla="*/ 0 w 5468938"/>
              <a:gd name="connsiteY0" fmla="*/ 0 h 6858000"/>
              <a:gd name="connsiteX1" fmla="*/ 2734469 w 5468938"/>
              <a:gd name="connsiteY1" fmla="*/ 0 h 6858000"/>
              <a:gd name="connsiteX2" fmla="*/ 5468938 w 5468938"/>
              <a:gd name="connsiteY2" fmla="*/ 3429000 h 6858000"/>
              <a:gd name="connsiteX3" fmla="*/ 2734469 w 5468938"/>
              <a:gd name="connsiteY3" fmla="*/ 6858000 h 6858000"/>
              <a:gd name="connsiteX4" fmla="*/ 0 w 5468938"/>
              <a:gd name="connsiteY4" fmla="*/ 6858000 h 6858000"/>
              <a:gd name="connsiteX5" fmla="*/ 0 w 5468938"/>
              <a:gd name="connsiteY5" fmla="*/ 0 h 6858000"/>
              <a:gd name="connsiteX0" fmla="*/ 0 w 5792556"/>
              <a:gd name="connsiteY0" fmla="*/ 0 h 6858000"/>
              <a:gd name="connsiteX1" fmla="*/ 4724633 w 5792556"/>
              <a:gd name="connsiteY1" fmla="*/ 0 h 6858000"/>
              <a:gd name="connsiteX2" fmla="*/ 5468938 w 5792556"/>
              <a:gd name="connsiteY2" fmla="*/ 3429000 h 6858000"/>
              <a:gd name="connsiteX3" fmla="*/ 2734469 w 5792556"/>
              <a:gd name="connsiteY3" fmla="*/ 6858000 h 6858000"/>
              <a:gd name="connsiteX4" fmla="*/ 0 w 5792556"/>
              <a:gd name="connsiteY4" fmla="*/ 6858000 h 6858000"/>
              <a:gd name="connsiteX5" fmla="*/ 0 w 5792556"/>
              <a:gd name="connsiteY5" fmla="*/ 0 h 6858000"/>
              <a:gd name="connsiteX0" fmla="*/ 0 w 5715582"/>
              <a:gd name="connsiteY0" fmla="*/ 0 h 6858000"/>
              <a:gd name="connsiteX1" fmla="*/ 4724633 w 5715582"/>
              <a:gd name="connsiteY1" fmla="*/ 0 h 6858000"/>
              <a:gd name="connsiteX2" fmla="*/ 5468938 w 5715582"/>
              <a:gd name="connsiteY2" fmla="*/ 3429000 h 6858000"/>
              <a:gd name="connsiteX3" fmla="*/ 4814281 w 5715582"/>
              <a:gd name="connsiteY3" fmla="*/ 6858000 h 6858000"/>
              <a:gd name="connsiteX4" fmla="*/ 0 w 5715582"/>
              <a:gd name="connsiteY4" fmla="*/ 6858000 h 6858000"/>
              <a:gd name="connsiteX5" fmla="*/ 0 w 5715582"/>
              <a:gd name="connsiteY5" fmla="*/ 0 h 6858000"/>
              <a:gd name="connsiteX0" fmla="*/ 0 w 5657592"/>
              <a:gd name="connsiteY0" fmla="*/ 0 h 6858000"/>
              <a:gd name="connsiteX1" fmla="*/ 4724633 w 5657592"/>
              <a:gd name="connsiteY1" fmla="*/ 0 h 6858000"/>
              <a:gd name="connsiteX2" fmla="*/ 5468938 w 5657592"/>
              <a:gd name="connsiteY2" fmla="*/ 3429000 h 6858000"/>
              <a:gd name="connsiteX3" fmla="*/ 4814281 w 5657592"/>
              <a:gd name="connsiteY3" fmla="*/ 6858000 h 6858000"/>
              <a:gd name="connsiteX4" fmla="*/ 0 w 5657592"/>
              <a:gd name="connsiteY4" fmla="*/ 6858000 h 6858000"/>
              <a:gd name="connsiteX5" fmla="*/ 0 w 5657592"/>
              <a:gd name="connsiteY5" fmla="*/ 0 h 6858000"/>
              <a:gd name="connsiteX0" fmla="*/ 0 w 5540797"/>
              <a:gd name="connsiteY0" fmla="*/ 0 h 6858000"/>
              <a:gd name="connsiteX1" fmla="*/ 4724633 w 5540797"/>
              <a:gd name="connsiteY1" fmla="*/ 0 h 6858000"/>
              <a:gd name="connsiteX2" fmla="*/ 5468938 w 5540797"/>
              <a:gd name="connsiteY2" fmla="*/ 3429000 h 6858000"/>
              <a:gd name="connsiteX3" fmla="*/ 4814281 w 5540797"/>
              <a:gd name="connsiteY3" fmla="*/ 6858000 h 6858000"/>
              <a:gd name="connsiteX4" fmla="*/ 0 w 5540797"/>
              <a:gd name="connsiteY4" fmla="*/ 6858000 h 6858000"/>
              <a:gd name="connsiteX5" fmla="*/ 0 w 5540797"/>
              <a:gd name="connsiteY5" fmla="*/ 0 h 6858000"/>
              <a:gd name="connsiteX0" fmla="*/ 0 w 5367229"/>
              <a:gd name="connsiteY0" fmla="*/ 0 h 6858000"/>
              <a:gd name="connsiteX1" fmla="*/ 4724633 w 5367229"/>
              <a:gd name="connsiteY1" fmla="*/ 0 h 6858000"/>
              <a:gd name="connsiteX2" fmla="*/ 4814281 w 5367229"/>
              <a:gd name="connsiteY2" fmla="*/ 6858000 h 6858000"/>
              <a:gd name="connsiteX3" fmla="*/ 0 w 5367229"/>
              <a:gd name="connsiteY3" fmla="*/ 6858000 h 6858000"/>
              <a:gd name="connsiteX4" fmla="*/ 0 w 5367229"/>
              <a:gd name="connsiteY4" fmla="*/ 0 h 6858000"/>
              <a:gd name="connsiteX0" fmla="*/ 0 w 5373612"/>
              <a:gd name="connsiteY0" fmla="*/ 0 h 6858000"/>
              <a:gd name="connsiteX1" fmla="*/ 4724633 w 5373612"/>
              <a:gd name="connsiteY1" fmla="*/ 0 h 6858000"/>
              <a:gd name="connsiteX2" fmla="*/ 4814281 w 5373612"/>
              <a:gd name="connsiteY2" fmla="*/ 6858000 h 6858000"/>
              <a:gd name="connsiteX3" fmla="*/ 0 w 5373612"/>
              <a:gd name="connsiteY3" fmla="*/ 6858000 h 6858000"/>
              <a:gd name="connsiteX4" fmla="*/ 0 w 5373612"/>
              <a:gd name="connsiteY4" fmla="*/ 0 h 6858000"/>
              <a:gd name="connsiteX0" fmla="*/ 0 w 5409044"/>
              <a:gd name="connsiteY0" fmla="*/ 0 h 6858000"/>
              <a:gd name="connsiteX1" fmla="*/ 4724633 w 5409044"/>
              <a:gd name="connsiteY1" fmla="*/ 0 h 6858000"/>
              <a:gd name="connsiteX2" fmla="*/ 4814281 w 5409044"/>
              <a:gd name="connsiteY2" fmla="*/ 6858000 h 6858000"/>
              <a:gd name="connsiteX3" fmla="*/ 0 w 5409044"/>
              <a:gd name="connsiteY3" fmla="*/ 6858000 h 6858000"/>
              <a:gd name="connsiteX4" fmla="*/ 0 w 54090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9044" h="6858000">
                <a:moveTo>
                  <a:pt x="0" y="0"/>
                </a:moveTo>
                <a:lnTo>
                  <a:pt x="4724633" y="0"/>
                </a:lnTo>
                <a:cubicBezTo>
                  <a:pt x="5544943" y="1510553"/>
                  <a:pt x="5691367" y="5015753"/>
                  <a:pt x="4814281" y="6858000"/>
                </a:cubicBezTo>
                <a:lnTo>
                  <a:pt x="0" y="6858000"/>
                </a:lnTo>
                <a:lnTo>
                  <a:pt x="0" y="0"/>
                </a:lnTo>
                <a:close/>
              </a:path>
            </a:pathLst>
          </a:custGeom>
          <a:noFill/>
          <a:ln>
            <a:noFill/>
          </a:ln>
        </p:spPr>
      </p:pic>
      <p:sp>
        <p:nvSpPr>
          <p:cNvPr id="7" name="textruta 6">
            <a:extLst>
              <a:ext uri="{FF2B5EF4-FFF2-40B4-BE49-F238E27FC236}">
                <a16:creationId xmlns:a16="http://schemas.microsoft.com/office/drawing/2014/main" id="{DA2DA68A-452A-0393-3376-741E8D1FE56E}"/>
              </a:ext>
            </a:extLst>
          </p:cNvPr>
          <p:cNvSpPr txBox="1"/>
          <p:nvPr/>
        </p:nvSpPr>
        <p:spPr>
          <a:xfrm>
            <a:off x="6113929" y="2438399"/>
            <a:ext cx="5732929" cy="2518839"/>
          </a:xfrm>
          <a:prstGeom prst="rect">
            <a:avLst/>
          </a:prstGeom>
        </p:spPr>
        <p:txBody>
          <a:bodyPr vert="horz" lIns="0" tIns="0" rIns="0" bIns="0" rtlCol="0" anchor="t" anchorCtr="0">
            <a:normAutofit/>
          </a:bodyPr>
          <a:lstStyle/>
          <a:p>
            <a:pPr>
              <a:lnSpc>
                <a:spcPct val="90000"/>
              </a:lnSpc>
              <a:spcBef>
                <a:spcPct val="0"/>
              </a:spcBef>
              <a:spcAft>
                <a:spcPts val="600"/>
              </a:spcAft>
            </a:pPr>
            <a:r>
              <a:rPr lang="sv-SE" sz="4600" b="1" kern="1200" spc="0">
                <a:solidFill>
                  <a:schemeClr val="accent2"/>
                </a:solidFill>
                <a:latin typeface="+mj-lt"/>
                <a:ea typeface="+mj-ea"/>
                <a:cs typeface="+mj-cs"/>
              </a:rPr>
              <a:t>Nyheter i e-tjänsten Förnya recept</a:t>
            </a:r>
          </a:p>
        </p:txBody>
      </p:sp>
      <p:sp>
        <p:nvSpPr>
          <p:cNvPr id="17" name="Subtitle 3">
            <a:extLst>
              <a:ext uri="{FF2B5EF4-FFF2-40B4-BE49-F238E27FC236}">
                <a16:creationId xmlns:a16="http://schemas.microsoft.com/office/drawing/2014/main" id="{749236A4-8A5D-FBD4-1842-E4E02CB4B72F}"/>
              </a:ext>
            </a:extLst>
          </p:cNvPr>
          <p:cNvSpPr>
            <a:spLocks noGrp="1"/>
          </p:cNvSpPr>
          <p:nvPr>
            <p:ph type="subTitle" idx="1"/>
          </p:nvPr>
        </p:nvSpPr>
        <p:spPr>
          <a:xfrm>
            <a:off x="385840" y="6284797"/>
            <a:ext cx="5717628" cy="410286"/>
          </a:xfrm>
        </p:spPr>
        <p:txBody>
          <a:bodyPr/>
          <a:lstStyle/>
          <a:p>
            <a:endParaRPr lang="en-US"/>
          </a:p>
        </p:txBody>
      </p:sp>
    </p:spTree>
    <p:extLst>
      <p:ext uri="{BB962C8B-B14F-4D97-AF65-F5344CB8AC3E}">
        <p14:creationId xmlns:p14="http://schemas.microsoft.com/office/powerpoint/2010/main" val="3083690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47997F-7A7C-8D52-9379-D4F68586C057}"/>
            </a:ext>
          </a:extLst>
        </p:cNvPr>
        <p:cNvGrpSpPr/>
        <p:nvPr/>
      </p:nvGrpSpPr>
      <p:grpSpPr>
        <a:xfrm>
          <a:off x="0" y="0"/>
          <a:ext cx="0" cy="0"/>
          <a:chOff x="0" y="0"/>
          <a:chExt cx="0" cy="0"/>
        </a:xfrm>
      </p:grpSpPr>
      <p:pic>
        <p:nvPicPr>
          <p:cNvPr id="19" name="Bild 18" descr="Hjärta med hel fyllning">
            <a:extLst>
              <a:ext uri="{FF2B5EF4-FFF2-40B4-BE49-F238E27FC236}">
                <a16:creationId xmlns:a16="http://schemas.microsoft.com/office/drawing/2014/main" id="{D9006F2F-8184-F74D-30AC-F326A5565B60}"/>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511203" y="404690"/>
            <a:ext cx="612068" cy="612068"/>
          </a:xfrm>
          <a:prstGeom prst="rect">
            <a:avLst/>
          </a:prstGeom>
        </p:spPr>
      </p:pic>
      <p:sp>
        <p:nvSpPr>
          <p:cNvPr id="2" name="Rubrik 1">
            <a:extLst>
              <a:ext uri="{FF2B5EF4-FFF2-40B4-BE49-F238E27FC236}">
                <a16:creationId xmlns:a16="http://schemas.microsoft.com/office/drawing/2014/main" id="{C4EA134D-D69E-C1BB-B972-F8428BB04FD7}"/>
              </a:ext>
            </a:extLst>
          </p:cNvPr>
          <p:cNvSpPr>
            <a:spLocks noGrp="1"/>
          </p:cNvSpPr>
          <p:nvPr>
            <p:ph type="title"/>
          </p:nvPr>
        </p:nvSpPr>
        <p:spPr>
          <a:xfrm>
            <a:off x="666776" y="534203"/>
            <a:ext cx="9061686" cy="1030437"/>
          </a:xfrm>
        </p:spPr>
        <p:txBody>
          <a:bodyPr/>
          <a:lstStyle/>
          <a:p>
            <a:pPr algn="l"/>
            <a:r>
              <a:rPr lang="sv-SE" sz="3200" dirty="0">
                <a:solidFill>
                  <a:srgbClr val="C00000"/>
                </a:solidFill>
                <a:latin typeface="Open Sans"/>
              </a:rPr>
              <a:t>Tack</a:t>
            </a:r>
            <a:r>
              <a:rPr lang="sv-SE" sz="3200" dirty="0">
                <a:solidFill>
                  <a:srgbClr val="6A0032"/>
                </a:solidFill>
                <a:latin typeface="Open Sans"/>
              </a:rPr>
              <a:t> till er som svarade på frågeformuläret!</a:t>
            </a:r>
            <a:br>
              <a:rPr lang="sv-SE" dirty="0"/>
            </a:br>
            <a:endParaRPr lang="sv-SE" dirty="0"/>
          </a:p>
        </p:txBody>
      </p:sp>
      <p:sp>
        <p:nvSpPr>
          <p:cNvPr id="8" name="textruta 7">
            <a:extLst>
              <a:ext uri="{FF2B5EF4-FFF2-40B4-BE49-F238E27FC236}">
                <a16:creationId xmlns:a16="http://schemas.microsoft.com/office/drawing/2014/main" id="{F341A890-745D-EE28-8BB6-B56FF70D9C63}"/>
              </a:ext>
            </a:extLst>
          </p:cNvPr>
          <p:cNvSpPr txBox="1"/>
          <p:nvPr/>
        </p:nvSpPr>
        <p:spPr>
          <a:xfrm>
            <a:off x="578001" y="963227"/>
            <a:ext cx="3899732" cy="338554"/>
          </a:xfrm>
          <a:prstGeom prst="rect">
            <a:avLst/>
          </a:prstGeom>
          <a:noFill/>
        </p:spPr>
        <p:txBody>
          <a:bodyPr wrap="square">
            <a:spAutoFit/>
          </a:bodyPr>
          <a:lstStyle/>
          <a:p>
            <a:pPr>
              <a:spcBef>
                <a:spcPts val="1000"/>
              </a:spcBef>
              <a:buClr>
                <a:srgbClr val="C12143"/>
              </a:buClr>
              <a:defRPr/>
            </a:pPr>
            <a:r>
              <a:rPr lang="sv-SE" sz="1600" dirty="0">
                <a:solidFill>
                  <a:srgbClr val="6A0032"/>
                </a:solidFill>
                <a:latin typeface="Open Sans"/>
              </a:rPr>
              <a:t>Slutsatser:</a:t>
            </a:r>
          </a:p>
        </p:txBody>
      </p:sp>
      <p:graphicFrame>
        <p:nvGraphicFramePr>
          <p:cNvPr id="6" name="Tabell 5">
            <a:extLst>
              <a:ext uri="{FF2B5EF4-FFF2-40B4-BE49-F238E27FC236}">
                <a16:creationId xmlns:a16="http://schemas.microsoft.com/office/drawing/2014/main" id="{EB9D2543-CECD-0EC2-ED85-20A7CD12332E}"/>
              </a:ext>
            </a:extLst>
          </p:cNvPr>
          <p:cNvGraphicFramePr>
            <a:graphicFrameLocks noGrp="1"/>
          </p:cNvGraphicFramePr>
          <p:nvPr/>
        </p:nvGraphicFramePr>
        <p:xfrm>
          <a:off x="666776" y="1558608"/>
          <a:ext cx="10391312" cy="2971800"/>
        </p:xfrm>
        <a:graphic>
          <a:graphicData uri="http://schemas.openxmlformats.org/drawingml/2006/table">
            <a:tbl>
              <a:tblPr firstRow="1" bandRow="1">
                <a:tableStyleId>{5C22544A-7EE6-4342-B048-85BDC9FD1C3A}</a:tableStyleId>
              </a:tblPr>
              <a:tblGrid>
                <a:gridCol w="5195656">
                  <a:extLst>
                    <a:ext uri="{9D8B030D-6E8A-4147-A177-3AD203B41FA5}">
                      <a16:colId xmlns:a16="http://schemas.microsoft.com/office/drawing/2014/main" val="3415761561"/>
                    </a:ext>
                  </a:extLst>
                </a:gridCol>
                <a:gridCol w="5195656">
                  <a:extLst>
                    <a:ext uri="{9D8B030D-6E8A-4147-A177-3AD203B41FA5}">
                      <a16:colId xmlns:a16="http://schemas.microsoft.com/office/drawing/2014/main" val="1397528342"/>
                    </a:ext>
                  </a:extLst>
                </a:gridCol>
              </a:tblGrid>
              <a:tr h="370840">
                <a:tc>
                  <a:txBody>
                    <a:bodyPr/>
                    <a:lstStyle/>
                    <a:p>
                      <a:r>
                        <a:rPr lang="sv-SE" dirty="0"/>
                        <a:t>Synpunkt</a:t>
                      </a:r>
                    </a:p>
                  </a:txBody>
                  <a:tcPr/>
                </a:tc>
                <a:tc>
                  <a:txBody>
                    <a:bodyPr/>
                    <a:lstStyle/>
                    <a:p>
                      <a:r>
                        <a:rPr lang="sv-SE" dirty="0"/>
                        <a:t>Åtgärd</a:t>
                      </a:r>
                    </a:p>
                  </a:txBody>
                  <a:tcPr/>
                </a:tc>
                <a:extLst>
                  <a:ext uri="{0D108BD9-81ED-4DB2-BD59-A6C34878D82A}">
                    <a16:rowId xmlns:a16="http://schemas.microsoft.com/office/drawing/2014/main" val="1769903789"/>
                  </a:ext>
                </a:extLst>
              </a:tr>
              <a:tr h="370840">
                <a:tc>
                  <a:txBody>
                    <a:bodyPr/>
                    <a:lstStyle/>
                    <a:p>
                      <a:r>
                        <a:rPr lang="sv-SE" sz="1100" kern="1200" dirty="0">
                          <a:solidFill>
                            <a:schemeClr val="dk1"/>
                          </a:solidFill>
                          <a:effectLst/>
                          <a:latin typeface="+mn-lt"/>
                          <a:ea typeface="+mn-ea"/>
                          <a:cs typeface="+mn-cs"/>
                        </a:rPr>
                        <a:t>För många svarsalternativ. </a:t>
                      </a:r>
                      <a:endParaRPr lang="sv-SE" sz="1100" dirty="0"/>
                    </a:p>
                  </a:txBody>
                  <a:tcPr/>
                </a:tc>
                <a:tc>
                  <a:txBody>
                    <a:bodyPr/>
                    <a:lstStyle/>
                    <a:p>
                      <a:r>
                        <a:rPr lang="sv-SE" sz="1100" dirty="0"/>
                        <a:t>Ingen kan tas bort (även om inte alla används)</a:t>
                      </a:r>
                    </a:p>
                  </a:txBody>
                  <a:tcPr/>
                </a:tc>
                <a:extLst>
                  <a:ext uri="{0D108BD9-81ED-4DB2-BD59-A6C34878D82A}">
                    <a16:rowId xmlns:a16="http://schemas.microsoft.com/office/drawing/2014/main" val="2557345171"/>
                  </a:ext>
                </a:extLst>
              </a:tr>
              <a:tr h="370840">
                <a:tc>
                  <a:txBody>
                    <a:bodyPr/>
                    <a:lstStyle/>
                    <a:p>
                      <a:r>
                        <a:rPr lang="sv-SE" sz="1100" kern="1200" dirty="0">
                          <a:solidFill>
                            <a:schemeClr val="dk1"/>
                          </a:solidFill>
                          <a:effectLst/>
                          <a:latin typeface="+mn-lt"/>
                          <a:ea typeface="+mn-ea"/>
                          <a:cs typeface="+mn-cs"/>
                        </a:rPr>
                        <a:t>Saknar svarstext "Jag behöver prata med dig för att stämma av innan jag kan förnya ditt recept. Jag kommer ringa dig klockan XX:XX den XX-XX-XX."</a:t>
                      </a:r>
                      <a:endParaRPr lang="sv-SE" sz="1100" dirty="0"/>
                    </a:p>
                  </a:txBody>
                  <a:tcPr/>
                </a:tc>
                <a:tc>
                  <a:txBody>
                    <a:bodyPr/>
                    <a:lstStyle/>
                    <a:p>
                      <a:r>
                        <a:rPr lang="sv-SE" sz="1100" dirty="0"/>
                        <a:t>Text inlagd som lokal på aktuell enhet</a:t>
                      </a:r>
                    </a:p>
                    <a:p>
                      <a:r>
                        <a:rPr lang="sv-SE" sz="1100" dirty="0"/>
                        <a:t>Tips: Lokala administratörer har behörighet att lägga in egna svarstexter</a:t>
                      </a:r>
                    </a:p>
                  </a:txBody>
                  <a:tcPr/>
                </a:tc>
                <a:extLst>
                  <a:ext uri="{0D108BD9-81ED-4DB2-BD59-A6C34878D82A}">
                    <a16:rowId xmlns:a16="http://schemas.microsoft.com/office/drawing/2014/main" val="94268127"/>
                  </a:ext>
                </a:extLst>
              </a:tr>
              <a:tr h="370840">
                <a:tc>
                  <a:txBody>
                    <a:bodyPr/>
                    <a:lstStyle/>
                    <a:p>
                      <a:r>
                        <a:rPr lang="sv-SE" sz="1100" kern="1200" dirty="0">
                          <a:solidFill>
                            <a:schemeClr val="dk1"/>
                          </a:solidFill>
                          <a:effectLst/>
                          <a:latin typeface="+mn-lt"/>
                          <a:ea typeface="+mn-ea"/>
                          <a:cs typeface="+mn-cs"/>
                        </a:rPr>
                        <a:t>Anpassa svarstexterna om provtagning för blodtrycksmedicin och </a:t>
                      </a:r>
                      <a:r>
                        <a:rPr lang="sv-SE" sz="1100" kern="1200" dirty="0" err="1">
                          <a:solidFill>
                            <a:schemeClr val="dk1"/>
                          </a:solidFill>
                          <a:effectLst/>
                          <a:latin typeface="+mn-lt"/>
                          <a:ea typeface="+mn-ea"/>
                          <a:cs typeface="+mn-cs"/>
                        </a:rPr>
                        <a:t>levaxin</a:t>
                      </a:r>
                      <a:r>
                        <a:rPr lang="sv-SE" sz="1100" kern="1200" dirty="0">
                          <a:solidFill>
                            <a:schemeClr val="dk1"/>
                          </a:solidFill>
                          <a:effectLst/>
                          <a:latin typeface="+mn-lt"/>
                          <a:ea typeface="+mn-ea"/>
                          <a:cs typeface="+mn-cs"/>
                        </a:rPr>
                        <a:t> till vårdcentraler utanför Östersund</a:t>
                      </a:r>
                    </a:p>
                  </a:txBody>
                  <a:tcPr/>
                </a:tc>
                <a:tc>
                  <a:txBody>
                    <a:bodyPr/>
                    <a:lstStyle/>
                    <a:p>
                      <a:r>
                        <a:rPr lang="sv-SE" sz="1100" kern="1200" dirty="0">
                          <a:solidFill>
                            <a:schemeClr val="dk1"/>
                          </a:solidFill>
                          <a:effectLst/>
                          <a:latin typeface="+mn-lt"/>
                          <a:ea typeface="+mn-ea"/>
                          <a:cs typeface="+mn-cs"/>
                        </a:rPr>
                        <a:t>Ändrat meningen "</a:t>
                      </a:r>
                      <a:r>
                        <a:rPr lang="sv-SE" sz="1100" i="1" kern="1200" dirty="0">
                          <a:solidFill>
                            <a:schemeClr val="dk1"/>
                          </a:solidFill>
                          <a:effectLst/>
                          <a:latin typeface="+mn-lt"/>
                          <a:ea typeface="+mn-ea"/>
                          <a:cs typeface="+mn-cs"/>
                        </a:rPr>
                        <a:t>Du kan antingen boka tid för provtagning på hälsocentralen eller gå på sjukhusets </a:t>
                      </a:r>
                      <a:r>
                        <a:rPr lang="sv-SE" sz="1100" i="1" kern="1200" dirty="0" err="1">
                          <a:solidFill>
                            <a:schemeClr val="dk1"/>
                          </a:solidFill>
                          <a:effectLst/>
                          <a:latin typeface="+mn-lt"/>
                          <a:ea typeface="+mn-ea"/>
                          <a:cs typeface="+mn-cs"/>
                        </a:rPr>
                        <a:t>drop</a:t>
                      </a:r>
                      <a:r>
                        <a:rPr lang="sv-SE" sz="1100" i="1" kern="1200" dirty="0">
                          <a:solidFill>
                            <a:schemeClr val="dk1"/>
                          </a:solidFill>
                          <a:effectLst/>
                          <a:latin typeface="+mn-lt"/>
                          <a:ea typeface="+mn-ea"/>
                          <a:cs typeface="+mn-cs"/>
                        </a:rPr>
                        <a:t> in-mottagning</a:t>
                      </a:r>
                      <a:r>
                        <a:rPr lang="sv-SE" sz="1100" kern="1200" dirty="0">
                          <a:solidFill>
                            <a:schemeClr val="dk1"/>
                          </a:solidFill>
                          <a:effectLst/>
                          <a:latin typeface="+mn-lt"/>
                          <a:ea typeface="+mn-ea"/>
                          <a:cs typeface="+mn-cs"/>
                        </a:rPr>
                        <a:t>" till "</a:t>
                      </a:r>
                      <a:r>
                        <a:rPr lang="sv-SE" sz="1100" i="1" kern="1200" dirty="0">
                          <a:solidFill>
                            <a:schemeClr val="dk1"/>
                          </a:solidFill>
                          <a:effectLst/>
                          <a:latin typeface="+mn-lt"/>
                          <a:ea typeface="+mn-ea"/>
                          <a:cs typeface="+mn-cs"/>
                        </a:rPr>
                        <a:t>Du kan boka tid för provtagning på hälsocentralen. Det finns också möjlighet för provtagning på </a:t>
                      </a:r>
                      <a:r>
                        <a:rPr lang="sv-SE" sz="1100" i="1" kern="1200" dirty="0" err="1">
                          <a:solidFill>
                            <a:schemeClr val="dk1"/>
                          </a:solidFill>
                          <a:effectLst/>
                          <a:latin typeface="+mn-lt"/>
                          <a:ea typeface="+mn-ea"/>
                          <a:cs typeface="+mn-cs"/>
                        </a:rPr>
                        <a:t>drop</a:t>
                      </a:r>
                      <a:r>
                        <a:rPr lang="sv-SE" sz="1100" i="1" kern="1200" dirty="0">
                          <a:solidFill>
                            <a:schemeClr val="dk1"/>
                          </a:solidFill>
                          <a:effectLst/>
                          <a:latin typeface="+mn-lt"/>
                          <a:ea typeface="+mn-ea"/>
                          <a:cs typeface="+mn-cs"/>
                        </a:rPr>
                        <a:t> in-mottagningen vid Östersunds sjukhus</a:t>
                      </a:r>
                      <a:r>
                        <a:rPr lang="sv-SE" sz="1100" kern="1200" dirty="0">
                          <a:solidFill>
                            <a:schemeClr val="dk1"/>
                          </a:solidFill>
                          <a:effectLst/>
                          <a:latin typeface="+mn-lt"/>
                          <a:ea typeface="+mn-ea"/>
                          <a:cs typeface="+mn-cs"/>
                        </a:rPr>
                        <a:t>"</a:t>
                      </a:r>
                    </a:p>
                    <a:p>
                      <a:endParaRPr lang="sv-SE" sz="1100" kern="1200" dirty="0">
                        <a:solidFill>
                          <a:schemeClr val="dk1"/>
                        </a:solidFill>
                        <a:effectLst/>
                        <a:latin typeface="+mn-lt"/>
                        <a:ea typeface="+mn-ea"/>
                        <a:cs typeface="+mn-cs"/>
                      </a:endParaRPr>
                    </a:p>
                    <a:p>
                      <a:r>
                        <a:rPr lang="sv-SE" sz="1100" kern="1200" dirty="0">
                          <a:solidFill>
                            <a:schemeClr val="dk1"/>
                          </a:solidFill>
                          <a:effectLst/>
                          <a:latin typeface="+mn-lt"/>
                          <a:ea typeface="+mn-ea"/>
                          <a:cs typeface="+mn-cs"/>
                        </a:rPr>
                        <a:t>Bäst om vi kan använda samma text istället för att det blir ännu fler varianter av Förnya recept. Tror att informationen om </a:t>
                      </a:r>
                      <a:r>
                        <a:rPr lang="sv-SE" sz="1100" kern="1200" dirty="0" err="1">
                          <a:solidFill>
                            <a:schemeClr val="dk1"/>
                          </a:solidFill>
                          <a:effectLst/>
                          <a:latin typeface="+mn-lt"/>
                          <a:ea typeface="+mn-ea"/>
                          <a:cs typeface="+mn-cs"/>
                        </a:rPr>
                        <a:t>Ösd</a:t>
                      </a:r>
                      <a:r>
                        <a:rPr lang="sv-SE" sz="1100" kern="1200" dirty="0">
                          <a:solidFill>
                            <a:schemeClr val="dk1"/>
                          </a:solidFill>
                          <a:effectLst/>
                          <a:latin typeface="+mn-lt"/>
                          <a:ea typeface="+mn-ea"/>
                          <a:cs typeface="+mn-cs"/>
                        </a:rPr>
                        <a:t> är väl bra att ha med för alla (man kan ju ha vägarna förbi </a:t>
                      </a:r>
                      <a:r>
                        <a:rPr lang="sv-SE" sz="1100" kern="1200" dirty="0" err="1">
                          <a:solidFill>
                            <a:schemeClr val="dk1"/>
                          </a:solidFill>
                          <a:effectLst/>
                          <a:latin typeface="+mn-lt"/>
                          <a:ea typeface="+mn-ea"/>
                          <a:cs typeface="+mn-cs"/>
                        </a:rPr>
                        <a:t>Ösd</a:t>
                      </a:r>
                      <a:r>
                        <a:rPr lang="sv-SE" sz="1100" kern="1200" dirty="0">
                          <a:solidFill>
                            <a:schemeClr val="dk1"/>
                          </a:solidFill>
                          <a:effectLst/>
                          <a:latin typeface="+mn-lt"/>
                          <a:ea typeface="+mn-ea"/>
                          <a:cs typeface="+mn-cs"/>
                        </a:rPr>
                        <a:t> även om man inte bor där). </a:t>
                      </a:r>
                    </a:p>
                  </a:txBody>
                  <a:tcPr/>
                </a:tc>
                <a:extLst>
                  <a:ext uri="{0D108BD9-81ED-4DB2-BD59-A6C34878D82A}">
                    <a16:rowId xmlns:a16="http://schemas.microsoft.com/office/drawing/2014/main" val="2643803129"/>
                  </a:ext>
                </a:extLst>
              </a:tr>
              <a:tr h="370840">
                <a:tc>
                  <a:txBody>
                    <a:bodyPr/>
                    <a:lstStyle/>
                    <a:p>
                      <a:r>
                        <a:rPr lang="sv-SE" sz="1100" kern="1200" dirty="0">
                          <a:solidFill>
                            <a:schemeClr val="dk1"/>
                          </a:solidFill>
                          <a:effectLst/>
                          <a:latin typeface="+mn-lt"/>
                          <a:ea typeface="+mn-ea"/>
                          <a:cs typeface="+mn-cs"/>
                        </a:rPr>
                        <a:t>Flytta "ditt recept är förnyat" högst upp. </a:t>
                      </a:r>
                    </a:p>
                  </a:txBody>
                  <a:tcPr/>
                </a:tc>
                <a:tc>
                  <a:txBody>
                    <a:bodyPr/>
                    <a:lstStyle/>
                    <a:p>
                      <a:r>
                        <a:rPr lang="sv-SE" sz="1100" kern="1200" dirty="0">
                          <a:solidFill>
                            <a:schemeClr val="dk1"/>
                          </a:solidFill>
                          <a:effectLst/>
                          <a:latin typeface="+mn-lt"/>
                          <a:ea typeface="+mn-ea"/>
                          <a:cs typeface="+mn-cs"/>
                        </a:rPr>
                        <a:t>Ligger nu högst upp</a:t>
                      </a:r>
                    </a:p>
                  </a:txBody>
                  <a:tcPr/>
                </a:tc>
                <a:extLst>
                  <a:ext uri="{0D108BD9-81ED-4DB2-BD59-A6C34878D82A}">
                    <a16:rowId xmlns:a16="http://schemas.microsoft.com/office/drawing/2014/main" val="2341531371"/>
                  </a:ext>
                </a:extLst>
              </a:tr>
            </a:tbl>
          </a:graphicData>
        </a:graphic>
      </p:graphicFrame>
      <p:pic>
        <p:nvPicPr>
          <p:cNvPr id="16" name="Bildobjekt 15">
            <a:extLst>
              <a:ext uri="{FF2B5EF4-FFF2-40B4-BE49-F238E27FC236}">
                <a16:creationId xmlns:a16="http://schemas.microsoft.com/office/drawing/2014/main" id="{AC379A4A-236B-3C60-266D-578782E931A4}"/>
              </a:ext>
            </a:extLst>
          </p:cNvPr>
          <p:cNvPicPr>
            <a:picLocks noChangeAspect="1"/>
          </p:cNvPicPr>
          <p:nvPr/>
        </p:nvPicPr>
        <p:blipFill>
          <a:blip r:embed="rId3"/>
          <a:stretch>
            <a:fillRect/>
          </a:stretch>
        </p:blipFill>
        <p:spPr>
          <a:xfrm>
            <a:off x="4228626" y="4489206"/>
            <a:ext cx="7364236" cy="2271766"/>
          </a:xfrm>
          <a:prstGeom prst="rect">
            <a:avLst/>
          </a:prstGeom>
          <a:effectLst>
            <a:outerShdw blurRad="63500" sx="102000" sy="102000" algn="ctr" rotWithShape="0">
              <a:prstClr val="black">
                <a:alpha val="40000"/>
              </a:prstClr>
            </a:outerShdw>
          </a:effectLst>
        </p:spPr>
      </p:pic>
      <p:sp>
        <p:nvSpPr>
          <p:cNvPr id="12" name="Ellips 11">
            <a:extLst>
              <a:ext uri="{FF2B5EF4-FFF2-40B4-BE49-F238E27FC236}">
                <a16:creationId xmlns:a16="http://schemas.microsoft.com/office/drawing/2014/main" id="{27AFCFD2-5B99-6FDA-994A-37B8420179B5}"/>
              </a:ext>
            </a:extLst>
          </p:cNvPr>
          <p:cNvSpPr/>
          <p:nvPr/>
        </p:nvSpPr>
        <p:spPr>
          <a:xfrm>
            <a:off x="9901458" y="4960838"/>
            <a:ext cx="1691404" cy="338554"/>
          </a:xfrm>
          <a:prstGeom prst="ellipse">
            <a:avLst/>
          </a:prstGeom>
          <a:no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ln w="19050">
                <a:solidFill>
                  <a:srgbClr val="C00000"/>
                </a:solidFill>
              </a:ln>
              <a:noFill/>
            </a:endParaRPr>
          </a:p>
        </p:txBody>
      </p:sp>
    </p:spTree>
    <p:extLst>
      <p:ext uri="{BB962C8B-B14F-4D97-AF65-F5344CB8AC3E}">
        <p14:creationId xmlns:p14="http://schemas.microsoft.com/office/powerpoint/2010/main" val="22679719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84CE7-91CB-332E-A328-A69F3CCC5A78}"/>
            </a:ext>
          </a:extLst>
        </p:cNvPr>
        <p:cNvGrpSpPr/>
        <p:nvPr/>
      </p:nvGrpSpPr>
      <p:grpSpPr>
        <a:xfrm>
          <a:off x="0" y="0"/>
          <a:ext cx="0" cy="0"/>
          <a:chOff x="0" y="0"/>
          <a:chExt cx="0" cy="0"/>
        </a:xfrm>
      </p:grpSpPr>
      <p:sp>
        <p:nvSpPr>
          <p:cNvPr id="8" name="textruta 7">
            <a:extLst>
              <a:ext uri="{FF2B5EF4-FFF2-40B4-BE49-F238E27FC236}">
                <a16:creationId xmlns:a16="http://schemas.microsoft.com/office/drawing/2014/main" id="{5D1D071A-5409-CE64-7B3F-CB8761C20751}"/>
              </a:ext>
            </a:extLst>
          </p:cNvPr>
          <p:cNvSpPr txBox="1"/>
          <p:nvPr/>
        </p:nvSpPr>
        <p:spPr>
          <a:xfrm>
            <a:off x="578001" y="963227"/>
            <a:ext cx="3390318" cy="338554"/>
          </a:xfrm>
          <a:prstGeom prst="rect">
            <a:avLst/>
          </a:prstGeom>
          <a:noFill/>
        </p:spPr>
        <p:txBody>
          <a:bodyPr wrap="square">
            <a:spAutoFit/>
          </a:bodyPr>
          <a:lstStyle/>
          <a:p>
            <a:pPr>
              <a:spcBef>
                <a:spcPts val="1000"/>
              </a:spcBef>
              <a:buClr>
                <a:srgbClr val="C12143"/>
              </a:buClr>
              <a:defRPr/>
            </a:pPr>
            <a:r>
              <a:rPr lang="sv-SE" sz="1600" dirty="0">
                <a:solidFill>
                  <a:srgbClr val="6A0032"/>
                </a:solidFill>
                <a:latin typeface="Open Sans"/>
              </a:rPr>
              <a:t>Slutsatser, fortsättning:</a:t>
            </a:r>
          </a:p>
        </p:txBody>
      </p:sp>
      <p:graphicFrame>
        <p:nvGraphicFramePr>
          <p:cNvPr id="6" name="Tabell 5">
            <a:extLst>
              <a:ext uri="{FF2B5EF4-FFF2-40B4-BE49-F238E27FC236}">
                <a16:creationId xmlns:a16="http://schemas.microsoft.com/office/drawing/2014/main" id="{A091008D-E3C5-3C19-CD65-7B9397A6E7B0}"/>
              </a:ext>
            </a:extLst>
          </p:cNvPr>
          <p:cNvGraphicFramePr>
            <a:graphicFrameLocks noGrp="1"/>
          </p:cNvGraphicFramePr>
          <p:nvPr/>
        </p:nvGraphicFramePr>
        <p:xfrm>
          <a:off x="666776" y="1558608"/>
          <a:ext cx="10391312" cy="3195320"/>
        </p:xfrm>
        <a:graphic>
          <a:graphicData uri="http://schemas.openxmlformats.org/drawingml/2006/table">
            <a:tbl>
              <a:tblPr firstRow="1" bandRow="1">
                <a:tableStyleId>{5C22544A-7EE6-4342-B048-85BDC9FD1C3A}</a:tableStyleId>
              </a:tblPr>
              <a:tblGrid>
                <a:gridCol w="5195656">
                  <a:extLst>
                    <a:ext uri="{9D8B030D-6E8A-4147-A177-3AD203B41FA5}">
                      <a16:colId xmlns:a16="http://schemas.microsoft.com/office/drawing/2014/main" val="3415761561"/>
                    </a:ext>
                  </a:extLst>
                </a:gridCol>
                <a:gridCol w="5195656">
                  <a:extLst>
                    <a:ext uri="{9D8B030D-6E8A-4147-A177-3AD203B41FA5}">
                      <a16:colId xmlns:a16="http://schemas.microsoft.com/office/drawing/2014/main" val="1397528342"/>
                    </a:ext>
                  </a:extLst>
                </a:gridCol>
              </a:tblGrid>
              <a:tr h="370840">
                <a:tc>
                  <a:txBody>
                    <a:bodyPr/>
                    <a:lstStyle/>
                    <a:p>
                      <a:r>
                        <a:rPr lang="sv-SE" dirty="0"/>
                        <a:t>Synpunkt</a:t>
                      </a:r>
                    </a:p>
                  </a:txBody>
                  <a:tcPr/>
                </a:tc>
                <a:tc>
                  <a:txBody>
                    <a:bodyPr/>
                    <a:lstStyle/>
                    <a:p>
                      <a:r>
                        <a:rPr lang="sv-SE" dirty="0"/>
                        <a:t>Åtgärd</a:t>
                      </a:r>
                    </a:p>
                  </a:txBody>
                  <a:tcPr/>
                </a:tc>
                <a:extLst>
                  <a:ext uri="{0D108BD9-81ED-4DB2-BD59-A6C34878D82A}">
                    <a16:rowId xmlns:a16="http://schemas.microsoft.com/office/drawing/2014/main" val="1769903789"/>
                  </a:ext>
                </a:extLst>
              </a:tr>
              <a:tr h="370840">
                <a:tc>
                  <a:txBody>
                    <a:bodyPr/>
                    <a:lstStyle/>
                    <a:p>
                      <a:r>
                        <a:rPr lang="sv-SE" sz="1100" dirty="0"/>
                        <a:t>Förtydliga att alla läkemedel fylls i samma formulär och att man inte behöver skicka in ett ärende per läkemedel, alternativt att systemet själv känner av att det är samma personnummer som skapat fler önskemål inom X antal timmar och slår ihop ärenden automatiskt.</a:t>
                      </a:r>
                    </a:p>
                  </a:txBody>
                  <a:tcPr/>
                </a:tc>
                <a:tc>
                  <a:txBody>
                    <a:bodyPr/>
                    <a:lstStyle/>
                    <a:p>
                      <a:r>
                        <a:rPr lang="sv-SE" sz="1100" dirty="0"/>
                        <a:t>Förtydligat i villkors-punktlistan ”</a:t>
                      </a:r>
                      <a:r>
                        <a:rPr lang="sv-SE" sz="1100" i="1" dirty="0"/>
                        <a:t>Om du vill förnya flera läkemedel kan du lägga alla önskemål i samma ärende. Du behöver alltså inte skicka in flera separata ärenden.</a:t>
                      </a:r>
                      <a:r>
                        <a:rPr lang="sv-SE" sz="1100" dirty="0"/>
                        <a:t>”</a:t>
                      </a:r>
                    </a:p>
                  </a:txBody>
                  <a:tcPr/>
                </a:tc>
                <a:extLst>
                  <a:ext uri="{0D108BD9-81ED-4DB2-BD59-A6C34878D82A}">
                    <a16:rowId xmlns:a16="http://schemas.microsoft.com/office/drawing/2014/main" val="2557345171"/>
                  </a:ext>
                </a:extLst>
              </a:tr>
              <a:tr h="370840">
                <a:tc>
                  <a:txBody>
                    <a:bodyPr/>
                    <a:lstStyle/>
                    <a:p>
                      <a:r>
                        <a:rPr lang="sv-SE" sz="1100" dirty="0"/>
                        <a:t>Önskar fråga om ”Hur många dagar till räcker läkemedlet?”</a:t>
                      </a:r>
                    </a:p>
                  </a:txBody>
                  <a:tcPr/>
                </a:tc>
                <a:tc>
                  <a:txBody>
                    <a:bodyPr/>
                    <a:lstStyle/>
                    <a:p>
                      <a:r>
                        <a:rPr lang="sv-SE" sz="1100" dirty="0"/>
                        <a:t>Finns redan! Aktuell enhet här har tilldelats och meddelats.</a:t>
                      </a:r>
                    </a:p>
                    <a:p>
                      <a:r>
                        <a:rPr lang="sv-SE" sz="1100" dirty="0"/>
                        <a:t>Önskar ni frågan på er enhet? Säg till oss.</a:t>
                      </a:r>
                    </a:p>
                    <a:p>
                      <a:r>
                        <a:rPr lang="sv-SE" sz="1100" dirty="0"/>
                        <a:t>Senar i höst/vinter kommer frågan att bli obligatorisk för alla.</a:t>
                      </a:r>
                    </a:p>
                  </a:txBody>
                  <a:tcPr/>
                </a:tc>
                <a:extLst>
                  <a:ext uri="{0D108BD9-81ED-4DB2-BD59-A6C34878D82A}">
                    <a16:rowId xmlns:a16="http://schemas.microsoft.com/office/drawing/2014/main" val="94268127"/>
                  </a:ext>
                </a:extLst>
              </a:tr>
              <a:tr h="370840">
                <a:tc>
                  <a:txBody>
                    <a:bodyPr/>
                    <a:lstStyle/>
                    <a:p>
                      <a:r>
                        <a:rPr lang="sv-SE" sz="1100" kern="1200" dirty="0">
                          <a:solidFill>
                            <a:schemeClr val="dk1"/>
                          </a:solidFill>
                          <a:effectLst/>
                          <a:latin typeface="+mn-lt"/>
                          <a:ea typeface="+mn-ea"/>
                          <a:cs typeface="+mn-cs"/>
                        </a:rPr>
                        <a:t>Behövs förtydligande kring "dosering" som patienten fyller i. Den ordinerade dosen är ju en sak men hur patienten verkligen tar medicinen kan vara en annan och det kan vara bra att veta om det inte stämmer överens. Ibland stämmer heller inte doseringen på receptet med den ordinerade dosen (om ex. läkare glömt att ändra i receptet). Så en kompletterande fråga där kanske hade varit bra... ex. "hur tar du din medicin?"</a:t>
                      </a:r>
                    </a:p>
                  </a:txBody>
                  <a:tcPr/>
                </a:tc>
                <a:tc>
                  <a:txBody>
                    <a:bodyPr/>
                    <a:lstStyle/>
                    <a:p>
                      <a:r>
                        <a:rPr lang="sv-SE" sz="1100" kern="1200" dirty="0">
                          <a:solidFill>
                            <a:schemeClr val="dk1"/>
                          </a:solidFill>
                          <a:effectLst/>
                          <a:latin typeface="+mn-lt"/>
                          <a:ea typeface="+mn-ea"/>
                          <a:cs typeface="+mn-cs"/>
                        </a:rPr>
                        <a:t>Fråga ”</a:t>
                      </a:r>
                      <a:r>
                        <a:rPr lang="sv-SE" sz="1100" dirty="0">
                          <a:effectLst/>
                        </a:rPr>
                        <a:t>Tar du samma dos som på receptet?” tillagd.</a:t>
                      </a:r>
                    </a:p>
                    <a:p>
                      <a:r>
                        <a:rPr lang="sv-SE" sz="1100" dirty="0">
                          <a:effectLst/>
                        </a:rPr>
                        <a:t>Har gjorts i samråd med läkemedelsansvarig läkare.</a:t>
                      </a:r>
                      <a:r>
                        <a:rPr lang="sv-SE" sz="1100" kern="1200" dirty="0">
                          <a:solidFill>
                            <a:schemeClr val="dk1"/>
                          </a:solidFill>
                          <a:effectLst/>
                          <a:latin typeface="+mn-lt"/>
                          <a:ea typeface="+mn-ea"/>
                          <a:cs typeface="+mn-cs"/>
                        </a:rPr>
                        <a:t> </a:t>
                      </a:r>
                    </a:p>
                  </a:txBody>
                  <a:tcPr/>
                </a:tc>
                <a:extLst>
                  <a:ext uri="{0D108BD9-81ED-4DB2-BD59-A6C34878D82A}">
                    <a16:rowId xmlns:a16="http://schemas.microsoft.com/office/drawing/2014/main" val="2643803129"/>
                  </a:ext>
                </a:extLst>
              </a:tr>
              <a:tr h="370840">
                <a:tc>
                  <a:txBody>
                    <a:bodyPr/>
                    <a:lstStyle/>
                    <a:p>
                      <a:endParaRPr lang="sv-SE" sz="1100" kern="1200" dirty="0">
                        <a:solidFill>
                          <a:schemeClr val="dk1"/>
                        </a:solidFill>
                        <a:effectLst/>
                        <a:latin typeface="+mn-lt"/>
                        <a:ea typeface="+mn-ea"/>
                        <a:cs typeface="+mn-cs"/>
                      </a:endParaRPr>
                    </a:p>
                  </a:txBody>
                  <a:tcPr/>
                </a:tc>
                <a:tc>
                  <a:txBody>
                    <a:bodyPr/>
                    <a:lstStyle/>
                    <a:p>
                      <a:endParaRPr lang="sv-SE" sz="1100" kern="1200" dirty="0">
                        <a:solidFill>
                          <a:schemeClr val="dk1"/>
                        </a:solidFill>
                        <a:effectLst/>
                        <a:latin typeface="+mn-lt"/>
                        <a:ea typeface="+mn-ea"/>
                        <a:cs typeface="+mn-cs"/>
                      </a:endParaRPr>
                    </a:p>
                  </a:txBody>
                  <a:tcPr/>
                </a:tc>
                <a:extLst>
                  <a:ext uri="{0D108BD9-81ED-4DB2-BD59-A6C34878D82A}">
                    <a16:rowId xmlns:a16="http://schemas.microsoft.com/office/drawing/2014/main" val="2341531371"/>
                  </a:ext>
                </a:extLst>
              </a:tr>
            </a:tbl>
          </a:graphicData>
        </a:graphic>
      </p:graphicFrame>
    </p:spTree>
    <p:extLst>
      <p:ext uri="{BB962C8B-B14F-4D97-AF65-F5344CB8AC3E}">
        <p14:creationId xmlns:p14="http://schemas.microsoft.com/office/powerpoint/2010/main" val="1601503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A9B59C-1EC3-D5CB-5468-9814B4C776BE}"/>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2D968B7D-835C-C870-71F9-5EF50ACF7896}"/>
              </a:ext>
            </a:extLst>
          </p:cNvPr>
          <p:cNvSpPr>
            <a:spLocks noGrp="1"/>
          </p:cNvSpPr>
          <p:nvPr>
            <p:ph type="title"/>
          </p:nvPr>
        </p:nvSpPr>
        <p:spPr>
          <a:xfrm>
            <a:off x="666776" y="534203"/>
            <a:ext cx="10515600" cy="1030437"/>
          </a:xfrm>
        </p:spPr>
        <p:txBody>
          <a:bodyPr/>
          <a:lstStyle/>
          <a:p>
            <a:pPr algn="l"/>
            <a:r>
              <a:rPr lang="sv-SE" sz="3200" dirty="0">
                <a:solidFill>
                  <a:srgbClr val="C00000"/>
                </a:solidFill>
              </a:rPr>
              <a:t>Invånarpanelens</a:t>
            </a:r>
            <a:r>
              <a:rPr lang="sv-SE" sz="3200" dirty="0"/>
              <a:t> åsikter</a:t>
            </a:r>
            <a:br>
              <a:rPr lang="sv-SE" dirty="0"/>
            </a:br>
            <a:endParaRPr lang="sv-SE" dirty="0"/>
          </a:p>
        </p:txBody>
      </p:sp>
      <p:sp>
        <p:nvSpPr>
          <p:cNvPr id="8" name="textruta 7">
            <a:extLst>
              <a:ext uri="{FF2B5EF4-FFF2-40B4-BE49-F238E27FC236}">
                <a16:creationId xmlns:a16="http://schemas.microsoft.com/office/drawing/2014/main" id="{66EC0C39-5F1D-F184-01CB-4ED222EBC392}"/>
              </a:ext>
            </a:extLst>
          </p:cNvPr>
          <p:cNvSpPr txBox="1"/>
          <p:nvPr/>
        </p:nvSpPr>
        <p:spPr>
          <a:xfrm>
            <a:off x="578001" y="963227"/>
            <a:ext cx="7394148" cy="1554272"/>
          </a:xfrm>
          <a:prstGeom prst="rect">
            <a:avLst/>
          </a:prstGeom>
          <a:noFill/>
        </p:spPr>
        <p:txBody>
          <a:bodyPr wrap="square">
            <a:spAutoFit/>
          </a:bodyPr>
          <a:lstStyle/>
          <a:p>
            <a:pPr marL="285750" indent="-285750">
              <a:spcBef>
                <a:spcPts val="1000"/>
              </a:spcBef>
              <a:buClr>
                <a:srgbClr val="C12143"/>
              </a:buClr>
              <a:buFont typeface="Arial" panose="020B0604020202020204" pitchFamily="34" charset="0"/>
              <a:buChar char="•"/>
              <a:defRPr/>
            </a:pPr>
            <a:r>
              <a:rPr lang="sv-SE" sz="1400" dirty="0">
                <a:solidFill>
                  <a:srgbClr val="6A0032"/>
                </a:solidFill>
                <a:latin typeface="Open Sans"/>
              </a:rPr>
              <a:t>55 inbjudna, 35 svarande</a:t>
            </a:r>
          </a:p>
          <a:p>
            <a:pPr marL="285750" indent="-285750">
              <a:spcBef>
                <a:spcPts val="1000"/>
              </a:spcBef>
              <a:buClr>
                <a:srgbClr val="C12143"/>
              </a:buClr>
              <a:buFont typeface="Arial" panose="020B0604020202020204" pitchFamily="34" charset="0"/>
              <a:buChar char="•"/>
              <a:defRPr/>
            </a:pPr>
            <a:r>
              <a:rPr lang="sv-SE" sz="1400" dirty="0">
                <a:solidFill>
                  <a:srgbClr val="6A0032"/>
                </a:solidFill>
                <a:latin typeface="Open Sans"/>
              </a:rPr>
              <a:t>97 % (34 personer) visste att man kan förnya recept via 1177</a:t>
            </a:r>
          </a:p>
          <a:p>
            <a:pPr marL="285750" indent="-285750">
              <a:spcBef>
                <a:spcPts val="1000"/>
              </a:spcBef>
              <a:buClr>
                <a:srgbClr val="C12143"/>
              </a:buClr>
              <a:buFont typeface="Arial" panose="020B0604020202020204" pitchFamily="34" charset="0"/>
              <a:buChar char="•"/>
              <a:defRPr/>
            </a:pPr>
            <a:r>
              <a:rPr lang="sv-SE" sz="1400" dirty="0">
                <a:solidFill>
                  <a:srgbClr val="6A0032"/>
                </a:solidFill>
                <a:latin typeface="Open Sans"/>
              </a:rPr>
              <a:t>71 % (25 personer) har någon gång använt tjänsten</a:t>
            </a:r>
          </a:p>
          <a:p>
            <a:pPr marL="285750" indent="-285750">
              <a:spcBef>
                <a:spcPts val="1000"/>
              </a:spcBef>
              <a:buClr>
                <a:srgbClr val="C12143"/>
              </a:buClr>
              <a:buFont typeface="Arial" panose="020B0604020202020204" pitchFamily="34" charset="0"/>
              <a:buChar char="•"/>
              <a:defRPr/>
            </a:pPr>
            <a:r>
              <a:rPr lang="sv-SE" sz="1400" dirty="0">
                <a:solidFill>
                  <a:srgbClr val="6A0032"/>
                </a:solidFill>
                <a:latin typeface="Open Sans"/>
              </a:rPr>
              <a:t>76 % (19 personer) upplevde tjänsten som mycket eller ganska enkel, 20 % (5 personer) varken eller, 4 % (1 person) ganska svår och ingen som mycket svår</a:t>
            </a:r>
          </a:p>
        </p:txBody>
      </p:sp>
      <p:pic>
        <p:nvPicPr>
          <p:cNvPr id="4" name="Bildobjekt 3">
            <a:extLst>
              <a:ext uri="{FF2B5EF4-FFF2-40B4-BE49-F238E27FC236}">
                <a16:creationId xmlns:a16="http://schemas.microsoft.com/office/drawing/2014/main" id="{AAC6E4AB-14A8-5ECB-47E7-5A453B841ADB}"/>
              </a:ext>
            </a:extLst>
          </p:cNvPr>
          <p:cNvPicPr>
            <a:picLocks noChangeAspect="1"/>
          </p:cNvPicPr>
          <p:nvPr/>
        </p:nvPicPr>
        <p:blipFill>
          <a:blip r:embed="rId2"/>
          <a:stretch>
            <a:fillRect/>
          </a:stretch>
        </p:blipFill>
        <p:spPr>
          <a:xfrm>
            <a:off x="8079732" y="365527"/>
            <a:ext cx="3534268" cy="5172797"/>
          </a:xfrm>
          <a:prstGeom prst="rect">
            <a:avLst/>
          </a:prstGeom>
          <a:effectLst>
            <a:outerShdw blurRad="63500" sx="102000" sy="102000" algn="ctr" rotWithShape="0">
              <a:prstClr val="black">
                <a:alpha val="40000"/>
              </a:prstClr>
            </a:outerShdw>
          </a:effectLst>
        </p:spPr>
      </p:pic>
      <p:pic>
        <p:nvPicPr>
          <p:cNvPr id="6" name="Bildobjekt 5">
            <a:extLst>
              <a:ext uri="{FF2B5EF4-FFF2-40B4-BE49-F238E27FC236}">
                <a16:creationId xmlns:a16="http://schemas.microsoft.com/office/drawing/2014/main" id="{D5C60543-D994-7618-872B-52EDC1F376EC}"/>
              </a:ext>
            </a:extLst>
          </p:cNvPr>
          <p:cNvPicPr>
            <a:picLocks noChangeAspect="1"/>
          </p:cNvPicPr>
          <p:nvPr/>
        </p:nvPicPr>
        <p:blipFill>
          <a:blip r:embed="rId3"/>
          <a:stretch>
            <a:fillRect/>
          </a:stretch>
        </p:blipFill>
        <p:spPr>
          <a:xfrm>
            <a:off x="9764027" y="2654423"/>
            <a:ext cx="2254859" cy="3293615"/>
          </a:xfrm>
          <a:prstGeom prst="rect">
            <a:avLst/>
          </a:prstGeom>
          <a:effectLst>
            <a:outerShdw blurRad="63500" sx="102000" sy="102000" algn="ctr" rotWithShape="0">
              <a:prstClr val="black">
                <a:alpha val="40000"/>
              </a:prstClr>
            </a:outerShdw>
          </a:effectLst>
        </p:spPr>
      </p:pic>
      <p:sp>
        <p:nvSpPr>
          <p:cNvPr id="10" name="Rektangel 9">
            <a:extLst>
              <a:ext uri="{FF2B5EF4-FFF2-40B4-BE49-F238E27FC236}">
                <a16:creationId xmlns:a16="http://schemas.microsoft.com/office/drawing/2014/main" id="{7BF0D693-BF08-B56B-F88B-FBB8A1483E9E}"/>
              </a:ext>
            </a:extLst>
          </p:cNvPr>
          <p:cNvSpPr/>
          <p:nvPr/>
        </p:nvSpPr>
        <p:spPr>
          <a:xfrm>
            <a:off x="666776" y="2820664"/>
            <a:ext cx="3535438" cy="324492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1" name="textruta 10">
            <a:extLst>
              <a:ext uri="{FF2B5EF4-FFF2-40B4-BE49-F238E27FC236}">
                <a16:creationId xmlns:a16="http://schemas.microsoft.com/office/drawing/2014/main" id="{C0F3AEB3-ECFC-F8C0-1661-3906E07C05CE}"/>
              </a:ext>
            </a:extLst>
          </p:cNvPr>
          <p:cNvSpPr txBox="1"/>
          <p:nvPr/>
        </p:nvSpPr>
        <p:spPr>
          <a:xfrm>
            <a:off x="687906" y="2874280"/>
            <a:ext cx="3484376" cy="3073758"/>
          </a:xfrm>
          <a:prstGeom prst="rect">
            <a:avLst/>
          </a:prstGeom>
          <a:noFill/>
        </p:spPr>
        <p:txBody>
          <a:bodyPr wrap="square" lIns="0" tIns="0" rIns="0" bIns="0" rtlCol="0">
            <a:noAutofit/>
          </a:bodyPr>
          <a:lstStyle/>
          <a:p>
            <a:r>
              <a:rPr lang="sv-SE" sz="1200" b="1" dirty="0">
                <a:solidFill>
                  <a:srgbClr val="6A0032"/>
                </a:solidFill>
              </a:rPr>
              <a:t>Bra</a:t>
            </a:r>
          </a:p>
          <a:p>
            <a:pPr marL="342900" indent="-342900">
              <a:buFont typeface="Arial" panose="020B0604020202020204" pitchFamily="34" charset="0"/>
              <a:buChar char="•"/>
            </a:pPr>
            <a:r>
              <a:rPr lang="sv-SE" sz="1200" dirty="0">
                <a:solidFill>
                  <a:srgbClr val="6A0032"/>
                </a:solidFill>
              </a:rPr>
              <a:t>Allt</a:t>
            </a:r>
          </a:p>
          <a:p>
            <a:pPr marL="342900" indent="-342900">
              <a:buFont typeface="Arial" panose="020B0604020202020204" pitchFamily="34" charset="0"/>
              <a:buChar char="•"/>
            </a:pPr>
            <a:r>
              <a:rPr lang="sv-SE" sz="1200" dirty="0">
                <a:solidFill>
                  <a:srgbClr val="6A0032"/>
                </a:solidFill>
              </a:rPr>
              <a:t>Det mesta</a:t>
            </a:r>
          </a:p>
          <a:p>
            <a:endParaRPr lang="sv-SE" sz="1200" dirty="0">
              <a:solidFill>
                <a:srgbClr val="6A0032"/>
              </a:solidFill>
            </a:endParaRPr>
          </a:p>
          <a:p>
            <a:pPr marL="342900" indent="-342900">
              <a:buFont typeface="Arial" panose="020B0604020202020204" pitchFamily="34" charset="0"/>
              <a:buChar char="•"/>
            </a:pPr>
            <a:r>
              <a:rPr lang="sv-SE" sz="1200" dirty="0">
                <a:solidFill>
                  <a:srgbClr val="6A0032"/>
                </a:solidFill>
              </a:rPr>
              <a:t>Att det går</a:t>
            </a:r>
          </a:p>
          <a:p>
            <a:pPr marL="342900" indent="-342900">
              <a:buFont typeface="Arial" panose="020B0604020202020204" pitchFamily="34" charset="0"/>
              <a:buChar char="•"/>
            </a:pPr>
            <a:r>
              <a:rPr lang="sv-SE" sz="1200" dirty="0">
                <a:solidFill>
                  <a:srgbClr val="6A0032"/>
                </a:solidFill>
              </a:rPr>
              <a:t>Att man slipper förhålla sig till telefontider</a:t>
            </a:r>
          </a:p>
          <a:p>
            <a:pPr marL="342900" indent="-342900">
              <a:buFont typeface="Arial" panose="020B0604020202020204" pitchFamily="34" charset="0"/>
              <a:buChar char="•"/>
            </a:pPr>
            <a:r>
              <a:rPr lang="sv-SE" sz="1200" dirty="0">
                <a:solidFill>
                  <a:srgbClr val="6A0032"/>
                </a:solidFill>
              </a:rPr>
              <a:t>Slipper ringa, kan göra när det passar mig</a:t>
            </a:r>
          </a:p>
          <a:p>
            <a:pPr marL="342900" indent="-342900">
              <a:buFont typeface="Arial" panose="020B0604020202020204" pitchFamily="34" charset="0"/>
              <a:buChar char="•"/>
            </a:pPr>
            <a:r>
              <a:rPr lang="sv-SE" sz="1200" dirty="0">
                <a:solidFill>
                  <a:srgbClr val="6A0032"/>
                </a:solidFill>
              </a:rPr>
              <a:t>Skönt att sköta hela ärendet helt skriftligt</a:t>
            </a:r>
          </a:p>
          <a:p>
            <a:pPr marL="342900" indent="-342900">
              <a:buFont typeface="Arial" panose="020B0604020202020204" pitchFamily="34" charset="0"/>
              <a:buChar char="•"/>
            </a:pPr>
            <a:endParaRPr lang="sv-SE" sz="1200" dirty="0">
              <a:solidFill>
                <a:srgbClr val="6A0032"/>
              </a:solidFill>
            </a:endParaRPr>
          </a:p>
          <a:p>
            <a:pPr marL="342900" indent="-342900">
              <a:buFont typeface="Arial" panose="020B0604020202020204" pitchFamily="34" charset="0"/>
              <a:buChar char="•"/>
            </a:pPr>
            <a:r>
              <a:rPr lang="sv-SE" sz="1200" dirty="0">
                <a:solidFill>
                  <a:srgbClr val="6A0032"/>
                </a:solidFill>
              </a:rPr>
              <a:t>Enkelt</a:t>
            </a:r>
          </a:p>
          <a:p>
            <a:pPr marL="342900" indent="-342900">
              <a:buFont typeface="Arial" panose="020B0604020202020204" pitchFamily="34" charset="0"/>
              <a:buChar char="•"/>
            </a:pPr>
            <a:r>
              <a:rPr lang="sv-SE" sz="1200" dirty="0">
                <a:solidFill>
                  <a:srgbClr val="6A0032"/>
                </a:solidFill>
              </a:rPr>
              <a:t>Lätt att förstå</a:t>
            </a:r>
          </a:p>
          <a:p>
            <a:pPr marL="342900" indent="-342900">
              <a:buFont typeface="Arial" panose="020B0604020202020204" pitchFamily="34" charset="0"/>
              <a:buChar char="•"/>
            </a:pPr>
            <a:r>
              <a:rPr lang="sv-SE" sz="1200" dirty="0">
                <a:solidFill>
                  <a:srgbClr val="6A0032"/>
                </a:solidFill>
              </a:rPr>
              <a:t>Lätt att fylla i</a:t>
            </a:r>
          </a:p>
          <a:p>
            <a:pPr marL="342900" indent="-342900">
              <a:buFont typeface="Arial" panose="020B0604020202020204" pitchFamily="34" charset="0"/>
              <a:buChar char="•"/>
            </a:pPr>
            <a:r>
              <a:rPr lang="sv-SE" sz="1200" dirty="0">
                <a:solidFill>
                  <a:srgbClr val="6A0032"/>
                </a:solidFill>
              </a:rPr>
              <a:t>Relativt tydligt</a:t>
            </a:r>
          </a:p>
          <a:p>
            <a:pPr marL="342900" indent="-342900">
              <a:buFont typeface="Arial" panose="020B0604020202020204" pitchFamily="34" charset="0"/>
              <a:buChar char="•"/>
            </a:pPr>
            <a:endParaRPr lang="sv-SE" sz="1200" dirty="0">
              <a:solidFill>
                <a:srgbClr val="6A0032"/>
              </a:solidFill>
            </a:endParaRPr>
          </a:p>
          <a:p>
            <a:pPr marL="342900" indent="-342900">
              <a:buFont typeface="Arial" panose="020B0604020202020204" pitchFamily="34" charset="0"/>
              <a:buChar char="•"/>
            </a:pPr>
            <a:r>
              <a:rPr lang="sv-SE" sz="1200" dirty="0">
                <a:solidFill>
                  <a:srgbClr val="6A0032"/>
                </a:solidFill>
              </a:rPr>
              <a:t>Fick snabbt svar</a:t>
            </a:r>
          </a:p>
          <a:p>
            <a:pPr marL="342900" indent="-342900">
              <a:buFont typeface="Arial" panose="020B0604020202020204" pitchFamily="34" charset="0"/>
              <a:buChar char="•"/>
            </a:pPr>
            <a:r>
              <a:rPr lang="sv-SE" sz="1200" dirty="0">
                <a:solidFill>
                  <a:srgbClr val="6A0032"/>
                </a:solidFill>
              </a:rPr>
              <a:t>Fick svar och recept samma dag</a:t>
            </a:r>
          </a:p>
          <a:p>
            <a:pPr marL="342900" indent="-342900">
              <a:buFont typeface="Arial" panose="020B0604020202020204" pitchFamily="34" charset="0"/>
              <a:buChar char="•"/>
            </a:pPr>
            <a:endParaRPr lang="sv-SE" sz="1200" dirty="0">
              <a:solidFill>
                <a:srgbClr val="6A0032"/>
              </a:solidFill>
            </a:endParaRPr>
          </a:p>
          <a:p>
            <a:pPr marL="342900" indent="-342900">
              <a:buFont typeface="Arial" panose="020B0604020202020204" pitchFamily="34" charset="0"/>
              <a:buChar char="•"/>
            </a:pPr>
            <a:endParaRPr lang="sv-SE" sz="1200" dirty="0">
              <a:solidFill>
                <a:srgbClr val="6A0032"/>
              </a:solidFill>
            </a:endParaRPr>
          </a:p>
        </p:txBody>
      </p:sp>
      <p:sp>
        <p:nvSpPr>
          <p:cNvPr id="12" name="Rektangel 11">
            <a:extLst>
              <a:ext uri="{FF2B5EF4-FFF2-40B4-BE49-F238E27FC236}">
                <a16:creationId xmlns:a16="http://schemas.microsoft.com/office/drawing/2014/main" id="{FB0F2F86-A207-6409-C818-85489BB972AC}"/>
              </a:ext>
            </a:extLst>
          </p:cNvPr>
          <p:cNvSpPr/>
          <p:nvPr/>
        </p:nvSpPr>
        <p:spPr>
          <a:xfrm>
            <a:off x="4279865" y="2818929"/>
            <a:ext cx="3535438" cy="3244924"/>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textruta 12">
            <a:extLst>
              <a:ext uri="{FF2B5EF4-FFF2-40B4-BE49-F238E27FC236}">
                <a16:creationId xmlns:a16="http://schemas.microsoft.com/office/drawing/2014/main" id="{67544735-F6C1-CD39-FFC3-A977C4700EC8}"/>
              </a:ext>
            </a:extLst>
          </p:cNvPr>
          <p:cNvSpPr txBox="1"/>
          <p:nvPr/>
        </p:nvSpPr>
        <p:spPr>
          <a:xfrm>
            <a:off x="4305395" y="2872544"/>
            <a:ext cx="3484376" cy="3073758"/>
          </a:xfrm>
          <a:prstGeom prst="rect">
            <a:avLst/>
          </a:prstGeom>
          <a:noFill/>
        </p:spPr>
        <p:txBody>
          <a:bodyPr wrap="square" lIns="0" tIns="0" rIns="0" bIns="0" rtlCol="0">
            <a:noAutofit/>
          </a:bodyPr>
          <a:lstStyle/>
          <a:p>
            <a:r>
              <a:rPr lang="sv-SE" sz="1200" b="1" dirty="0">
                <a:solidFill>
                  <a:srgbClr val="6A0032"/>
                </a:solidFill>
              </a:rPr>
              <a:t>Mindre bra</a:t>
            </a:r>
          </a:p>
          <a:p>
            <a:pPr marL="342900" indent="-342900">
              <a:buFont typeface="Arial" panose="020B0604020202020204" pitchFamily="34" charset="0"/>
              <a:buChar char="•"/>
            </a:pPr>
            <a:r>
              <a:rPr lang="sv-SE" sz="1200" dirty="0">
                <a:solidFill>
                  <a:srgbClr val="6A0032"/>
                </a:solidFill>
              </a:rPr>
              <a:t>Krångligt att skriva in namnen manuellt på läkemedlen</a:t>
            </a:r>
          </a:p>
          <a:p>
            <a:pPr marL="342900" indent="-342900">
              <a:buFont typeface="Arial" panose="020B0604020202020204" pitchFamily="34" charset="0"/>
              <a:buChar char="•"/>
            </a:pPr>
            <a:r>
              <a:rPr lang="sv-SE" sz="1200" dirty="0">
                <a:solidFill>
                  <a:srgbClr val="6A0032"/>
                </a:solidFill>
              </a:rPr>
              <a:t>Svårt om man inte vet namn, styrka etc.</a:t>
            </a:r>
          </a:p>
          <a:p>
            <a:pPr marL="342900" indent="-342900">
              <a:buFont typeface="Arial" panose="020B0604020202020204" pitchFamily="34" charset="0"/>
              <a:buChar char="•"/>
            </a:pPr>
            <a:r>
              <a:rPr lang="sv-SE" sz="1200" dirty="0">
                <a:solidFill>
                  <a:srgbClr val="6A0032"/>
                </a:solidFill>
              </a:rPr>
              <a:t>Smidigare om man kunnat kryssa i en lista</a:t>
            </a:r>
          </a:p>
          <a:p>
            <a:pPr marL="342900" indent="-342900">
              <a:buFont typeface="Arial" panose="020B0604020202020204" pitchFamily="34" charset="0"/>
              <a:buChar char="•"/>
            </a:pPr>
            <a:r>
              <a:rPr lang="sv-SE" sz="1200" dirty="0">
                <a:solidFill>
                  <a:srgbClr val="6A0032"/>
                </a:solidFill>
              </a:rPr>
              <a:t>Systemet drog inte nytta av de uppgifter som redan finns på individen</a:t>
            </a:r>
          </a:p>
          <a:p>
            <a:pPr marL="342900" indent="-342900">
              <a:buFont typeface="Arial" panose="020B0604020202020204" pitchFamily="34" charset="0"/>
              <a:buChar char="•"/>
            </a:pPr>
            <a:endParaRPr lang="sv-SE" sz="1200" dirty="0">
              <a:solidFill>
                <a:srgbClr val="6A0032"/>
              </a:solidFill>
            </a:endParaRPr>
          </a:p>
          <a:p>
            <a:pPr marL="342900" indent="-342900">
              <a:buFont typeface="Arial" panose="020B0604020202020204" pitchFamily="34" charset="0"/>
              <a:buChar char="•"/>
            </a:pPr>
            <a:r>
              <a:rPr lang="sv-SE" sz="1200" dirty="0">
                <a:solidFill>
                  <a:srgbClr val="6A0032"/>
                </a:solidFill>
              </a:rPr>
              <a:t>Det tog lång tid att få receptet och jag visste inte om de sett min begäran</a:t>
            </a:r>
          </a:p>
          <a:p>
            <a:pPr marL="342900" indent="-342900">
              <a:buFont typeface="Arial" panose="020B0604020202020204" pitchFamily="34" charset="0"/>
              <a:buChar char="•"/>
            </a:pPr>
            <a:r>
              <a:rPr lang="sv-SE" sz="1200" dirty="0">
                <a:solidFill>
                  <a:srgbClr val="6A0032"/>
                </a:solidFill>
              </a:rPr>
              <a:t>Jag hade velat få bekräftat tydligare att receptet blivit förnyat</a:t>
            </a:r>
          </a:p>
          <a:p>
            <a:pPr marL="342900" indent="-342900">
              <a:buFont typeface="Arial" panose="020B0604020202020204" pitchFamily="34" charset="0"/>
              <a:buChar char="•"/>
            </a:pPr>
            <a:r>
              <a:rPr lang="sv-SE" sz="1200" dirty="0">
                <a:solidFill>
                  <a:srgbClr val="6A0032"/>
                </a:solidFill>
              </a:rPr>
              <a:t>Tog lång tid att få svar – en vecka. Går på samma dag om </a:t>
            </a:r>
            <a:r>
              <a:rPr lang="sv-SE" sz="1200">
                <a:solidFill>
                  <a:srgbClr val="6A0032"/>
                </a:solidFill>
              </a:rPr>
              <a:t>jag ringer.</a:t>
            </a:r>
            <a:endParaRPr lang="sv-SE" sz="1200" dirty="0">
              <a:solidFill>
                <a:srgbClr val="6A0032"/>
              </a:solidFill>
            </a:endParaRPr>
          </a:p>
          <a:p>
            <a:pPr marL="342900" indent="-342900">
              <a:buFont typeface="Arial" panose="020B0604020202020204" pitchFamily="34" charset="0"/>
              <a:buChar char="•"/>
            </a:pPr>
            <a:endParaRPr lang="sv-SE" sz="1200" dirty="0">
              <a:solidFill>
                <a:srgbClr val="6A0032"/>
              </a:solidFill>
            </a:endParaRPr>
          </a:p>
          <a:p>
            <a:pPr marL="342900" indent="-342900">
              <a:buFont typeface="Arial" panose="020B0604020202020204" pitchFamily="34" charset="0"/>
              <a:buChar char="•"/>
            </a:pPr>
            <a:r>
              <a:rPr lang="sv-SE" sz="1200" dirty="0">
                <a:solidFill>
                  <a:srgbClr val="6A0032"/>
                </a:solidFill>
              </a:rPr>
              <a:t>Svår att hitta</a:t>
            </a:r>
          </a:p>
        </p:txBody>
      </p:sp>
    </p:spTree>
    <p:extLst>
      <p:ext uri="{BB962C8B-B14F-4D97-AF65-F5344CB8AC3E}">
        <p14:creationId xmlns:p14="http://schemas.microsoft.com/office/powerpoint/2010/main" val="1242703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animBg="1"/>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E9306D-5469-E1B3-AE8B-0A36FC467804}"/>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51034229-31C1-72AF-C177-F7E3AE69C391}"/>
              </a:ext>
            </a:extLst>
          </p:cNvPr>
          <p:cNvSpPr>
            <a:spLocks noGrp="1"/>
          </p:cNvSpPr>
          <p:nvPr>
            <p:ph type="title"/>
          </p:nvPr>
        </p:nvSpPr>
        <p:spPr>
          <a:xfrm>
            <a:off x="666776" y="534203"/>
            <a:ext cx="10515600" cy="1030437"/>
          </a:xfrm>
        </p:spPr>
        <p:txBody>
          <a:bodyPr/>
          <a:lstStyle/>
          <a:p>
            <a:pPr algn="l"/>
            <a:r>
              <a:rPr lang="sv-SE" sz="3200" dirty="0">
                <a:solidFill>
                  <a:srgbClr val="C00000"/>
                </a:solidFill>
              </a:rPr>
              <a:t>Ny</a:t>
            </a:r>
            <a:r>
              <a:rPr lang="sv-SE" sz="3200" dirty="0"/>
              <a:t> funktion på gång!</a:t>
            </a:r>
            <a:br>
              <a:rPr lang="sv-SE" dirty="0"/>
            </a:br>
            <a:endParaRPr lang="sv-SE" dirty="0"/>
          </a:p>
        </p:txBody>
      </p:sp>
      <p:sp>
        <p:nvSpPr>
          <p:cNvPr id="8" name="textruta 7">
            <a:extLst>
              <a:ext uri="{FF2B5EF4-FFF2-40B4-BE49-F238E27FC236}">
                <a16:creationId xmlns:a16="http://schemas.microsoft.com/office/drawing/2014/main" id="{9AD694D8-DE99-EF69-1376-539C8123EB18}"/>
              </a:ext>
            </a:extLst>
          </p:cNvPr>
          <p:cNvSpPr txBox="1"/>
          <p:nvPr/>
        </p:nvSpPr>
        <p:spPr>
          <a:xfrm>
            <a:off x="548882" y="1059480"/>
            <a:ext cx="8806874" cy="1210588"/>
          </a:xfrm>
          <a:prstGeom prst="rect">
            <a:avLst/>
          </a:prstGeom>
          <a:noFill/>
        </p:spPr>
        <p:txBody>
          <a:bodyPr wrap="square">
            <a:spAutoFit/>
          </a:bodyPr>
          <a:lstStyle/>
          <a:p>
            <a:pPr>
              <a:spcBef>
                <a:spcPts val="1000"/>
              </a:spcBef>
              <a:buClr>
                <a:srgbClr val="C12143"/>
              </a:buClr>
              <a:defRPr/>
            </a:pPr>
            <a:r>
              <a:rPr lang="sv-SE" sz="1400" b="1" dirty="0">
                <a:solidFill>
                  <a:srgbClr val="6A0032"/>
                </a:solidFill>
                <a:latin typeface="Open Sans"/>
              </a:rPr>
              <a:t>”Förnya recept från lista”</a:t>
            </a:r>
          </a:p>
          <a:p>
            <a:pPr marL="285750" indent="-285750">
              <a:spcBef>
                <a:spcPts val="1000"/>
              </a:spcBef>
              <a:buClr>
                <a:srgbClr val="C12143"/>
              </a:buClr>
              <a:buFont typeface="Arial" panose="020B0604020202020204" pitchFamily="34" charset="0"/>
              <a:buChar char="•"/>
              <a:defRPr/>
            </a:pPr>
            <a:r>
              <a:rPr lang="sv-SE" sz="1400" dirty="0">
                <a:solidFill>
                  <a:srgbClr val="6A0032"/>
                </a:solidFill>
                <a:latin typeface="Open Sans"/>
              </a:rPr>
              <a:t>Istället för att invånaren/patienten själv in läkemedelsnamn och annan info, så visas en lista med förskrivna eller ordinerade läkemedel på mottagningen, max 2 år bakåt i tiden</a:t>
            </a:r>
          </a:p>
          <a:p>
            <a:pPr marL="285750" indent="-285750">
              <a:spcBef>
                <a:spcPts val="1000"/>
              </a:spcBef>
              <a:buClr>
                <a:srgbClr val="C12143"/>
              </a:buClr>
              <a:buFont typeface="Arial" panose="020B0604020202020204" pitchFamily="34" charset="0"/>
              <a:buChar char="•"/>
              <a:defRPr/>
            </a:pPr>
            <a:r>
              <a:rPr lang="sv-SE" sz="1400" dirty="0">
                <a:solidFill>
                  <a:srgbClr val="6A0032"/>
                </a:solidFill>
                <a:latin typeface="Open Sans"/>
              </a:rPr>
              <a:t>Informationen kan fortfarande skrivas in manuellt</a:t>
            </a:r>
          </a:p>
        </p:txBody>
      </p:sp>
      <p:pic>
        <p:nvPicPr>
          <p:cNvPr id="17" name="Bildobjekt 16">
            <a:extLst>
              <a:ext uri="{FF2B5EF4-FFF2-40B4-BE49-F238E27FC236}">
                <a16:creationId xmlns:a16="http://schemas.microsoft.com/office/drawing/2014/main" id="{530F8746-2380-1EA0-F6C8-781EB960E10C}"/>
              </a:ext>
            </a:extLst>
          </p:cNvPr>
          <p:cNvPicPr>
            <a:picLocks noChangeAspect="1"/>
          </p:cNvPicPr>
          <p:nvPr/>
        </p:nvPicPr>
        <p:blipFill>
          <a:blip r:embed="rId2"/>
          <a:stretch>
            <a:fillRect/>
          </a:stretch>
        </p:blipFill>
        <p:spPr>
          <a:xfrm>
            <a:off x="4786629" y="2795345"/>
            <a:ext cx="6006109" cy="2749785"/>
          </a:xfrm>
          <a:prstGeom prst="rect">
            <a:avLst/>
          </a:prstGeom>
        </p:spPr>
      </p:pic>
      <p:sp>
        <p:nvSpPr>
          <p:cNvPr id="19" name="textruta 18">
            <a:extLst>
              <a:ext uri="{FF2B5EF4-FFF2-40B4-BE49-F238E27FC236}">
                <a16:creationId xmlns:a16="http://schemas.microsoft.com/office/drawing/2014/main" id="{4938BEE7-5D3A-DA68-287A-759DEA3A3C49}"/>
              </a:ext>
            </a:extLst>
          </p:cNvPr>
          <p:cNvSpPr txBox="1"/>
          <p:nvPr/>
        </p:nvSpPr>
        <p:spPr>
          <a:xfrm>
            <a:off x="548882" y="2327137"/>
            <a:ext cx="3853436" cy="1384995"/>
          </a:xfrm>
          <a:prstGeom prst="rect">
            <a:avLst/>
          </a:prstGeom>
          <a:noFill/>
        </p:spPr>
        <p:txBody>
          <a:bodyPr wrap="square">
            <a:spAutoFit/>
          </a:bodyPr>
          <a:lstStyle/>
          <a:p>
            <a:pPr marL="285750" indent="-285750">
              <a:spcBef>
                <a:spcPts val="1000"/>
              </a:spcBef>
              <a:buClr>
                <a:srgbClr val="C12143"/>
              </a:buClr>
              <a:buFont typeface="Arial" panose="020B0604020202020204" pitchFamily="34" charset="0"/>
              <a:buChar char="•"/>
              <a:defRPr/>
            </a:pPr>
            <a:r>
              <a:rPr lang="sv-SE" sz="1400" dirty="0">
                <a:solidFill>
                  <a:srgbClr val="6A0032"/>
                </a:solidFill>
                <a:latin typeface="Open Sans"/>
              </a:rPr>
              <a:t>Listan visas endast </a:t>
            </a:r>
            <a:r>
              <a:rPr lang="sv-SE" sz="1400" i="1" dirty="0">
                <a:solidFill>
                  <a:srgbClr val="6A0032"/>
                </a:solidFill>
                <a:latin typeface="Open Sans"/>
              </a:rPr>
              <a:t>exakt</a:t>
            </a:r>
            <a:r>
              <a:rPr lang="sv-SE" sz="1400" dirty="0">
                <a:solidFill>
                  <a:srgbClr val="6A0032"/>
                </a:solidFill>
                <a:latin typeface="Open Sans"/>
              </a:rPr>
              <a:t> på den enhet som utfärdat läkemedlet. </a:t>
            </a:r>
            <a:br>
              <a:rPr lang="sv-SE" sz="1400" dirty="0">
                <a:solidFill>
                  <a:srgbClr val="6A0032"/>
                </a:solidFill>
                <a:latin typeface="Open Sans"/>
              </a:rPr>
            </a:br>
            <a:r>
              <a:rPr lang="sv-SE" sz="1400" dirty="0">
                <a:solidFill>
                  <a:srgbClr val="6A0032"/>
                </a:solidFill>
                <a:latin typeface="Open Sans"/>
              </a:rPr>
              <a:t>Vi (regional förvaltning) kommer att kunna koppla ihop enheter så att de visas varandras läkemedel.</a:t>
            </a:r>
            <a:br>
              <a:rPr lang="sv-SE" sz="1400" dirty="0">
                <a:solidFill>
                  <a:srgbClr val="6A0032"/>
                </a:solidFill>
                <a:latin typeface="Open Sans"/>
              </a:rPr>
            </a:br>
            <a:r>
              <a:rPr lang="sv-SE" sz="1400" dirty="0">
                <a:solidFill>
                  <a:srgbClr val="6A0032"/>
                </a:solidFill>
                <a:latin typeface="Open Sans"/>
              </a:rPr>
              <a:t>Börja gärna fundera redan nu</a:t>
            </a:r>
          </a:p>
        </p:txBody>
      </p:sp>
      <p:sp>
        <p:nvSpPr>
          <p:cNvPr id="21" name="textruta 20">
            <a:extLst>
              <a:ext uri="{FF2B5EF4-FFF2-40B4-BE49-F238E27FC236}">
                <a16:creationId xmlns:a16="http://schemas.microsoft.com/office/drawing/2014/main" id="{C6821CA4-F8E6-BD37-245D-8FF5DBAF70D1}"/>
              </a:ext>
            </a:extLst>
          </p:cNvPr>
          <p:cNvSpPr txBox="1"/>
          <p:nvPr/>
        </p:nvSpPr>
        <p:spPr>
          <a:xfrm>
            <a:off x="666776" y="4722829"/>
            <a:ext cx="3304095" cy="307777"/>
          </a:xfrm>
          <a:prstGeom prst="rect">
            <a:avLst/>
          </a:prstGeom>
          <a:noFill/>
        </p:spPr>
        <p:txBody>
          <a:bodyPr wrap="square">
            <a:spAutoFit/>
          </a:bodyPr>
          <a:lstStyle/>
          <a:p>
            <a:pPr>
              <a:spcBef>
                <a:spcPts val="1000"/>
              </a:spcBef>
              <a:buClr>
                <a:srgbClr val="C12143"/>
              </a:buClr>
              <a:defRPr/>
            </a:pPr>
            <a:r>
              <a:rPr lang="sv-SE" sz="1400" b="1" dirty="0">
                <a:solidFill>
                  <a:srgbClr val="6A0032"/>
                </a:solidFill>
                <a:latin typeface="Open Sans"/>
              </a:rPr>
              <a:t>Mer info kommer senare i höst</a:t>
            </a:r>
          </a:p>
        </p:txBody>
      </p:sp>
    </p:spTree>
    <p:extLst>
      <p:ext uri="{BB962C8B-B14F-4D97-AF65-F5344CB8AC3E}">
        <p14:creationId xmlns:p14="http://schemas.microsoft.com/office/powerpoint/2010/main" val="1961224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38F56D-772B-EB6E-955B-9A764ABF9AAB}"/>
            </a:ext>
          </a:extLst>
        </p:cNvPr>
        <p:cNvGrpSpPr/>
        <p:nvPr/>
      </p:nvGrpSpPr>
      <p:grpSpPr>
        <a:xfrm>
          <a:off x="0" y="0"/>
          <a:ext cx="0" cy="0"/>
          <a:chOff x="0" y="0"/>
          <a:chExt cx="0" cy="0"/>
        </a:xfrm>
      </p:grpSpPr>
      <p:pic>
        <p:nvPicPr>
          <p:cNvPr id="4" name="Bildobjekt 3">
            <a:extLst>
              <a:ext uri="{FF2B5EF4-FFF2-40B4-BE49-F238E27FC236}">
                <a16:creationId xmlns:a16="http://schemas.microsoft.com/office/drawing/2014/main" id="{8B4A7B57-8ABE-7369-A504-E490A5E04B21}"/>
              </a:ext>
            </a:extLst>
          </p:cNvPr>
          <p:cNvPicPr>
            <a:picLocks noChangeAspect="1"/>
          </p:cNvPicPr>
          <p:nvPr/>
        </p:nvPicPr>
        <p:blipFill>
          <a:blip r:embed="rId2">
            <a:extLst>
              <a:ext uri="{28A0092B-C50C-407E-A947-70E740481C1C}">
                <a14:useLocalDpi xmlns:a14="http://schemas.microsoft.com/office/drawing/2010/main" val="0"/>
              </a:ext>
            </a:extLst>
          </a:blip>
          <a:srcRect l="19202" r="14559" b="-1"/>
          <a:stretch>
            <a:fillRect/>
          </a:stretch>
        </p:blipFill>
        <p:spPr>
          <a:xfrm>
            <a:off x="20" y="10"/>
            <a:ext cx="5409024" cy="6124565"/>
          </a:xfrm>
          <a:custGeom>
            <a:avLst/>
            <a:gdLst>
              <a:gd name="connsiteX0" fmla="*/ 0 w 5468938"/>
              <a:gd name="connsiteY0" fmla="*/ 0 h 6858000"/>
              <a:gd name="connsiteX1" fmla="*/ 2734469 w 5468938"/>
              <a:gd name="connsiteY1" fmla="*/ 0 h 6858000"/>
              <a:gd name="connsiteX2" fmla="*/ 5468938 w 5468938"/>
              <a:gd name="connsiteY2" fmla="*/ 3429000 h 6858000"/>
              <a:gd name="connsiteX3" fmla="*/ 2734469 w 5468938"/>
              <a:gd name="connsiteY3" fmla="*/ 6858000 h 6858000"/>
              <a:gd name="connsiteX4" fmla="*/ 0 w 5468938"/>
              <a:gd name="connsiteY4" fmla="*/ 6858000 h 6858000"/>
              <a:gd name="connsiteX5" fmla="*/ 0 w 5468938"/>
              <a:gd name="connsiteY5" fmla="*/ 0 h 6858000"/>
              <a:gd name="connsiteX0" fmla="*/ 0 w 5792556"/>
              <a:gd name="connsiteY0" fmla="*/ 0 h 6858000"/>
              <a:gd name="connsiteX1" fmla="*/ 4724633 w 5792556"/>
              <a:gd name="connsiteY1" fmla="*/ 0 h 6858000"/>
              <a:gd name="connsiteX2" fmla="*/ 5468938 w 5792556"/>
              <a:gd name="connsiteY2" fmla="*/ 3429000 h 6858000"/>
              <a:gd name="connsiteX3" fmla="*/ 2734469 w 5792556"/>
              <a:gd name="connsiteY3" fmla="*/ 6858000 h 6858000"/>
              <a:gd name="connsiteX4" fmla="*/ 0 w 5792556"/>
              <a:gd name="connsiteY4" fmla="*/ 6858000 h 6858000"/>
              <a:gd name="connsiteX5" fmla="*/ 0 w 5792556"/>
              <a:gd name="connsiteY5" fmla="*/ 0 h 6858000"/>
              <a:gd name="connsiteX0" fmla="*/ 0 w 5715582"/>
              <a:gd name="connsiteY0" fmla="*/ 0 h 6858000"/>
              <a:gd name="connsiteX1" fmla="*/ 4724633 w 5715582"/>
              <a:gd name="connsiteY1" fmla="*/ 0 h 6858000"/>
              <a:gd name="connsiteX2" fmla="*/ 5468938 w 5715582"/>
              <a:gd name="connsiteY2" fmla="*/ 3429000 h 6858000"/>
              <a:gd name="connsiteX3" fmla="*/ 4814281 w 5715582"/>
              <a:gd name="connsiteY3" fmla="*/ 6858000 h 6858000"/>
              <a:gd name="connsiteX4" fmla="*/ 0 w 5715582"/>
              <a:gd name="connsiteY4" fmla="*/ 6858000 h 6858000"/>
              <a:gd name="connsiteX5" fmla="*/ 0 w 5715582"/>
              <a:gd name="connsiteY5" fmla="*/ 0 h 6858000"/>
              <a:gd name="connsiteX0" fmla="*/ 0 w 5657592"/>
              <a:gd name="connsiteY0" fmla="*/ 0 h 6858000"/>
              <a:gd name="connsiteX1" fmla="*/ 4724633 w 5657592"/>
              <a:gd name="connsiteY1" fmla="*/ 0 h 6858000"/>
              <a:gd name="connsiteX2" fmla="*/ 5468938 w 5657592"/>
              <a:gd name="connsiteY2" fmla="*/ 3429000 h 6858000"/>
              <a:gd name="connsiteX3" fmla="*/ 4814281 w 5657592"/>
              <a:gd name="connsiteY3" fmla="*/ 6858000 h 6858000"/>
              <a:gd name="connsiteX4" fmla="*/ 0 w 5657592"/>
              <a:gd name="connsiteY4" fmla="*/ 6858000 h 6858000"/>
              <a:gd name="connsiteX5" fmla="*/ 0 w 5657592"/>
              <a:gd name="connsiteY5" fmla="*/ 0 h 6858000"/>
              <a:gd name="connsiteX0" fmla="*/ 0 w 5540797"/>
              <a:gd name="connsiteY0" fmla="*/ 0 h 6858000"/>
              <a:gd name="connsiteX1" fmla="*/ 4724633 w 5540797"/>
              <a:gd name="connsiteY1" fmla="*/ 0 h 6858000"/>
              <a:gd name="connsiteX2" fmla="*/ 5468938 w 5540797"/>
              <a:gd name="connsiteY2" fmla="*/ 3429000 h 6858000"/>
              <a:gd name="connsiteX3" fmla="*/ 4814281 w 5540797"/>
              <a:gd name="connsiteY3" fmla="*/ 6858000 h 6858000"/>
              <a:gd name="connsiteX4" fmla="*/ 0 w 5540797"/>
              <a:gd name="connsiteY4" fmla="*/ 6858000 h 6858000"/>
              <a:gd name="connsiteX5" fmla="*/ 0 w 5540797"/>
              <a:gd name="connsiteY5" fmla="*/ 0 h 6858000"/>
              <a:gd name="connsiteX0" fmla="*/ 0 w 5367229"/>
              <a:gd name="connsiteY0" fmla="*/ 0 h 6858000"/>
              <a:gd name="connsiteX1" fmla="*/ 4724633 w 5367229"/>
              <a:gd name="connsiteY1" fmla="*/ 0 h 6858000"/>
              <a:gd name="connsiteX2" fmla="*/ 4814281 w 5367229"/>
              <a:gd name="connsiteY2" fmla="*/ 6858000 h 6858000"/>
              <a:gd name="connsiteX3" fmla="*/ 0 w 5367229"/>
              <a:gd name="connsiteY3" fmla="*/ 6858000 h 6858000"/>
              <a:gd name="connsiteX4" fmla="*/ 0 w 5367229"/>
              <a:gd name="connsiteY4" fmla="*/ 0 h 6858000"/>
              <a:gd name="connsiteX0" fmla="*/ 0 w 5373612"/>
              <a:gd name="connsiteY0" fmla="*/ 0 h 6858000"/>
              <a:gd name="connsiteX1" fmla="*/ 4724633 w 5373612"/>
              <a:gd name="connsiteY1" fmla="*/ 0 h 6858000"/>
              <a:gd name="connsiteX2" fmla="*/ 4814281 w 5373612"/>
              <a:gd name="connsiteY2" fmla="*/ 6858000 h 6858000"/>
              <a:gd name="connsiteX3" fmla="*/ 0 w 5373612"/>
              <a:gd name="connsiteY3" fmla="*/ 6858000 h 6858000"/>
              <a:gd name="connsiteX4" fmla="*/ 0 w 5373612"/>
              <a:gd name="connsiteY4" fmla="*/ 0 h 6858000"/>
              <a:gd name="connsiteX0" fmla="*/ 0 w 5409044"/>
              <a:gd name="connsiteY0" fmla="*/ 0 h 6858000"/>
              <a:gd name="connsiteX1" fmla="*/ 4724633 w 5409044"/>
              <a:gd name="connsiteY1" fmla="*/ 0 h 6858000"/>
              <a:gd name="connsiteX2" fmla="*/ 4814281 w 5409044"/>
              <a:gd name="connsiteY2" fmla="*/ 6858000 h 6858000"/>
              <a:gd name="connsiteX3" fmla="*/ 0 w 5409044"/>
              <a:gd name="connsiteY3" fmla="*/ 6858000 h 6858000"/>
              <a:gd name="connsiteX4" fmla="*/ 0 w 54090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9044" h="6858000">
                <a:moveTo>
                  <a:pt x="0" y="0"/>
                </a:moveTo>
                <a:lnTo>
                  <a:pt x="4724633" y="0"/>
                </a:lnTo>
                <a:cubicBezTo>
                  <a:pt x="5544943" y="1510553"/>
                  <a:pt x="5691367" y="5015753"/>
                  <a:pt x="4814281" y="6858000"/>
                </a:cubicBezTo>
                <a:lnTo>
                  <a:pt x="0" y="6858000"/>
                </a:lnTo>
                <a:lnTo>
                  <a:pt x="0" y="0"/>
                </a:lnTo>
                <a:close/>
              </a:path>
            </a:pathLst>
          </a:custGeom>
          <a:noFill/>
          <a:ln>
            <a:noFill/>
          </a:ln>
        </p:spPr>
      </p:pic>
      <p:sp>
        <p:nvSpPr>
          <p:cNvPr id="7" name="textruta 6">
            <a:extLst>
              <a:ext uri="{FF2B5EF4-FFF2-40B4-BE49-F238E27FC236}">
                <a16:creationId xmlns:a16="http://schemas.microsoft.com/office/drawing/2014/main" id="{E34873FD-13F4-0E7A-76E1-F4CE1F776122}"/>
              </a:ext>
            </a:extLst>
          </p:cNvPr>
          <p:cNvSpPr txBox="1"/>
          <p:nvPr/>
        </p:nvSpPr>
        <p:spPr>
          <a:xfrm>
            <a:off x="6113929" y="2438399"/>
            <a:ext cx="5732929" cy="2518839"/>
          </a:xfrm>
          <a:prstGeom prst="rect">
            <a:avLst/>
          </a:prstGeom>
        </p:spPr>
        <p:txBody>
          <a:bodyPr vert="horz" lIns="0" tIns="0" rIns="0" bIns="0" rtlCol="0" anchor="t" anchorCtr="0">
            <a:normAutofit/>
          </a:bodyPr>
          <a:lstStyle/>
          <a:p>
            <a:pPr>
              <a:lnSpc>
                <a:spcPct val="90000"/>
              </a:lnSpc>
              <a:spcBef>
                <a:spcPct val="0"/>
              </a:spcBef>
              <a:spcAft>
                <a:spcPts val="600"/>
              </a:spcAft>
            </a:pPr>
            <a:r>
              <a:rPr lang="sv-SE" sz="4600" b="1" kern="1200" spc="0">
                <a:solidFill>
                  <a:schemeClr val="accent2"/>
                </a:solidFill>
                <a:latin typeface="+mj-lt"/>
                <a:ea typeface="+mj-ea"/>
                <a:cs typeface="+mj-cs"/>
              </a:rPr>
              <a:t>Pågående barnprojekt inom 1177</a:t>
            </a:r>
          </a:p>
        </p:txBody>
      </p:sp>
      <p:sp>
        <p:nvSpPr>
          <p:cNvPr id="12" name="Subtitle 3">
            <a:extLst>
              <a:ext uri="{FF2B5EF4-FFF2-40B4-BE49-F238E27FC236}">
                <a16:creationId xmlns:a16="http://schemas.microsoft.com/office/drawing/2014/main" id="{743270E5-8B3B-BDD7-BE5D-E622994F58C7}"/>
              </a:ext>
            </a:extLst>
          </p:cNvPr>
          <p:cNvSpPr>
            <a:spLocks noGrp="1"/>
          </p:cNvSpPr>
          <p:nvPr>
            <p:ph type="subTitle" idx="1"/>
          </p:nvPr>
        </p:nvSpPr>
        <p:spPr>
          <a:xfrm>
            <a:off x="385840" y="6284797"/>
            <a:ext cx="5717628" cy="410286"/>
          </a:xfrm>
        </p:spPr>
        <p:txBody>
          <a:bodyPr/>
          <a:lstStyle/>
          <a:p>
            <a:endParaRPr lang="en-US"/>
          </a:p>
        </p:txBody>
      </p:sp>
    </p:spTree>
    <p:extLst>
      <p:ext uri="{BB962C8B-B14F-4D97-AF65-F5344CB8AC3E}">
        <p14:creationId xmlns:p14="http://schemas.microsoft.com/office/powerpoint/2010/main" val="11952818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EF65EC-439C-01C1-08DE-16237CAF0EF7}"/>
            </a:ext>
          </a:extLst>
        </p:cNvPr>
        <p:cNvGrpSpPr/>
        <p:nvPr/>
      </p:nvGrpSpPr>
      <p:grpSpPr>
        <a:xfrm>
          <a:off x="0" y="0"/>
          <a:ext cx="0" cy="0"/>
          <a:chOff x="0" y="0"/>
          <a:chExt cx="0" cy="0"/>
        </a:xfrm>
      </p:grpSpPr>
      <p:sp>
        <p:nvSpPr>
          <p:cNvPr id="14" name="Rektangel 13">
            <a:extLst>
              <a:ext uri="{FF2B5EF4-FFF2-40B4-BE49-F238E27FC236}">
                <a16:creationId xmlns:a16="http://schemas.microsoft.com/office/drawing/2014/main" id="{5A201E80-C37B-94D8-CCC9-FCCBF48F882C}"/>
              </a:ext>
            </a:extLst>
          </p:cNvPr>
          <p:cNvSpPr/>
          <p:nvPr/>
        </p:nvSpPr>
        <p:spPr>
          <a:xfrm>
            <a:off x="749311" y="2183470"/>
            <a:ext cx="3653584" cy="163916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 name="Rubrik 1">
            <a:extLst>
              <a:ext uri="{FF2B5EF4-FFF2-40B4-BE49-F238E27FC236}">
                <a16:creationId xmlns:a16="http://schemas.microsoft.com/office/drawing/2014/main" id="{2FDE4D14-BB0C-033F-0647-270835064DD7}"/>
              </a:ext>
            </a:extLst>
          </p:cNvPr>
          <p:cNvSpPr>
            <a:spLocks noGrp="1"/>
          </p:cNvSpPr>
          <p:nvPr>
            <p:ph type="title"/>
          </p:nvPr>
        </p:nvSpPr>
        <p:spPr>
          <a:xfrm>
            <a:off x="666776" y="534203"/>
            <a:ext cx="10515600" cy="1030437"/>
          </a:xfrm>
        </p:spPr>
        <p:txBody>
          <a:bodyPr/>
          <a:lstStyle/>
          <a:p>
            <a:pPr algn="l"/>
            <a:r>
              <a:rPr lang="sv-SE" sz="3200" dirty="0">
                <a:solidFill>
                  <a:schemeClr val="accent1"/>
                </a:solidFill>
              </a:rPr>
              <a:t>Aktuella</a:t>
            </a:r>
            <a:r>
              <a:rPr lang="sv-SE" sz="3200" dirty="0"/>
              <a:t> projekt</a:t>
            </a:r>
            <a:br>
              <a:rPr lang="sv-SE" dirty="0"/>
            </a:br>
            <a:endParaRPr lang="sv-SE" dirty="0"/>
          </a:p>
        </p:txBody>
      </p:sp>
      <p:sp>
        <p:nvSpPr>
          <p:cNvPr id="13" name="textruta 12">
            <a:extLst>
              <a:ext uri="{FF2B5EF4-FFF2-40B4-BE49-F238E27FC236}">
                <a16:creationId xmlns:a16="http://schemas.microsoft.com/office/drawing/2014/main" id="{84C85258-94C4-59FC-3E98-4E511162018D}"/>
              </a:ext>
            </a:extLst>
          </p:cNvPr>
          <p:cNvSpPr txBox="1"/>
          <p:nvPr/>
        </p:nvSpPr>
        <p:spPr>
          <a:xfrm>
            <a:off x="785297" y="2272683"/>
            <a:ext cx="3538128" cy="1327660"/>
          </a:xfrm>
          <a:prstGeom prst="rect">
            <a:avLst/>
          </a:prstGeom>
          <a:noFill/>
        </p:spPr>
        <p:txBody>
          <a:bodyPr wrap="square" lIns="0" tIns="0" rIns="0" bIns="0" rtlCol="0">
            <a:noAutofit/>
          </a:bodyPr>
          <a:lstStyle/>
          <a:p>
            <a:pPr lvl="1"/>
            <a:endParaRPr lang="sv-SE" sz="1200" b="1" dirty="0">
              <a:solidFill>
                <a:srgbClr val="6A0032"/>
              </a:solidFill>
            </a:endParaRPr>
          </a:p>
          <a:p>
            <a:pPr lvl="1"/>
            <a:r>
              <a:rPr lang="sv-SE" sz="1600" b="1" dirty="0">
                <a:solidFill>
                  <a:srgbClr val="6A0032"/>
                </a:solidFill>
              </a:rPr>
              <a:t>Åldersgränsramverket</a:t>
            </a:r>
          </a:p>
          <a:p>
            <a:pPr lvl="1"/>
            <a:endParaRPr lang="sv-SE" sz="1200" dirty="0">
              <a:solidFill>
                <a:srgbClr val="6A0032"/>
              </a:solidFill>
            </a:endParaRPr>
          </a:p>
          <a:p>
            <a:pPr lvl="1"/>
            <a:r>
              <a:rPr lang="sv-SE" sz="1200" dirty="0">
                <a:solidFill>
                  <a:srgbClr val="6A0032"/>
                </a:solidFill>
                <a:hlinkClick r:id="rId2"/>
              </a:rPr>
              <a:t>Nya åldersgränser för barn och vårdnadshavare</a:t>
            </a:r>
            <a:br>
              <a:rPr lang="sv-SE" sz="1200" dirty="0">
                <a:solidFill>
                  <a:srgbClr val="6A0032"/>
                </a:solidFill>
              </a:rPr>
            </a:br>
            <a:endParaRPr lang="sv-SE" sz="1400" dirty="0"/>
          </a:p>
        </p:txBody>
      </p:sp>
      <p:sp>
        <p:nvSpPr>
          <p:cNvPr id="3" name="Rektangel 2">
            <a:extLst>
              <a:ext uri="{FF2B5EF4-FFF2-40B4-BE49-F238E27FC236}">
                <a16:creationId xmlns:a16="http://schemas.microsoft.com/office/drawing/2014/main" id="{583B5E2F-3D93-DB22-7244-E30929F61AD4}"/>
              </a:ext>
            </a:extLst>
          </p:cNvPr>
          <p:cNvSpPr/>
          <p:nvPr/>
        </p:nvSpPr>
        <p:spPr>
          <a:xfrm>
            <a:off x="4894162" y="2183470"/>
            <a:ext cx="3653584" cy="163916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20" name="textruta 19">
            <a:extLst>
              <a:ext uri="{FF2B5EF4-FFF2-40B4-BE49-F238E27FC236}">
                <a16:creationId xmlns:a16="http://schemas.microsoft.com/office/drawing/2014/main" id="{1F7F6B46-000C-1E31-1CB9-4D1F5792C6CF}"/>
              </a:ext>
            </a:extLst>
          </p:cNvPr>
          <p:cNvSpPr txBox="1"/>
          <p:nvPr/>
        </p:nvSpPr>
        <p:spPr>
          <a:xfrm>
            <a:off x="4423022" y="1943724"/>
            <a:ext cx="4561180" cy="1985576"/>
          </a:xfrm>
          <a:prstGeom prst="rect">
            <a:avLst/>
          </a:prstGeom>
          <a:noFill/>
        </p:spPr>
        <p:txBody>
          <a:bodyPr wrap="square" lIns="0" tIns="0" rIns="0" bIns="0" rtlCol="0">
            <a:noAutofit/>
          </a:bodyPr>
          <a:lstStyle/>
          <a:p>
            <a:pPr lvl="1"/>
            <a:endParaRPr lang="sv-SE" sz="1200" b="1" dirty="0">
              <a:solidFill>
                <a:srgbClr val="6A0032"/>
              </a:solidFill>
            </a:endParaRPr>
          </a:p>
          <a:p>
            <a:pPr lvl="1"/>
            <a:endParaRPr lang="sv-SE" sz="1200" b="1" dirty="0">
              <a:solidFill>
                <a:srgbClr val="6A0032"/>
              </a:solidFill>
            </a:endParaRPr>
          </a:p>
          <a:p>
            <a:pPr lvl="1"/>
            <a:endParaRPr lang="sv-SE" sz="1200" b="1" dirty="0">
              <a:solidFill>
                <a:srgbClr val="6A0032"/>
              </a:solidFill>
            </a:endParaRPr>
          </a:p>
          <a:p>
            <a:pPr lvl="2"/>
            <a:r>
              <a:rPr lang="sv-SE" sz="1600" b="1" dirty="0">
                <a:solidFill>
                  <a:srgbClr val="6A0032"/>
                </a:solidFill>
              </a:rPr>
              <a:t>1177 för barn och unga</a:t>
            </a:r>
          </a:p>
          <a:p>
            <a:pPr lvl="2"/>
            <a:endParaRPr lang="sv-SE" sz="1200" dirty="0">
              <a:solidFill>
                <a:srgbClr val="6A0032"/>
              </a:solidFill>
            </a:endParaRPr>
          </a:p>
          <a:p>
            <a:pPr lvl="2"/>
            <a:r>
              <a:rPr lang="sv-SE" sz="1200" dirty="0">
                <a:solidFill>
                  <a:srgbClr val="6A0032"/>
                </a:solidFill>
                <a:hlinkClick r:id="rId3"/>
              </a:rPr>
              <a:t>Säkerställa barn och ungas rätt </a:t>
            </a:r>
          </a:p>
          <a:p>
            <a:pPr lvl="2"/>
            <a:r>
              <a:rPr lang="sv-SE" sz="1200" dirty="0">
                <a:solidFill>
                  <a:srgbClr val="6A0032"/>
                </a:solidFill>
                <a:hlinkClick r:id="rId3"/>
              </a:rPr>
              <a:t>till information</a:t>
            </a:r>
            <a:endParaRPr lang="sv-SE" sz="1200" dirty="0">
              <a:solidFill>
                <a:srgbClr val="6A0032"/>
              </a:solidFill>
            </a:endParaRPr>
          </a:p>
        </p:txBody>
      </p:sp>
      <p:sp>
        <p:nvSpPr>
          <p:cNvPr id="17" name="Moln 16">
            <a:extLst>
              <a:ext uri="{FF2B5EF4-FFF2-40B4-BE49-F238E27FC236}">
                <a16:creationId xmlns:a16="http://schemas.microsoft.com/office/drawing/2014/main" id="{A302D8C1-875B-26E3-52B4-A362269B2F47}"/>
              </a:ext>
            </a:extLst>
          </p:cNvPr>
          <p:cNvSpPr/>
          <p:nvPr/>
        </p:nvSpPr>
        <p:spPr>
          <a:xfrm>
            <a:off x="7266878" y="3139132"/>
            <a:ext cx="2188464" cy="1371600"/>
          </a:xfrm>
          <a:prstGeom prst="cloud">
            <a:avLst/>
          </a:prstGeom>
          <a:solidFill>
            <a:schemeClr val="bg2">
              <a:lumMod val="20000"/>
              <a:lumOff val="8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ln>
                <a:solidFill>
                  <a:schemeClr val="accent2"/>
                </a:solidFill>
              </a:ln>
            </a:endParaRPr>
          </a:p>
        </p:txBody>
      </p:sp>
      <p:sp>
        <p:nvSpPr>
          <p:cNvPr id="5" name="textruta 4">
            <a:extLst>
              <a:ext uri="{FF2B5EF4-FFF2-40B4-BE49-F238E27FC236}">
                <a16:creationId xmlns:a16="http://schemas.microsoft.com/office/drawing/2014/main" id="{B95520E6-681B-77D0-E720-3F4E88393927}"/>
              </a:ext>
            </a:extLst>
          </p:cNvPr>
          <p:cNvSpPr txBox="1"/>
          <p:nvPr/>
        </p:nvSpPr>
        <p:spPr>
          <a:xfrm rot="20902000">
            <a:off x="7267263" y="3568974"/>
            <a:ext cx="2401486" cy="461665"/>
          </a:xfrm>
          <a:prstGeom prst="rect">
            <a:avLst/>
          </a:prstGeom>
          <a:noFill/>
        </p:spPr>
        <p:txBody>
          <a:bodyPr wrap="square">
            <a:spAutoFit/>
          </a:bodyPr>
          <a:lstStyle/>
          <a:p>
            <a:pPr lvl="1"/>
            <a:r>
              <a:rPr lang="sv-SE" sz="1200" dirty="0">
                <a:solidFill>
                  <a:srgbClr val="6A0032"/>
                </a:solidFill>
              </a:rPr>
              <a:t>UMO.se flyttar in </a:t>
            </a:r>
          </a:p>
          <a:p>
            <a:pPr lvl="1"/>
            <a:r>
              <a:rPr lang="sv-SE" sz="1200" dirty="0">
                <a:solidFill>
                  <a:srgbClr val="6A0032"/>
                </a:solidFill>
              </a:rPr>
              <a:t>till 1177.se</a:t>
            </a:r>
          </a:p>
        </p:txBody>
      </p:sp>
    </p:spTree>
    <p:extLst>
      <p:ext uri="{BB962C8B-B14F-4D97-AF65-F5344CB8AC3E}">
        <p14:creationId xmlns:p14="http://schemas.microsoft.com/office/powerpoint/2010/main" val="1810301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3" grpId="0"/>
      <p:bldP spid="3" grpId="0" animBg="1"/>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5B892A-63A1-64A5-4397-1200D3AE3542}"/>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36B6BE2C-4A1E-998B-3F16-9194431F878E}"/>
              </a:ext>
            </a:extLst>
          </p:cNvPr>
          <p:cNvSpPr>
            <a:spLocks noGrp="1"/>
          </p:cNvSpPr>
          <p:nvPr>
            <p:ph type="title"/>
          </p:nvPr>
        </p:nvSpPr>
        <p:spPr>
          <a:xfrm>
            <a:off x="666776" y="534203"/>
            <a:ext cx="10515600" cy="1030437"/>
          </a:xfrm>
        </p:spPr>
        <p:txBody>
          <a:bodyPr/>
          <a:lstStyle/>
          <a:p>
            <a:pPr algn="l"/>
            <a:r>
              <a:rPr lang="sv-SE" sz="3200" dirty="0">
                <a:solidFill>
                  <a:schemeClr val="accent1"/>
                </a:solidFill>
              </a:rPr>
              <a:t>Åldersgränser</a:t>
            </a:r>
            <a:r>
              <a:rPr lang="sv-SE" sz="3200" dirty="0"/>
              <a:t> – hur var det nu igen?</a:t>
            </a:r>
            <a:br>
              <a:rPr lang="sv-SE" dirty="0"/>
            </a:br>
            <a:endParaRPr lang="sv-SE" dirty="0"/>
          </a:p>
        </p:txBody>
      </p:sp>
      <p:pic>
        <p:nvPicPr>
          <p:cNvPr id="4" name="Bildobjekt 3">
            <a:extLst>
              <a:ext uri="{FF2B5EF4-FFF2-40B4-BE49-F238E27FC236}">
                <a16:creationId xmlns:a16="http://schemas.microsoft.com/office/drawing/2014/main" id="{6C35AA27-921B-658C-78B4-6B0B529BE2BF}"/>
              </a:ext>
            </a:extLst>
          </p:cNvPr>
          <p:cNvPicPr>
            <a:picLocks noChangeAspect="1"/>
          </p:cNvPicPr>
          <p:nvPr/>
        </p:nvPicPr>
        <p:blipFill>
          <a:blip r:embed="rId2"/>
          <a:stretch>
            <a:fillRect/>
          </a:stretch>
        </p:blipFill>
        <p:spPr>
          <a:xfrm>
            <a:off x="666776" y="1116965"/>
            <a:ext cx="5343499" cy="2215680"/>
          </a:xfrm>
          <a:prstGeom prst="rect">
            <a:avLst/>
          </a:prstGeom>
        </p:spPr>
      </p:pic>
      <p:pic>
        <p:nvPicPr>
          <p:cNvPr id="9" name="Bildobjekt 8">
            <a:extLst>
              <a:ext uri="{FF2B5EF4-FFF2-40B4-BE49-F238E27FC236}">
                <a16:creationId xmlns:a16="http://schemas.microsoft.com/office/drawing/2014/main" id="{E9C2F97D-7B9B-B08E-09D8-4B9A11EFF2DA}"/>
              </a:ext>
            </a:extLst>
          </p:cNvPr>
          <p:cNvPicPr>
            <a:picLocks noChangeAspect="1"/>
          </p:cNvPicPr>
          <p:nvPr/>
        </p:nvPicPr>
        <p:blipFill>
          <a:blip r:embed="rId3"/>
          <a:stretch>
            <a:fillRect/>
          </a:stretch>
        </p:blipFill>
        <p:spPr>
          <a:xfrm>
            <a:off x="1216909" y="1422597"/>
            <a:ext cx="8812797" cy="399278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16914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0369F-3FA9-5341-6518-EF5C6272B88A}"/>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835FC8CE-6572-CA8C-6F37-77E94EAE01DD}"/>
              </a:ext>
            </a:extLst>
          </p:cNvPr>
          <p:cNvSpPr>
            <a:spLocks noGrp="1"/>
          </p:cNvSpPr>
          <p:nvPr>
            <p:ph type="title"/>
          </p:nvPr>
        </p:nvSpPr>
        <p:spPr>
          <a:xfrm>
            <a:off x="666776" y="534203"/>
            <a:ext cx="10515600" cy="1030437"/>
          </a:xfrm>
        </p:spPr>
        <p:txBody>
          <a:bodyPr/>
          <a:lstStyle/>
          <a:p>
            <a:pPr algn="l"/>
            <a:r>
              <a:rPr lang="sv-SE" sz="3200" dirty="0">
                <a:solidFill>
                  <a:schemeClr val="accent1"/>
                </a:solidFill>
              </a:rPr>
              <a:t>Status</a:t>
            </a:r>
            <a:r>
              <a:rPr lang="sv-SE" sz="3200" dirty="0"/>
              <a:t> och planering</a:t>
            </a:r>
            <a:br>
              <a:rPr lang="sv-SE" dirty="0"/>
            </a:br>
            <a:endParaRPr lang="sv-SE" dirty="0"/>
          </a:p>
        </p:txBody>
      </p:sp>
      <p:sp>
        <p:nvSpPr>
          <p:cNvPr id="7" name="textruta 6">
            <a:extLst>
              <a:ext uri="{FF2B5EF4-FFF2-40B4-BE49-F238E27FC236}">
                <a16:creationId xmlns:a16="http://schemas.microsoft.com/office/drawing/2014/main" id="{E8856281-08FC-AB9E-E38C-080417355E81}"/>
              </a:ext>
            </a:extLst>
          </p:cNvPr>
          <p:cNvSpPr txBox="1"/>
          <p:nvPr/>
        </p:nvSpPr>
        <p:spPr>
          <a:xfrm>
            <a:off x="666775" y="1249532"/>
            <a:ext cx="9862141" cy="4358936"/>
          </a:xfrm>
          <a:prstGeom prst="rect">
            <a:avLst/>
          </a:prstGeom>
          <a:noFill/>
        </p:spPr>
        <p:txBody>
          <a:bodyPr wrap="square" lIns="0" tIns="0" rIns="0" bIns="0" rtlCol="0">
            <a:noAutofit/>
          </a:bodyPr>
          <a:lstStyle/>
          <a:p>
            <a:pPr marL="285750" indent="-285750">
              <a:buFont typeface="Arial" panose="020B0604020202020204" pitchFamily="34" charset="0"/>
              <a:buChar char="•"/>
            </a:pPr>
            <a:r>
              <a:rPr lang="sv-SE" dirty="0">
                <a:solidFill>
                  <a:schemeClr val="accent2"/>
                </a:solidFill>
              </a:rPr>
              <a:t>Samtliga regioner har nu svarat att de ställer sig bakom det nya ramverket för barn och vårdnadshavare i 1177-tjänster,  </a:t>
            </a:r>
            <a:r>
              <a:rPr lang="sv-SE" u="sng" dirty="0">
                <a:solidFill>
                  <a:schemeClr val="accent2"/>
                </a:solidFill>
                <a:hlinkClick r:id="rId2" tooltip="Ursprunglig URL: https://www.inera.se/utveckling/status-aktuella-initiativ/pagaende-utveckling/ramverk-for-barn-och-vardnadshavare-i-1177-tjanster/. Klicka eller tryck om du har förtroende för den här länken.">
                  <a:extLst>
                    <a:ext uri="{A12FA001-AC4F-418D-AE19-62706E023703}">
                      <ahyp:hlinkClr xmlns:ahyp="http://schemas.microsoft.com/office/drawing/2018/hyperlinkcolor" val="tx"/>
                    </a:ext>
                  </a:extLst>
                </a:hlinkClick>
              </a:rPr>
              <a:t>Ramverk för barn och vårdnadshavare i 1177-tjänster – Inera</a:t>
            </a:r>
            <a:endParaRPr lang="sv-SE" u="sng" dirty="0">
              <a:solidFill>
                <a:schemeClr val="accent2"/>
              </a:solidFill>
            </a:endParaRPr>
          </a:p>
          <a:p>
            <a:endParaRPr lang="sv-SE" dirty="0">
              <a:solidFill>
                <a:schemeClr val="accent2"/>
              </a:solidFill>
            </a:endParaRPr>
          </a:p>
          <a:p>
            <a:pPr marL="285750" indent="-285750">
              <a:buFont typeface="Arial" panose="020B0604020202020204" pitchFamily="34" charset="0"/>
              <a:buChar char="•"/>
            </a:pPr>
            <a:r>
              <a:rPr lang="sv-SE" dirty="0">
                <a:solidFill>
                  <a:schemeClr val="accent2"/>
                </a:solidFill>
              </a:rPr>
              <a:t>En mindre arbetsgrupp med representanter från några av regionerna och Inera har nu påbörjat arbete med att ta fram en plan för införande. </a:t>
            </a:r>
          </a:p>
          <a:p>
            <a:pPr marL="285750" indent="-285750">
              <a:buFont typeface="Arial" panose="020B0604020202020204" pitchFamily="34" charset="0"/>
              <a:buChar char="•"/>
            </a:pPr>
            <a:endParaRPr lang="sv-SE" dirty="0">
              <a:solidFill>
                <a:schemeClr val="accent2"/>
              </a:solidFill>
            </a:endParaRPr>
          </a:p>
          <a:p>
            <a:pPr marL="285750" indent="-285750">
              <a:buFont typeface="Arial" panose="020B0604020202020204" pitchFamily="34" charset="0"/>
              <a:buChar char="•"/>
            </a:pPr>
            <a:r>
              <a:rPr lang="sv-SE" dirty="0">
                <a:solidFill>
                  <a:schemeClr val="accent2"/>
                </a:solidFill>
              </a:rPr>
              <a:t>Resultatet av arbetet kommer, med start under hösten, att presenteras och diskuteras i en referensgruppen där alla regioner finns representerade. </a:t>
            </a:r>
          </a:p>
          <a:p>
            <a:pPr marL="285750" indent="-285750">
              <a:buFont typeface="Arial" panose="020B0604020202020204" pitchFamily="34" charset="0"/>
              <a:buChar char="•"/>
            </a:pPr>
            <a:endParaRPr lang="sv-SE" dirty="0">
              <a:solidFill>
                <a:schemeClr val="accent2"/>
              </a:solidFill>
            </a:endParaRPr>
          </a:p>
          <a:p>
            <a:pPr marL="285750" indent="-285750">
              <a:buFont typeface="Arial" panose="020B0604020202020204" pitchFamily="34" charset="0"/>
              <a:buChar char="•"/>
            </a:pPr>
            <a:r>
              <a:rPr lang="sv-SE" dirty="0">
                <a:solidFill>
                  <a:schemeClr val="accent2"/>
                </a:solidFill>
              </a:rPr>
              <a:t>Utvecklingen av ramverket kommer att ske successivt och vara ett flerårigt arbete. </a:t>
            </a:r>
          </a:p>
          <a:p>
            <a:pPr marL="285750" indent="-285750">
              <a:buFont typeface="Arial" panose="020B0604020202020204" pitchFamily="34" charset="0"/>
              <a:buChar char="•"/>
            </a:pPr>
            <a:endParaRPr lang="sv-SE" dirty="0">
              <a:solidFill>
                <a:schemeClr val="accent2"/>
              </a:solidFill>
            </a:endParaRPr>
          </a:p>
          <a:p>
            <a:pPr marL="285750" indent="-285750">
              <a:buFont typeface="Arial" panose="020B0604020202020204" pitchFamily="34" charset="0"/>
              <a:buChar char="•"/>
            </a:pPr>
            <a:r>
              <a:rPr lang="sv-SE" dirty="0">
                <a:solidFill>
                  <a:schemeClr val="accent2"/>
                </a:solidFill>
              </a:rPr>
              <a:t>En viktig del är att säkerställa att känslig information, exempelvis uppgifter som rör sexuell hälsa, även fortsättningsvis skyddas på ett ändamålsenligt sätt. För detta kommer åtgärder att behöva genomföras både i regionernas vårdinformationssystem och i 1177.</a:t>
            </a:r>
          </a:p>
          <a:p>
            <a:pPr algn="l"/>
            <a:endParaRPr lang="sv-SE" dirty="0"/>
          </a:p>
        </p:txBody>
      </p:sp>
    </p:spTree>
    <p:extLst>
      <p:ext uri="{BB962C8B-B14F-4D97-AF65-F5344CB8AC3E}">
        <p14:creationId xmlns:p14="http://schemas.microsoft.com/office/powerpoint/2010/main" val="632323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1E5549-67BB-F2EF-3DEF-AC3807EC4370}"/>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1979636E-829E-4B4C-1D59-56F41D763CDB}"/>
              </a:ext>
            </a:extLst>
          </p:cNvPr>
          <p:cNvSpPr>
            <a:spLocks noGrp="1"/>
          </p:cNvSpPr>
          <p:nvPr>
            <p:ph type="title"/>
          </p:nvPr>
        </p:nvSpPr>
        <p:spPr>
          <a:xfrm>
            <a:off x="666776" y="534203"/>
            <a:ext cx="10515600" cy="1030437"/>
          </a:xfrm>
        </p:spPr>
        <p:txBody>
          <a:bodyPr/>
          <a:lstStyle/>
          <a:p>
            <a:pPr algn="l"/>
            <a:r>
              <a:rPr lang="sv-SE" sz="3200" dirty="0">
                <a:solidFill>
                  <a:srgbClr val="C00000"/>
                </a:solidFill>
              </a:rPr>
              <a:t>Preliminär</a:t>
            </a:r>
            <a:r>
              <a:rPr lang="sv-SE" sz="3200" dirty="0"/>
              <a:t> tidsplan</a:t>
            </a:r>
            <a:br>
              <a:rPr lang="sv-SE" dirty="0"/>
            </a:br>
            <a:endParaRPr lang="sv-SE" dirty="0"/>
          </a:p>
        </p:txBody>
      </p:sp>
      <p:pic>
        <p:nvPicPr>
          <p:cNvPr id="4" name="Bildobjekt 3">
            <a:extLst>
              <a:ext uri="{FF2B5EF4-FFF2-40B4-BE49-F238E27FC236}">
                <a16:creationId xmlns:a16="http://schemas.microsoft.com/office/drawing/2014/main" id="{72534D34-4CE2-582A-C386-7AEB28F95633}"/>
              </a:ext>
            </a:extLst>
          </p:cNvPr>
          <p:cNvPicPr>
            <a:picLocks noChangeAspect="1"/>
          </p:cNvPicPr>
          <p:nvPr/>
        </p:nvPicPr>
        <p:blipFill>
          <a:blip r:embed="rId2"/>
          <a:stretch>
            <a:fillRect/>
          </a:stretch>
        </p:blipFill>
        <p:spPr>
          <a:xfrm>
            <a:off x="666776" y="1049421"/>
            <a:ext cx="8243836" cy="4958249"/>
          </a:xfrm>
          <a:prstGeom prst="rect">
            <a:avLst/>
          </a:prstGeom>
        </p:spPr>
      </p:pic>
    </p:spTree>
    <p:extLst>
      <p:ext uri="{BB962C8B-B14F-4D97-AF65-F5344CB8AC3E}">
        <p14:creationId xmlns:p14="http://schemas.microsoft.com/office/powerpoint/2010/main" val="3327247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54A4B1-52FD-8CC4-E4A6-5250EC255176}"/>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4B29ED97-CABA-1EE5-3255-ED291775A734}"/>
              </a:ext>
            </a:extLst>
          </p:cNvPr>
          <p:cNvSpPr>
            <a:spLocks noGrp="1"/>
          </p:cNvSpPr>
          <p:nvPr>
            <p:ph type="title"/>
          </p:nvPr>
        </p:nvSpPr>
        <p:spPr>
          <a:xfrm>
            <a:off x="666776" y="534203"/>
            <a:ext cx="10515600" cy="1030437"/>
          </a:xfrm>
        </p:spPr>
        <p:txBody>
          <a:bodyPr/>
          <a:lstStyle/>
          <a:p>
            <a:pPr algn="l"/>
            <a:r>
              <a:rPr lang="sv-SE" sz="3200" dirty="0">
                <a:solidFill>
                  <a:schemeClr val="accent1"/>
                </a:solidFill>
              </a:rPr>
              <a:t>1177</a:t>
            </a:r>
            <a:r>
              <a:rPr lang="sv-SE" sz="3200" dirty="0"/>
              <a:t> för barn och unga</a:t>
            </a:r>
            <a:br>
              <a:rPr lang="sv-SE" dirty="0"/>
            </a:br>
            <a:endParaRPr lang="sv-SE" dirty="0"/>
          </a:p>
        </p:txBody>
      </p:sp>
      <p:sp>
        <p:nvSpPr>
          <p:cNvPr id="7" name="textruta 6">
            <a:extLst>
              <a:ext uri="{FF2B5EF4-FFF2-40B4-BE49-F238E27FC236}">
                <a16:creationId xmlns:a16="http://schemas.microsoft.com/office/drawing/2014/main" id="{8C855CFE-AA5C-26EA-A190-42DE35B556A7}"/>
              </a:ext>
            </a:extLst>
          </p:cNvPr>
          <p:cNvSpPr txBox="1"/>
          <p:nvPr/>
        </p:nvSpPr>
        <p:spPr>
          <a:xfrm>
            <a:off x="666775" y="878889"/>
            <a:ext cx="9862141" cy="4729579"/>
          </a:xfrm>
          <a:prstGeom prst="rect">
            <a:avLst/>
          </a:prstGeom>
          <a:noFill/>
        </p:spPr>
        <p:txBody>
          <a:bodyPr wrap="square" lIns="0" tIns="0" rIns="0" bIns="0" rtlCol="0">
            <a:noAutofit/>
          </a:bodyPr>
          <a:lstStyle/>
          <a:p>
            <a:r>
              <a:rPr lang="sv-SE" dirty="0">
                <a:solidFill>
                  <a:schemeClr val="accent2"/>
                </a:solidFill>
                <a:latin typeface="+mj-lt"/>
              </a:rPr>
              <a:t>Säkerställer barn och ungas rätt till information</a:t>
            </a:r>
            <a:br>
              <a:rPr lang="sv-SE" dirty="0">
                <a:solidFill>
                  <a:schemeClr val="accent2"/>
                </a:solidFill>
                <a:latin typeface="+mj-lt"/>
              </a:rPr>
            </a:br>
            <a:br>
              <a:rPr lang="sv-SE" dirty="0"/>
            </a:br>
            <a:r>
              <a:rPr lang="sv-SE" dirty="0">
                <a:solidFill>
                  <a:schemeClr val="accent2"/>
                </a:solidFill>
              </a:rPr>
              <a:t>1177 utvecklas (både insidan och utsidan) för att ge barn och unga möjlighet att förstå, vara delaktiga och ha inflytande över sin egen vård och hälsa.</a:t>
            </a:r>
          </a:p>
          <a:p>
            <a:endParaRPr lang="sv-SE" u="sng" dirty="0">
              <a:solidFill>
                <a:schemeClr val="accent2"/>
              </a:solidFill>
            </a:endParaRPr>
          </a:p>
          <a:p>
            <a:pPr marL="285750" indent="-285750" algn="l">
              <a:buFont typeface="Arial" panose="020B0604020202020204" pitchFamily="34" charset="0"/>
              <a:buChar char="•"/>
            </a:pPr>
            <a:r>
              <a:rPr lang="sv-SE" dirty="0">
                <a:solidFill>
                  <a:schemeClr val="accent2"/>
                </a:solidFill>
              </a:rPr>
              <a:t>Regionerna har efterfrågat en nationell lösning för att nå och kommunicera med barn och unga på ett bättre sätt.</a:t>
            </a:r>
            <a:br>
              <a:rPr lang="sv-SE" dirty="0">
                <a:solidFill>
                  <a:schemeClr val="accent2"/>
                </a:solidFill>
              </a:rPr>
            </a:br>
            <a:endParaRPr lang="sv-SE" dirty="0">
              <a:solidFill>
                <a:schemeClr val="accent2"/>
              </a:solidFill>
            </a:endParaRPr>
          </a:p>
          <a:p>
            <a:pPr marL="285750" indent="-285750" algn="l">
              <a:buFont typeface="Arial" panose="020B0604020202020204" pitchFamily="34" charset="0"/>
              <a:buChar char="•"/>
            </a:pPr>
            <a:r>
              <a:rPr lang="sv-SE" dirty="0">
                <a:solidFill>
                  <a:schemeClr val="accent2"/>
                </a:solidFill>
              </a:rPr>
              <a:t>Informationen inom vården är idag anpassad för vuxna, vilket kan göra det svårt för barn och unga att förstå sin situation och sina möjligheter.</a:t>
            </a:r>
            <a:br>
              <a:rPr lang="sv-SE" dirty="0">
                <a:solidFill>
                  <a:schemeClr val="accent2"/>
                </a:solidFill>
              </a:rPr>
            </a:br>
            <a:endParaRPr lang="sv-SE" dirty="0">
              <a:solidFill>
                <a:schemeClr val="accent2"/>
              </a:solidFill>
            </a:endParaRPr>
          </a:p>
          <a:p>
            <a:pPr marL="285750" indent="-285750" algn="l">
              <a:buFont typeface="Arial" panose="020B0604020202020204" pitchFamily="34" charset="0"/>
              <a:buChar char="•"/>
            </a:pPr>
            <a:r>
              <a:rPr lang="sv-SE" dirty="0">
                <a:solidFill>
                  <a:schemeClr val="accent2"/>
                </a:solidFill>
              </a:rPr>
              <a:t>Genom att samla information på 1177 får målgruppen en trygg och välkänd ingång till vård och hälsa.</a:t>
            </a:r>
          </a:p>
        </p:txBody>
      </p:sp>
    </p:spTree>
    <p:extLst>
      <p:ext uri="{BB962C8B-B14F-4D97-AF65-F5344CB8AC3E}">
        <p14:creationId xmlns:p14="http://schemas.microsoft.com/office/powerpoint/2010/main" val="9381074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46B827-E6A1-6C75-C3A2-3C5436CA1F77}"/>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7A5ABA3-4CEB-6037-7BC9-ECC369015543}"/>
              </a:ext>
            </a:extLst>
          </p:cNvPr>
          <p:cNvSpPr>
            <a:spLocks noGrp="1"/>
          </p:cNvSpPr>
          <p:nvPr>
            <p:ph type="title"/>
          </p:nvPr>
        </p:nvSpPr>
        <p:spPr>
          <a:xfrm>
            <a:off x="666776" y="534203"/>
            <a:ext cx="10515600" cy="1030437"/>
          </a:xfrm>
        </p:spPr>
        <p:txBody>
          <a:bodyPr/>
          <a:lstStyle/>
          <a:p>
            <a:pPr algn="l"/>
            <a:r>
              <a:rPr lang="sv-SE" sz="3200" dirty="0">
                <a:solidFill>
                  <a:schemeClr val="accent1"/>
                </a:solidFill>
              </a:rPr>
              <a:t>Exempel</a:t>
            </a:r>
            <a:br>
              <a:rPr lang="sv-SE" dirty="0"/>
            </a:br>
            <a:endParaRPr lang="sv-SE" dirty="0"/>
          </a:p>
        </p:txBody>
      </p:sp>
      <p:sp>
        <p:nvSpPr>
          <p:cNvPr id="7" name="textruta 6">
            <a:extLst>
              <a:ext uri="{FF2B5EF4-FFF2-40B4-BE49-F238E27FC236}">
                <a16:creationId xmlns:a16="http://schemas.microsoft.com/office/drawing/2014/main" id="{49D24BAC-EB40-DD0C-CE18-9FE9E15DB508}"/>
              </a:ext>
            </a:extLst>
          </p:cNvPr>
          <p:cNvSpPr txBox="1"/>
          <p:nvPr/>
        </p:nvSpPr>
        <p:spPr>
          <a:xfrm>
            <a:off x="666775" y="1249532"/>
            <a:ext cx="9862141" cy="4358936"/>
          </a:xfrm>
          <a:prstGeom prst="rect">
            <a:avLst/>
          </a:prstGeom>
          <a:noFill/>
        </p:spPr>
        <p:txBody>
          <a:bodyPr wrap="square" lIns="0" tIns="0" rIns="0" bIns="0" rtlCol="0">
            <a:noAutofit/>
          </a:bodyPr>
          <a:lstStyle/>
          <a:p>
            <a:r>
              <a:rPr lang="sv-SE" dirty="0">
                <a:solidFill>
                  <a:schemeClr val="accent2"/>
                </a:solidFill>
              </a:rPr>
              <a:t>Vad den nya delen av 1177 kan innehålla:</a:t>
            </a:r>
            <a:br>
              <a:rPr lang="sv-SE" dirty="0">
                <a:solidFill>
                  <a:schemeClr val="accent2"/>
                </a:solidFill>
              </a:rPr>
            </a:br>
            <a:endParaRPr lang="sv-SE" dirty="0">
              <a:solidFill>
                <a:schemeClr val="accent2"/>
              </a:solidFill>
            </a:endParaRPr>
          </a:p>
          <a:p>
            <a:pPr marL="285750" indent="-285750" algn="l">
              <a:buFont typeface="Arial" panose="020B0604020202020204" pitchFamily="34" charset="0"/>
              <a:buChar char="•"/>
            </a:pPr>
            <a:r>
              <a:rPr lang="sv-SE" dirty="0">
                <a:solidFill>
                  <a:schemeClr val="accent2"/>
                </a:solidFill>
              </a:rPr>
              <a:t>Anpassat innehåll i form av filmer, bilder, enkla texter och interaktiva inslag som quiz.</a:t>
            </a:r>
            <a:br>
              <a:rPr lang="sv-SE" dirty="0">
                <a:solidFill>
                  <a:schemeClr val="accent2"/>
                </a:solidFill>
              </a:rPr>
            </a:br>
            <a:endParaRPr lang="sv-SE" dirty="0">
              <a:solidFill>
                <a:schemeClr val="accent2"/>
              </a:solidFill>
            </a:endParaRPr>
          </a:p>
          <a:p>
            <a:pPr marL="285750" indent="-285750" algn="l">
              <a:buFont typeface="Arial" panose="020B0604020202020204" pitchFamily="34" charset="0"/>
              <a:buChar char="•"/>
            </a:pPr>
            <a:r>
              <a:rPr lang="sv-SE" dirty="0">
                <a:solidFill>
                  <a:schemeClr val="accent2"/>
                </a:solidFill>
              </a:rPr>
              <a:t>Information om sjukvård, hälsa, tandvård och psykisk hälsa utformad för olika åldrar.</a:t>
            </a:r>
            <a:br>
              <a:rPr lang="sv-SE" dirty="0">
                <a:solidFill>
                  <a:schemeClr val="accent2"/>
                </a:solidFill>
              </a:rPr>
            </a:br>
            <a:endParaRPr lang="sv-SE" dirty="0">
              <a:solidFill>
                <a:schemeClr val="accent2"/>
              </a:solidFill>
            </a:endParaRPr>
          </a:p>
          <a:p>
            <a:pPr marL="285750" indent="-285750" algn="l">
              <a:buFont typeface="Arial" panose="020B0604020202020204" pitchFamily="34" charset="0"/>
              <a:buChar char="•"/>
            </a:pPr>
            <a:r>
              <a:rPr lang="sv-SE" dirty="0">
                <a:solidFill>
                  <a:schemeClr val="accent2"/>
                </a:solidFill>
              </a:rPr>
              <a:t>Stöd för användningen av e-tjänster för barn och unga, till exempel instruktioner för hur de själva eller tillsammans med en vuxen kan använda tidbokning, kontakt med vården, journal och receptförnyelse. </a:t>
            </a:r>
            <a:br>
              <a:rPr lang="sv-SE" dirty="0">
                <a:solidFill>
                  <a:schemeClr val="accent2"/>
                </a:solidFill>
              </a:rPr>
            </a:br>
            <a:endParaRPr lang="sv-SE" dirty="0">
              <a:solidFill>
                <a:schemeClr val="accent2"/>
              </a:solidFill>
            </a:endParaRPr>
          </a:p>
          <a:p>
            <a:pPr marL="285750" indent="-285750" algn="l">
              <a:buFont typeface="Arial" panose="020B0604020202020204" pitchFamily="34" charset="0"/>
              <a:buChar char="•"/>
            </a:pPr>
            <a:r>
              <a:rPr lang="sv-SE" dirty="0">
                <a:solidFill>
                  <a:schemeClr val="accent2"/>
                </a:solidFill>
              </a:rPr>
              <a:t>Möjlighet till regional anpassning av innehåll, exempelvis lokala hänvisningar.</a:t>
            </a:r>
          </a:p>
        </p:txBody>
      </p:sp>
    </p:spTree>
    <p:extLst>
      <p:ext uri="{BB962C8B-B14F-4D97-AF65-F5344CB8AC3E}">
        <p14:creationId xmlns:p14="http://schemas.microsoft.com/office/powerpoint/2010/main" val="4240697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E7C16B-A92B-C5F5-1215-368BA03B9EE8}"/>
            </a:ext>
          </a:extLst>
        </p:cNvPr>
        <p:cNvGrpSpPr/>
        <p:nvPr/>
      </p:nvGrpSpPr>
      <p:grpSpPr>
        <a:xfrm>
          <a:off x="0" y="0"/>
          <a:ext cx="0" cy="0"/>
          <a:chOff x="0" y="0"/>
          <a:chExt cx="0" cy="0"/>
        </a:xfrm>
      </p:grpSpPr>
      <p:sp>
        <p:nvSpPr>
          <p:cNvPr id="2" name="Rubrik 1">
            <a:extLst>
              <a:ext uri="{FF2B5EF4-FFF2-40B4-BE49-F238E27FC236}">
                <a16:creationId xmlns:a16="http://schemas.microsoft.com/office/drawing/2014/main" id="{E6F6629F-59A0-8CBB-880D-CFEC5E524BF0}"/>
              </a:ext>
            </a:extLst>
          </p:cNvPr>
          <p:cNvSpPr>
            <a:spLocks noGrp="1"/>
          </p:cNvSpPr>
          <p:nvPr>
            <p:ph type="title"/>
          </p:nvPr>
        </p:nvSpPr>
        <p:spPr>
          <a:xfrm>
            <a:off x="666776" y="534203"/>
            <a:ext cx="10515600" cy="1030437"/>
          </a:xfrm>
        </p:spPr>
        <p:txBody>
          <a:bodyPr/>
          <a:lstStyle/>
          <a:p>
            <a:pPr algn="l"/>
            <a:r>
              <a:rPr lang="sv-SE" sz="3200" dirty="0">
                <a:solidFill>
                  <a:schemeClr val="accent1"/>
                </a:solidFill>
              </a:rPr>
              <a:t>Tidsplan</a:t>
            </a:r>
            <a:br>
              <a:rPr lang="sv-SE" dirty="0"/>
            </a:br>
            <a:endParaRPr lang="sv-SE" dirty="0"/>
          </a:p>
        </p:txBody>
      </p:sp>
      <p:sp>
        <p:nvSpPr>
          <p:cNvPr id="7" name="textruta 6">
            <a:extLst>
              <a:ext uri="{FF2B5EF4-FFF2-40B4-BE49-F238E27FC236}">
                <a16:creationId xmlns:a16="http://schemas.microsoft.com/office/drawing/2014/main" id="{2C636ED3-966E-3065-8CB7-C59B00EF2578}"/>
              </a:ext>
            </a:extLst>
          </p:cNvPr>
          <p:cNvSpPr txBox="1"/>
          <p:nvPr/>
        </p:nvSpPr>
        <p:spPr>
          <a:xfrm>
            <a:off x="666775" y="1249532"/>
            <a:ext cx="9862141" cy="4358936"/>
          </a:xfrm>
          <a:prstGeom prst="rect">
            <a:avLst/>
          </a:prstGeom>
          <a:noFill/>
        </p:spPr>
        <p:txBody>
          <a:bodyPr wrap="square" lIns="0" tIns="0" rIns="0" bIns="0" rtlCol="0">
            <a:noAutofit/>
          </a:bodyPr>
          <a:lstStyle/>
          <a:p>
            <a:r>
              <a:rPr lang="sv-SE" dirty="0">
                <a:solidFill>
                  <a:schemeClr val="accent2"/>
                </a:solidFill>
              </a:rPr>
              <a:t>Utvecklingen startade i januari 2026 och pågår under två år. Därefter övergår arbetet i förvaltning inom 1177.</a:t>
            </a:r>
          </a:p>
          <a:p>
            <a:endParaRPr lang="sv-SE" dirty="0">
              <a:solidFill>
                <a:schemeClr val="accent2"/>
              </a:solidFill>
            </a:endParaRPr>
          </a:p>
          <a:p>
            <a:pPr marL="285750" lvl="0" indent="-285750">
              <a:buFont typeface="Arial" panose="020B0604020202020204" pitchFamily="34" charset="0"/>
              <a:buChar char="•"/>
            </a:pPr>
            <a:r>
              <a:rPr lang="sv-SE" dirty="0">
                <a:solidFill>
                  <a:schemeClr val="accent2"/>
                </a:solidFill>
              </a:rPr>
              <a:t>Vår 2026 - analys och planering</a:t>
            </a:r>
            <a:br>
              <a:rPr lang="sv-SE" dirty="0">
                <a:solidFill>
                  <a:schemeClr val="accent2"/>
                </a:solidFill>
              </a:rPr>
            </a:br>
            <a:endParaRPr lang="sv-SE" dirty="0">
              <a:solidFill>
                <a:schemeClr val="accent2"/>
              </a:solidFill>
            </a:endParaRPr>
          </a:p>
          <a:p>
            <a:pPr marL="285750" lvl="0" indent="-285750">
              <a:buFont typeface="Arial" panose="020B0604020202020204" pitchFamily="34" charset="0"/>
              <a:buChar char="•"/>
            </a:pPr>
            <a:r>
              <a:rPr lang="sv-SE" dirty="0">
                <a:solidFill>
                  <a:schemeClr val="accent2"/>
                </a:solidFill>
              </a:rPr>
              <a:t>Sommar/höst 2026 - konceptutveckling och innehållsproduktion</a:t>
            </a:r>
            <a:br>
              <a:rPr lang="sv-SE" dirty="0">
                <a:solidFill>
                  <a:schemeClr val="accent2"/>
                </a:solidFill>
              </a:rPr>
            </a:br>
            <a:endParaRPr lang="sv-SE" dirty="0">
              <a:solidFill>
                <a:schemeClr val="accent2"/>
              </a:solidFill>
            </a:endParaRPr>
          </a:p>
          <a:p>
            <a:pPr marL="285750" lvl="0" indent="-285750">
              <a:buFont typeface="Arial" panose="020B0604020202020204" pitchFamily="34" charset="0"/>
              <a:buChar char="•"/>
            </a:pPr>
            <a:r>
              <a:rPr lang="sv-SE" dirty="0">
                <a:solidFill>
                  <a:schemeClr val="accent2"/>
                </a:solidFill>
              </a:rPr>
              <a:t>Vår 2027 - fortsatt innehållsproduktion, riktlinjer för regionalt anpassad information klar, plan för marknadsföringsaktiviteter klar, integration av UMO:s innehåll</a:t>
            </a:r>
            <a:br>
              <a:rPr lang="sv-SE" dirty="0">
                <a:solidFill>
                  <a:schemeClr val="accent2"/>
                </a:solidFill>
              </a:rPr>
            </a:br>
            <a:endParaRPr lang="sv-SE" dirty="0">
              <a:solidFill>
                <a:schemeClr val="accent2"/>
              </a:solidFill>
            </a:endParaRPr>
          </a:p>
          <a:p>
            <a:pPr marL="285750" lvl="0" indent="-285750">
              <a:buFont typeface="Arial" panose="020B0604020202020204" pitchFamily="34" charset="0"/>
              <a:buChar char="•"/>
            </a:pPr>
            <a:r>
              <a:rPr lang="sv-SE" dirty="0">
                <a:solidFill>
                  <a:schemeClr val="accent2"/>
                </a:solidFill>
              </a:rPr>
              <a:t>Sommar/höst 2027 - release och fortsatt produktion.</a:t>
            </a:r>
          </a:p>
          <a:p>
            <a:pPr algn="l"/>
            <a:endParaRPr lang="sv-SE" dirty="0"/>
          </a:p>
        </p:txBody>
      </p:sp>
    </p:spTree>
    <p:extLst>
      <p:ext uri="{BB962C8B-B14F-4D97-AF65-F5344CB8AC3E}">
        <p14:creationId xmlns:p14="http://schemas.microsoft.com/office/powerpoint/2010/main" val="30513449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Bildobjekt 11" descr="Höstlöv med frost på tomma trädgrenar">
            <a:extLst>
              <a:ext uri="{FF2B5EF4-FFF2-40B4-BE49-F238E27FC236}">
                <a16:creationId xmlns:a16="http://schemas.microsoft.com/office/drawing/2014/main" id="{F01DCD04-DFBE-AEC6-61BA-78B30B997E89}"/>
              </a:ext>
            </a:extLst>
          </p:cNvPr>
          <p:cNvPicPr>
            <a:picLocks noChangeAspect="1"/>
          </p:cNvPicPr>
          <p:nvPr/>
        </p:nvPicPr>
        <p:blipFill>
          <a:blip r:embed="rId2">
            <a:extLst>
              <a:ext uri="{28A0092B-C50C-407E-A947-70E740481C1C}">
                <a14:useLocalDpi xmlns:a14="http://schemas.microsoft.com/office/drawing/2010/main" val="0"/>
              </a:ext>
            </a:extLst>
          </a:blip>
          <a:srcRect l="18251" r="18251"/>
          <a:stretch/>
        </p:blipFill>
        <p:spPr>
          <a:xfrm>
            <a:off x="0" y="0"/>
            <a:ext cx="5191125" cy="6115040"/>
          </a:xfrm>
          <a:custGeom>
            <a:avLst/>
            <a:gdLst>
              <a:gd name="connsiteX0" fmla="*/ 0 w 5468938"/>
              <a:gd name="connsiteY0" fmla="*/ 0 h 6858000"/>
              <a:gd name="connsiteX1" fmla="*/ 2734469 w 5468938"/>
              <a:gd name="connsiteY1" fmla="*/ 0 h 6858000"/>
              <a:gd name="connsiteX2" fmla="*/ 5468938 w 5468938"/>
              <a:gd name="connsiteY2" fmla="*/ 3429000 h 6858000"/>
              <a:gd name="connsiteX3" fmla="*/ 2734469 w 5468938"/>
              <a:gd name="connsiteY3" fmla="*/ 6858000 h 6858000"/>
              <a:gd name="connsiteX4" fmla="*/ 0 w 5468938"/>
              <a:gd name="connsiteY4" fmla="*/ 6858000 h 6858000"/>
              <a:gd name="connsiteX5" fmla="*/ 0 w 5468938"/>
              <a:gd name="connsiteY5" fmla="*/ 0 h 6858000"/>
              <a:gd name="connsiteX0" fmla="*/ 0 w 5792556"/>
              <a:gd name="connsiteY0" fmla="*/ 0 h 6858000"/>
              <a:gd name="connsiteX1" fmla="*/ 4724633 w 5792556"/>
              <a:gd name="connsiteY1" fmla="*/ 0 h 6858000"/>
              <a:gd name="connsiteX2" fmla="*/ 5468938 w 5792556"/>
              <a:gd name="connsiteY2" fmla="*/ 3429000 h 6858000"/>
              <a:gd name="connsiteX3" fmla="*/ 2734469 w 5792556"/>
              <a:gd name="connsiteY3" fmla="*/ 6858000 h 6858000"/>
              <a:gd name="connsiteX4" fmla="*/ 0 w 5792556"/>
              <a:gd name="connsiteY4" fmla="*/ 6858000 h 6858000"/>
              <a:gd name="connsiteX5" fmla="*/ 0 w 5792556"/>
              <a:gd name="connsiteY5" fmla="*/ 0 h 6858000"/>
              <a:gd name="connsiteX0" fmla="*/ 0 w 5715582"/>
              <a:gd name="connsiteY0" fmla="*/ 0 h 6858000"/>
              <a:gd name="connsiteX1" fmla="*/ 4724633 w 5715582"/>
              <a:gd name="connsiteY1" fmla="*/ 0 h 6858000"/>
              <a:gd name="connsiteX2" fmla="*/ 5468938 w 5715582"/>
              <a:gd name="connsiteY2" fmla="*/ 3429000 h 6858000"/>
              <a:gd name="connsiteX3" fmla="*/ 4814281 w 5715582"/>
              <a:gd name="connsiteY3" fmla="*/ 6858000 h 6858000"/>
              <a:gd name="connsiteX4" fmla="*/ 0 w 5715582"/>
              <a:gd name="connsiteY4" fmla="*/ 6858000 h 6858000"/>
              <a:gd name="connsiteX5" fmla="*/ 0 w 5715582"/>
              <a:gd name="connsiteY5" fmla="*/ 0 h 6858000"/>
              <a:gd name="connsiteX0" fmla="*/ 0 w 5657592"/>
              <a:gd name="connsiteY0" fmla="*/ 0 h 6858000"/>
              <a:gd name="connsiteX1" fmla="*/ 4724633 w 5657592"/>
              <a:gd name="connsiteY1" fmla="*/ 0 h 6858000"/>
              <a:gd name="connsiteX2" fmla="*/ 5468938 w 5657592"/>
              <a:gd name="connsiteY2" fmla="*/ 3429000 h 6858000"/>
              <a:gd name="connsiteX3" fmla="*/ 4814281 w 5657592"/>
              <a:gd name="connsiteY3" fmla="*/ 6858000 h 6858000"/>
              <a:gd name="connsiteX4" fmla="*/ 0 w 5657592"/>
              <a:gd name="connsiteY4" fmla="*/ 6858000 h 6858000"/>
              <a:gd name="connsiteX5" fmla="*/ 0 w 5657592"/>
              <a:gd name="connsiteY5" fmla="*/ 0 h 6858000"/>
              <a:gd name="connsiteX0" fmla="*/ 0 w 5540797"/>
              <a:gd name="connsiteY0" fmla="*/ 0 h 6858000"/>
              <a:gd name="connsiteX1" fmla="*/ 4724633 w 5540797"/>
              <a:gd name="connsiteY1" fmla="*/ 0 h 6858000"/>
              <a:gd name="connsiteX2" fmla="*/ 5468938 w 5540797"/>
              <a:gd name="connsiteY2" fmla="*/ 3429000 h 6858000"/>
              <a:gd name="connsiteX3" fmla="*/ 4814281 w 5540797"/>
              <a:gd name="connsiteY3" fmla="*/ 6858000 h 6858000"/>
              <a:gd name="connsiteX4" fmla="*/ 0 w 5540797"/>
              <a:gd name="connsiteY4" fmla="*/ 6858000 h 6858000"/>
              <a:gd name="connsiteX5" fmla="*/ 0 w 5540797"/>
              <a:gd name="connsiteY5" fmla="*/ 0 h 6858000"/>
              <a:gd name="connsiteX0" fmla="*/ 0 w 5367229"/>
              <a:gd name="connsiteY0" fmla="*/ 0 h 6858000"/>
              <a:gd name="connsiteX1" fmla="*/ 4724633 w 5367229"/>
              <a:gd name="connsiteY1" fmla="*/ 0 h 6858000"/>
              <a:gd name="connsiteX2" fmla="*/ 4814281 w 5367229"/>
              <a:gd name="connsiteY2" fmla="*/ 6858000 h 6858000"/>
              <a:gd name="connsiteX3" fmla="*/ 0 w 5367229"/>
              <a:gd name="connsiteY3" fmla="*/ 6858000 h 6858000"/>
              <a:gd name="connsiteX4" fmla="*/ 0 w 5367229"/>
              <a:gd name="connsiteY4" fmla="*/ 0 h 6858000"/>
              <a:gd name="connsiteX0" fmla="*/ 0 w 5373612"/>
              <a:gd name="connsiteY0" fmla="*/ 0 h 6858000"/>
              <a:gd name="connsiteX1" fmla="*/ 4724633 w 5373612"/>
              <a:gd name="connsiteY1" fmla="*/ 0 h 6858000"/>
              <a:gd name="connsiteX2" fmla="*/ 4814281 w 5373612"/>
              <a:gd name="connsiteY2" fmla="*/ 6858000 h 6858000"/>
              <a:gd name="connsiteX3" fmla="*/ 0 w 5373612"/>
              <a:gd name="connsiteY3" fmla="*/ 6858000 h 6858000"/>
              <a:gd name="connsiteX4" fmla="*/ 0 w 5373612"/>
              <a:gd name="connsiteY4" fmla="*/ 0 h 6858000"/>
              <a:gd name="connsiteX0" fmla="*/ 0 w 5409044"/>
              <a:gd name="connsiteY0" fmla="*/ 0 h 6858000"/>
              <a:gd name="connsiteX1" fmla="*/ 4724633 w 5409044"/>
              <a:gd name="connsiteY1" fmla="*/ 0 h 6858000"/>
              <a:gd name="connsiteX2" fmla="*/ 4814281 w 5409044"/>
              <a:gd name="connsiteY2" fmla="*/ 6858000 h 6858000"/>
              <a:gd name="connsiteX3" fmla="*/ 0 w 5409044"/>
              <a:gd name="connsiteY3" fmla="*/ 6858000 h 6858000"/>
              <a:gd name="connsiteX4" fmla="*/ 0 w 5409044"/>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09044" h="6858000">
                <a:moveTo>
                  <a:pt x="0" y="0"/>
                </a:moveTo>
                <a:lnTo>
                  <a:pt x="4724633" y="0"/>
                </a:lnTo>
                <a:cubicBezTo>
                  <a:pt x="5544943" y="1510553"/>
                  <a:pt x="5691367" y="5015753"/>
                  <a:pt x="4814281" y="6858000"/>
                </a:cubicBezTo>
                <a:lnTo>
                  <a:pt x="0" y="6858000"/>
                </a:lnTo>
                <a:lnTo>
                  <a:pt x="0" y="0"/>
                </a:lnTo>
                <a:close/>
              </a:path>
            </a:pathLst>
          </a:custGeom>
          <a:noFill/>
          <a:ln>
            <a:noFill/>
          </a:ln>
        </p:spPr>
      </p:pic>
      <p:sp>
        <p:nvSpPr>
          <p:cNvPr id="4" name="Platshållare för bildnummer 3" hidden="1">
            <a:extLst>
              <a:ext uri="{FF2B5EF4-FFF2-40B4-BE49-F238E27FC236}">
                <a16:creationId xmlns:a16="http://schemas.microsoft.com/office/drawing/2014/main" id="{B9BC1E9B-BDD9-BD24-BB2A-A8C0A3D74CE0}"/>
              </a:ext>
            </a:extLst>
          </p:cNvPr>
          <p:cNvSpPr>
            <a:spLocks noGrp="1"/>
          </p:cNvSpPr>
          <p:nvPr>
            <p:ph type="sldNum" sz="quarter" idx="4294967295"/>
          </p:nvPr>
        </p:nvSpPr>
        <p:spPr>
          <a:xfrm>
            <a:off x="276721" y="6311994"/>
            <a:ext cx="390055" cy="365125"/>
          </a:xfrm>
        </p:spPr>
        <p:txBody>
          <a:bodyPr/>
          <a:lstStyle/>
          <a:p>
            <a:pPr>
              <a:spcAft>
                <a:spcPts val="600"/>
              </a:spcAft>
            </a:pPr>
            <a:fld id="{7FF155A8-5C6D-4241-95DF-81E4F2B16EE5}" type="slidenum">
              <a:rPr lang="sv-SE" smtClean="0"/>
              <a:pPr>
                <a:spcAft>
                  <a:spcPts val="600"/>
                </a:spcAft>
              </a:pPr>
              <a:t>29</a:t>
            </a:fld>
            <a:endParaRPr lang="sv-SE"/>
          </a:p>
        </p:txBody>
      </p:sp>
      <p:sp>
        <p:nvSpPr>
          <p:cNvPr id="13" name="textruta 12">
            <a:extLst>
              <a:ext uri="{FF2B5EF4-FFF2-40B4-BE49-F238E27FC236}">
                <a16:creationId xmlns:a16="http://schemas.microsoft.com/office/drawing/2014/main" id="{E3C61129-B198-841E-C474-6D69226D2D16}"/>
              </a:ext>
            </a:extLst>
          </p:cNvPr>
          <p:cNvSpPr txBox="1"/>
          <p:nvPr/>
        </p:nvSpPr>
        <p:spPr>
          <a:xfrm>
            <a:off x="5594081" y="162408"/>
            <a:ext cx="6656407" cy="1232115"/>
          </a:xfrm>
          <a:prstGeom prst="rect">
            <a:avLst/>
          </a:prstGeom>
          <a:noFill/>
        </p:spPr>
        <p:txBody>
          <a:bodyPr wrap="square" lIns="0" tIns="0" rIns="0" bIns="0" rtlCol="0">
            <a:noAutofit/>
          </a:bodyPr>
          <a:lstStyle/>
          <a:p>
            <a:pPr algn="l"/>
            <a:r>
              <a:rPr lang="sv-SE" sz="2800" b="1" dirty="0">
                <a:solidFill>
                  <a:srgbClr val="C00000"/>
                </a:solidFill>
              </a:rPr>
              <a:t>Tack</a:t>
            </a:r>
            <a:r>
              <a:rPr lang="sv-SE" sz="2800" b="1" dirty="0">
                <a:solidFill>
                  <a:schemeClr val="accent2"/>
                </a:solidFill>
              </a:rPr>
              <a:t> för idag!</a:t>
            </a:r>
          </a:p>
        </p:txBody>
      </p:sp>
      <p:sp>
        <p:nvSpPr>
          <p:cNvPr id="14" name="textruta 13">
            <a:extLst>
              <a:ext uri="{FF2B5EF4-FFF2-40B4-BE49-F238E27FC236}">
                <a16:creationId xmlns:a16="http://schemas.microsoft.com/office/drawing/2014/main" id="{4DE9749F-8B4E-5639-A882-B84AD957BAB6}"/>
              </a:ext>
            </a:extLst>
          </p:cNvPr>
          <p:cNvSpPr txBox="1"/>
          <p:nvPr/>
        </p:nvSpPr>
        <p:spPr>
          <a:xfrm>
            <a:off x="5751830" y="1546784"/>
            <a:ext cx="6656407" cy="2481021"/>
          </a:xfrm>
          <a:prstGeom prst="rect">
            <a:avLst/>
          </a:prstGeom>
          <a:noFill/>
        </p:spPr>
        <p:txBody>
          <a:bodyPr wrap="square" lIns="0" tIns="0" rIns="0" bIns="0" rtlCol="0">
            <a:noAutofit/>
          </a:bodyPr>
          <a:lstStyle/>
          <a:p>
            <a:r>
              <a:rPr lang="sv-SE" dirty="0">
                <a:solidFill>
                  <a:schemeClr val="accent2"/>
                </a:solidFill>
              </a:rPr>
              <a:t>Nästa användarforum </a:t>
            </a:r>
            <a:br>
              <a:rPr lang="sv-SE" dirty="0">
                <a:solidFill>
                  <a:schemeClr val="accent2"/>
                </a:solidFill>
              </a:rPr>
            </a:br>
            <a:r>
              <a:rPr lang="sv-SE" dirty="0">
                <a:solidFill>
                  <a:schemeClr val="accent2"/>
                </a:solidFill>
              </a:rPr>
              <a:t>slutet av oktober/början av november</a:t>
            </a:r>
          </a:p>
          <a:p>
            <a:pPr marL="285750" indent="-285750" algn="l">
              <a:buFont typeface="Arial" panose="020B0604020202020204" pitchFamily="34" charset="0"/>
              <a:buChar char="•"/>
            </a:pPr>
            <a:endParaRPr lang="sv-SE" dirty="0">
              <a:solidFill>
                <a:schemeClr val="accent2"/>
              </a:solidFill>
            </a:endParaRPr>
          </a:p>
          <a:p>
            <a:pPr marL="285750" indent="-285750" algn="l">
              <a:buFont typeface="Arial" panose="020B0604020202020204" pitchFamily="34" charset="0"/>
              <a:buChar char="•"/>
            </a:pPr>
            <a:endParaRPr lang="sv-SE" dirty="0">
              <a:solidFill>
                <a:schemeClr val="accent2"/>
              </a:solidFill>
            </a:endParaRPr>
          </a:p>
          <a:p>
            <a:pPr marL="285750" indent="-285750" algn="l">
              <a:buFont typeface="Arial" panose="020B0604020202020204" pitchFamily="34" charset="0"/>
              <a:buChar char="•"/>
            </a:pPr>
            <a:endParaRPr lang="sv-SE" dirty="0">
              <a:solidFill>
                <a:schemeClr val="accent2"/>
              </a:solidFill>
            </a:endParaRPr>
          </a:p>
        </p:txBody>
      </p:sp>
    </p:spTree>
    <p:extLst>
      <p:ext uri="{BB962C8B-B14F-4D97-AF65-F5344CB8AC3E}">
        <p14:creationId xmlns:p14="http://schemas.microsoft.com/office/powerpoint/2010/main" val="720089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177 Vårguiden">
  <a:themeElements>
    <a:clrScheme name="1177">
      <a:dk1>
        <a:sysClr val="windowText" lastClr="000000"/>
      </a:dk1>
      <a:lt1>
        <a:sysClr val="window" lastClr="FFFFFF"/>
      </a:lt1>
      <a:dk2>
        <a:srgbClr val="FA8100"/>
      </a:dk2>
      <a:lt2>
        <a:srgbClr val="636466"/>
      </a:lt2>
      <a:accent1>
        <a:srgbClr val="C12143"/>
      </a:accent1>
      <a:accent2>
        <a:srgbClr val="6A0032"/>
      </a:accent2>
      <a:accent3>
        <a:srgbClr val="FAEEF0"/>
      </a:accent3>
      <a:accent4>
        <a:srgbClr val="396291"/>
      </a:accent4>
      <a:accent5>
        <a:srgbClr val="438F2C"/>
      </a:accent5>
      <a:accent6>
        <a:srgbClr val="A9428B"/>
      </a:accent6>
      <a:hlink>
        <a:srgbClr val="C12143"/>
      </a:hlink>
      <a:folHlink>
        <a:srgbClr val="6A0032"/>
      </a:folHlink>
    </a:clrScheme>
    <a:fontScheme name="1177">
      <a:majorFont>
        <a:latin typeface="Inter"/>
        <a:ea typeface=""/>
        <a:cs typeface=""/>
      </a:majorFont>
      <a:minorFont>
        <a:latin typeface="Open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noFill/>
        </a:ln>
      </a:spPr>
      <a:bodyPr rtlCol="0" anchor="ctr"/>
      <a:lstStyle>
        <a:defPPr algn="ctr">
          <a:defRPr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gn="l">
          <a:defRPr smtClean="0"/>
        </a:defPPr>
      </a:lstStyle>
    </a:txDef>
  </a:objectDefaults>
  <a:extraClrSchemeLst/>
  <a:extLst>
    <a:ext uri="{05A4C25C-085E-4340-85A3-A5531E510DB2}">
      <thm15:themeFamily xmlns:thm15="http://schemas.microsoft.com/office/thememl/2012/main" name="1177_Mall_2022_PPT" id="{F0558235-F980-9842-AE80-35F66CA6E98D}" vid="{F832F52E-FA2C-7747-B507-937D1506238D}"/>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kument" ma:contentTypeID="0x01010040A8FA8E6195A946B200B88B0835A30D" ma:contentTypeVersion="9" ma:contentTypeDescription="Skapa ett nytt dokument." ma:contentTypeScope="" ma:versionID="e76fd77cb6ae680a56e4a6e1f2c40e81">
  <xsd:schema xmlns:xsd="http://www.w3.org/2001/XMLSchema" xmlns:xs="http://www.w3.org/2001/XMLSchema" xmlns:p="http://schemas.microsoft.com/office/2006/metadata/properties" xmlns:ns2="3417e73c-6084-47b0-ae6c-250c3cd1f554" targetNamespace="http://schemas.microsoft.com/office/2006/metadata/properties" ma:root="true" ma:fieldsID="19ee5ac6c1d183fd9a59f7e8c4c3ba54" ns2:_="">
    <xsd:import namespace="3417e73c-6084-47b0-ae6c-250c3cd1f55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417e73c-6084-47b0-ae6c-250c3cd1f5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BillingMetadata" ma:index="16"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ehållstyp"/>
        <xsd:element ref="dc:title" minOccurs="0" maxOccurs="1" ma:index="4" ma:displayName="Rubrik"/>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60143B2D-9FF1-478D-8284-C26A5E21F8F0}">
  <ds:schemaRefs>
    <ds:schemaRef ds:uri="http://schemas.microsoft.com/sharepoint/v3/contenttype/forms"/>
  </ds:schemaRefs>
</ds:datastoreItem>
</file>

<file path=customXml/itemProps2.xml><?xml version="1.0" encoding="utf-8"?>
<ds:datastoreItem xmlns:ds="http://schemas.openxmlformats.org/officeDocument/2006/customXml" ds:itemID="{7D450225-A8AF-42D1-984B-2916D0BA933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417e73c-6084-47b0-ae6c-250c3cd1f5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B46B6097-BFF4-42A6-85E1-F10AAD7A82B9}">
  <ds:schemaRefs>
    <ds:schemaRef ds:uri="http://purl.org/dc/terms/"/>
    <ds:schemaRef ds:uri="http://schemas.microsoft.com/office/2006/documentManagement/types"/>
    <ds:schemaRef ds:uri="http://purl.org/dc/elements/1.1/"/>
    <ds:schemaRef ds:uri="http://schemas.openxmlformats.org/package/2006/metadata/core-properties"/>
    <ds:schemaRef ds:uri="http://schemas.microsoft.com/office/infopath/2007/PartnerControls"/>
    <ds:schemaRef ds:uri="3417e73c-6084-47b0-ae6c-250c3cd1f554"/>
    <ds:schemaRef ds:uri="http://www.w3.org/XML/1998/namespace"/>
    <ds:schemaRef ds:uri="http://schemas.microsoft.com/office/2006/metadata/properties"/>
    <ds:schemaRef ds:uri="http://purl.org/dc/dcmitype/"/>
  </ds:schemaRefs>
</ds:datastoreItem>
</file>

<file path=docMetadata/LabelInfo.xml><?xml version="1.0" encoding="utf-8"?>
<clbl:labelList xmlns:clbl="http://schemas.microsoft.com/office/2020/mipLabelMetadata">
  <clbl:label id="{3b0b0de0-301b-43bc-be01-b232acb4eea4}" enabled="1" method="Privileged" siteId="{d3b4cf3a-ca77-4a02-aefa-f4398591468f}" removed="0"/>
</clbl:labelList>
</file>

<file path=docProps/app.xml><?xml version="1.0" encoding="utf-8"?>
<Properties xmlns="http://schemas.openxmlformats.org/officeDocument/2006/extended-properties" xmlns:vt="http://schemas.openxmlformats.org/officeDocument/2006/docPropsVTypes">
  <Template>1177_Mall_2022_PPT</Template>
  <TotalTime>0</TotalTime>
  <Words>2060</Words>
  <Application>Microsoft Office PowerPoint</Application>
  <PresentationFormat>Bredbild</PresentationFormat>
  <Paragraphs>233</Paragraphs>
  <Slides>29</Slides>
  <Notes>3</Notes>
  <HiddenSlides>0</HiddenSlides>
  <MMClips>0</MMClips>
  <ScaleCrop>false</ScaleCrop>
  <HeadingPairs>
    <vt:vector size="6" baseType="variant">
      <vt:variant>
        <vt:lpstr>Använt teckensnitt</vt:lpstr>
      </vt:variant>
      <vt:variant>
        <vt:i4>5</vt:i4>
      </vt:variant>
      <vt:variant>
        <vt:lpstr>Tema</vt:lpstr>
      </vt:variant>
      <vt:variant>
        <vt:i4>1</vt:i4>
      </vt:variant>
      <vt:variant>
        <vt:lpstr>Bildrubriker</vt:lpstr>
      </vt:variant>
      <vt:variant>
        <vt:i4>29</vt:i4>
      </vt:variant>
    </vt:vector>
  </HeadingPairs>
  <TitlesOfParts>
    <vt:vector size="35" baseType="lpstr">
      <vt:lpstr>Arial</vt:lpstr>
      <vt:lpstr>Bodoni MT Black</vt:lpstr>
      <vt:lpstr>Calibri</vt:lpstr>
      <vt:lpstr>Inter</vt:lpstr>
      <vt:lpstr>Open Sans</vt:lpstr>
      <vt:lpstr>1177 Vårguiden</vt:lpstr>
      <vt:lpstr>Användarforum 1177 e-tjänster</vt:lpstr>
      <vt:lpstr>PowerPoint-presentation</vt:lpstr>
      <vt:lpstr>Återblick förra forumet</vt:lpstr>
      <vt:lpstr>PowerPoint-presentation</vt:lpstr>
      <vt:lpstr>Digitala kallelser till 1177 </vt:lpstr>
      <vt:lpstr>När 1177 och Cosmic används tillsammans | Vårdgivarwebb RJH</vt:lpstr>
      <vt:lpstr>Brev till patient via 1177</vt:lpstr>
      <vt:lpstr>Manuella kallelser via 1177 personalverktyget   </vt:lpstr>
      <vt:lpstr>PowerPoint-presentation</vt:lpstr>
      <vt:lpstr>PowerPoint-presentation</vt:lpstr>
      <vt:lpstr>PowerPoint-presentation</vt:lpstr>
      <vt:lpstr>Lokal anpassning av egen vårdbegäran </vt:lpstr>
      <vt:lpstr>Nyheter från senaste uppgraderingen Personalverktyget</vt:lpstr>
      <vt:lpstr>Status - undersökningar i invånarpanelen </vt:lpstr>
      <vt:lpstr>Enkät om sökfunktionen på 1177 för vårdpersonal </vt:lpstr>
      <vt:lpstr>PowerPoint-presentation</vt:lpstr>
      <vt:lpstr>Tack till er som svarade på frågeformuläret! </vt:lpstr>
      <vt:lpstr>PowerPoint-presentation</vt:lpstr>
      <vt:lpstr>Invånarpanelens åsikter </vt:lpstr>
      <vt:lpstr>Ny funktion på gång! </vt:lpstr>
      <vt:lpstr>PowerPoint-presentation</vt:lpstr>
      <vt:lpstr>Aktuella projekt </vt:lpstr>
      <vt:lpstr>Åldersgränser – hur var det nu igen? </vt:lpstr>
      <vt:lpstr>Status och planering </vt:lpstr>
      <vt:lpstr>Preliminär tidsplan </vt:lpstr>
      <vt:lpstr>1177 för barn och unga </vt:lpstr>
      <vt:lpstr>Exempel </vt:lpstr>
      <vt:lpstr>Tidsplan </vt:lpstr>
      <vt:lpstr>PowerPoint-presentation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En rubrik kommer att stå här och kan vara på tre rader</dc:title>
  <dc:creator>Maria Karlsson</dc:creator>
  <cp:lastModifiedBy>Sandra Cedervall</cp:lastModifiedBy>
  <cp:revision>5</cp:revision>
  <dcterms:created xsi:type="dcterms:W3CDTF">2023-12-19T15:54:14Z</dcterms:created>
  <dcterms:modified xsi:type="dcterms:W3CDTF">2026-10-05T05:30:48Z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0x01010040A8FA8E6195A946B200B88B0835A30D</vt:lpwstr>
  </property>
  <property fmtid="{D5CDD505-2E9C-101B-9397-08002B2CF9AE}" pid="3" name="MediaServiceImageTags">
    <vt:lpwstr/>
  </property>
</Properties>
</file>