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9" r:id="rId5"/>
    <p:sldId id="256" r:id="rId6"/>
    <p:sldId id="275" r:id="rId7"/>
    <p:sldId id="278" r:id="rId8"/>
    <p:sldId id="265" r:id="rId9"/>
    <p:sldId id="267" r:id="rId10"/>
    <p:sldId id="272" r:id="rId11"/>
    <p:sldId id="266" r:id="rId12"/>
    <p:sldId id="268" r:id="rId13"/>
    <p:sldId id="273" r:id="rId14"/>
    <p:sldId id="299" r:id="rId15"/>
    <p:sldId id="300" r:id="rId16"/>
    <p:sldId id="260" r:id="rId17"/>
    <p:sldId id="281" r:id="rId18"/>
    <p:sldId id="269" r:id="rId19"/>
    <p:sldId id="301" r:id="rId20"/>
    <p:sldId id="283" r:id="rId21"/>
    <p:sldId id="271" r:id="rId22"/>
    <p:sldId id="302" r:id="rId23"/>
    <p:sldId id="303" r:id="rId24"/>
    <p:sldId id="304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D5631F-E949-FA0B-38C3-DECA6E8F9002}" name="Helena Öhlén" initials="HÖ" userId="S::helena.ohlen@regionjh.se::9675a5eb-85c4-47aa-a0f7-b0d8d6393797" providerId="AD"/>
  <p188:author id="{CC9A4055-2146-C04C-BC5E-73D4AA485A0F}" name="Kristina Seling" initials="KS" userId="S::kristina.seling@regionjh.se::c362073f-6481-4016-a409-a870efd349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C200"/>
    <a:srgbClr val="16DC37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29A03-C7C5-41AE-BC3B-D2B75C7367ED}" v="9" dt="2025-10-24T09:20:42.790"/>
    <p1510:client id="{E4CEAA23-4FDD-4681-9E4C-0E97678103AE}" v="1" dt="2025-10-24T13:40:0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Öhlén" userId="S::helena.ohlen@regionjh.se::9675a5eb-85c4-47aa-a0f7-b0d8d6393797" providerId="AD" clId="Web-{E4CEAA23-4FDD-4681-9E4C-0E97678103AE}"/>
    <pc:docChg chg="delSld">
      <pc:chgData name="Helena Öhlén" userId="S::helena.ohlen@regionjh.se::9675a5eb-85c4-47aa-a0f7-b0d8d6393797" providerId="AD" clId="Web-{E4CEAA23-4FDD-4681-9E4C-0E97678103AE}" dt="2025-10-24T13:40:01.316" v="0"/>
      <pc:docMkLst>
        <pc:docMk/>
      </pc:docMkLst>
      <pc:sldChg chg="del">
        <pc:chgData name="Helena Öhlén" userId="S::helena.ohlen@regionjh.se::9675a5eb-85c4-47aa-a0f7-b0d8d6393797" providerId="AD" clId="Web-{E4CEAA23-4FDD-4681-9E4C-0E97678103AE}" dt="2025-10-24T13:40:01.316" v="0"/>
        <pc:sldMkLst>
          <pc:docMk/>
          <pc:sldMk cId="2251801914" sldId="270"/>
        </pc:sldMkLst>
      </pc:sldChg>
    </pc:docChg>
  </pc:docChgLst>
  <pc:docChgLst>
    <pc:chgData name="Helena Öhlén" userId="9675a5eb-85c4-47aa-a0f7-b0d8d6393797" providerId="ADAL" clId="{DDB29A03-C7C5-41AE-BC3B-D2B75C7367ED}"/>
    <pc:docChg chg="custSel addSld delSld modSld sldOrd">
      <pc:chgData name="Helena Öhlén" userId="9675a5eb-85c4-47aa-a0f7-b0d8d6393797" providerId="ADAL" clId="{DDB29A03-C7C5-41AE-BC3B-D2B75C7367ED}" dt="2025-10-24T09:22:16.734" v="167" actId="2696"/>
      <pc:docMkLst>
        <pc:docMk/>
      </pc:docMkLst>
      <pc:sldChg chg="del mod modShow">
        <pc:chgData name="Helena Öhlén" userId="9675a5eb-85c4-47aa-a0f7-b0d8d6393797" providerId="ADAL" clId="{DDB29A03-C7C5-41AE-BC3B-D2B75C7367ED}" dt="2025-10-24T09:22:16.734" v="167" actId="2696"/>
        <pc:sldMkLst>
          <pc:docMk/>
          <pc:sldMk cId="3373956728" sldId="257"/>
        </pc:sldMkLst>
      </pc:sldChg>
      <pc:sldChg chg="modSp mod">
        <pc:chgData name="Helena Öhlén" userId="9675a5eb-85c4-47aa-a0f7-b0d8d6393797" providerId="ADAL" clId="{DDB29A03-C7C5-41AE-BC3B-D2B75C7367ED}" dt="2025-10-24T09:13:57.927" v="30" actId="20577"/>
        <pc:sldMkLst>
          <pc:docMk/>
          <pc:sldMk cId="2941722468" sldId="260"/>
        </pc:sldMkLst>
        <pc:spChg chg="mod">
          <ac:chgData name="Helena Öhlén" userId="9675a5eb-85c4-47aa-a0f7-b0d8d6393797" providerId="ADAL" clId="{DDB29A03-C7C5-41AE-BC3B-D2B75C7367ED}" dt="2025-10-24T09:13:57.927" v="30" actId="20577"/>
          <ac:spMkLst>
            <pc:docMk/>
            <pc:sldMk cId="2941722468" sldId="260"/>
            <ac:spMk id="3" creationId="{1ED16BB6-A7D3-607B-AE36-FC5B5598364E}"/>
          </ac:spMkLst>
        </pc:spChg>
      </pc:sldChg>
      <pc:sldChg chg="ord">
        <pc:chgData name="Helena Öhlén" userId="9675a5eb-85c4-47aa-a0f7-b0d8d6393797" providerId="ADAL" clId="{DDB29A03-C7C5-41AE-BC3B-D2B75C7367ED}" dt="2025-10-24T09:02:51.499" v="1"/>
        <pc:sldMkLst>
          <pc:docMk/>
          <pc:sldMk cId="1345094354" sldId="265"/>
        </pc:sldMkLst>
      </pc:sldChg>
      <pc:sldChg chg="ord">
        <pc:chgData name="Helena Öhlén" userId="9675a5eb-85c4-47aa-a0f7-b0d8d6393797" providerId="ADAL" clId="{DDB29A03-C7C5-41AE-BC3B-D2B75C7367ED}" dt="2025-10-24T09:03:55.633" v="7"/>
        <pc:sldMkLst>
          <pc:docMk/>
          <pc:sldMk cId="3073628780" sldId="266"/>
        </pc:sldMkLst>
      </pc:sldChg>
      <pc:sldChg chg="ord">
        <pc:chgData name="Helena Öhlén" userId="9675a5eb-85c4-47aa-a0f7-b0d8d6393797" providerId="ADAL" clId="{DDB29A03-C7C5-41AE-BC3B-D2B75C7367ED}" dt="2025-10-24T09:03:13.821" v="3"/>
        <pc:sldMkLst>
          <pc:docMk/>
          <pc:sldMk cId="2625576547" sldId="267"/>
        </pc:sldMkLst>
      </pc:sldChg>
      <pc:sldChg chg="ord">
        <pc:chgData name="Helena Öhlén" userId="9675a5eb-85c4-47aa-a0f7-b0d8d6393797" providerId="ADAL" clId="{DDB29A03-C7C5-41AE-BC3B-D2B75C7367ED}" dt="2025-10-24T09:04:14.016" v="9"/>
        <pc:sldMkLst>
          <pc:docMk/>
          <pc:sldMk cId="742476255" sldId="268"/>
        </pc:sldMkLst>
      </pc:sldChg>
      <pc:sldChg chg="ord">
        <pc:chgData name="Helena Öhlén" userId="9675a5eb-85c4-47aa-a0f7-b0d8d6393797" providerId="ADAL" clId="{DDB29A03-C7C5-41AE-BC3B-D2B75C7367ED}" dt="2025-10-24T09:03:39.986" v="5"/>
        <pc:sldMkLst>
          <pc:docMk/>
          <pc:sldMk cId="3365153101" sldId="272"/>
        </pc:sldMkLst>
      </pc:sldChg>
      <pc:sldChg chg="ord">
        <pc:chgData name="Helena Öhlén" userId="9675a5eb-85c4-47aa-a0f7-b0d8d6393797" providerId="ADAL" clId="{DDB29A03-C7C5-41AE-BC3B-D2B75C7367ED}" dt="2025-10-24T09:11:51.633" v="11"/>
        <pc:sldMkLst>
          <pc:docMk/>
          <pc:sldMk cId="1011129174" sldId="273"/>
        </pc:sldMkLst>
      </pc:sldChg>
      <pc:sldChg chg="modSp mod">
        <pc:chgData name="Helena Öhlén" userId="9675a5eb-85c4-47aa-a0f7-b0d8d6393797" providerId="ADAL" clId="{DDB29A03-C7C5-41AE-BC3B-D2B75C7367ED}" dt="2025-10-24T09:14:13.018" v="32" actId="5793"/>
        <pc:sldMkLst>
          <pc:docMk/>
          <pc:sldMk cId="3844779779" sldId="281"/>
        </pc:sldMkLst>
        <pc:spChg chg="mod">
          <ac:chgData name="Helena Öhlén" userId="9675a5eb-85c4-47aa-a0f7-b0d8d6393797" providerId="ADAL" clId="{DDB29A03-C7C5-41AE-BC3B-D2B75C7367ED}" dt="2025-10-24T09:14:13.018" v="32" actId="5793"/>
          <ac:spMkLst>
            <pc:docMk/>
            <pc:sldMk cId="3844779779" sldId="281"/>
            <ac:spMk id="3" creationId="{EF429BEF-7899-7838-7939-9BC2F2DA6C95}"/>
          </ac:spMkLst>
        </pc:spChg>
      </pc:sldChg>
      <pc:sldChg chg="del">
        <pc:chgData name="Helena Öhlén" userId="9675a5eb-85c4-47aa-a0f7-b0d8d6393797" providerId="ADAL" clId="{DDB29A03-C7C5-41AE-BC3B-D2B75C7367ED}" dt="2025-10-24T09:21:54.789" v="166" actId="2696"/>
        <pc:sldMkLst>
          <pc:docMk/>
          <pc:sldMk cId="3002776553" sldId="282"/>
        </pc:sldMkLst>
      </pc:sldChg>
      <pc:sldChg chg="modSp new del mod">
        <pc:chgData name="Helena Öhlén" userId="9675a5eb-85c4-47aa-a0f7-b0d8d6393797" providerId="ADAL" clId="{DDB29A03-C7C5-41AE-BC3B-D2B75C7367ED}" dt="2025-10-24T09:12:24.878" v="15" actId="2696"/>
        <pc:sldMkLst>
          <pc:docMk/>
          <pc:sldMk cId="1914161725" sldId="284"/>
        </pc:sldMkLst>
        <pc:spChg chg="mod">
          <ac:chgData name="Helena Öhlén" userId="9675a5eb-85c4-47aa-a0f7-b0d8d6393797" providerId="ADAL" clId="{DDB29A03-C7C5-41AE-BC3B-D2B75C7367ED}" dt="2025-10-24T09:12:20.037" v="14" actId="27636"/>
          <ac:spMkLst>
            <pc:docMk/>
            <pc:sldMk cId="1914161725" sldId="284"/>
            <ac:spMk id="5" creationId="{0BA2BDC0-0217-2429-CB80-FD141441C487}"/>
          </ac:spMkLst>
        </pc:spChg>
      </pc:sldChg>
      <pc:sldChg chg="add">
        <pc:chgData name="Helena Öhlén" userId="9675a5eb-85c4-47aa-a0f7-b0d8d6393797" providerId="ADAL" clId="{DDB29A03-C7C5-41AE-BC3B-D2B75C7367ED}" dt="2025-10-24T09:12:19.938" v="13"/>
        <pc:sldMkLst>
          <pc:docMk/>
          <pc:sldMk cId="205509580" sldId="299"/>
        </pc:sldMkLst>
      </pc:sldChg>
      <pc:sldChg chg="add">
        <pc:chgData name="Helena Öhlén" userId="9675a5eb-85c4-47aa-a0f7-b0d8d6393797" providerId="ADAL" clId="{DDB29A03-C7C5-41AE-BC3B-D2B75C7367ED}" dt="2025-10-24T09:12:46.653" v="16"/>
        <pc:sldMkLst>
          <pc:docMk/>
          <pc:sldMk cId="1111224388" sldId="300"/>
        </pc:sldMkLst>
      </pc:sldChg>
      <pc:sldChg chg="addSp modSp add mod modClrScheme chgLayout">
        <pc:chgData name="Helena Öhlén" userId="9675a5eb-85c4-47aa-a0f7-b0d8d6393797" providerId="ADAL" clId="{DDB29A03-C7C5-41AE-BC3B-D2B75C7367ED}" dt="2025-10-24T09:16:31.535" v="36"/>
        <pc:sldMkLst>
          <pc:docMk/>
          <pc:sldMk cId="499129023" sldId="301"/>
        </pc:sldMkLst>
        <pc:spChg chg="mod ord">
          <ac:chgData name="Helena Öhlén" userId="9675a5eb-85c4-47aa-a0f7-b0d8d6393797" providerId="ADAL" clId="{DDB29A03-C7C5-41AE-BC3B-D2B75C7367ED}" dt="2025-10-24T09:16:20.225" v="34" actId="700"/>
          <ac:spMkLst>
            <pc:docMk/>
            <pc:sldMk cId="499129023" sldId="301"/>
            <ac:spMk id="2" creationId="{F1A19252-25E1-41BF-2EBE-0B2A08B55413}"/>
          </ac:spMkLst>
        </pc:spChg>
        <pc:spChg chg="add mod ord">
          <ac:chgData name="Helena Öhlén" userId="9675a5eb-85c4-47aa-a0f7-b0d8d6393797" providerId="ADAL" clId="{DDB29A03-C7C5-41AE-BC3B-D2B75C7367ED}" dt="2025-10-24T09:16:31.535" v="36"/>
          <ac:spMkLst>
            <pc:docMk/>
            <pc:sldMk cId="499129023" sldId="301"/>
            <ac:spMk id="3" creationId="{64E48A12-E430-3907-A2B3-8D92FEFEC273}"/>
          </ac:spMkLst>
        </pc:spChg>
        <pc:graphicFrameChg chg="mod ord">
          <ac:chgData name="Helena Öhlén" userId="9675a5eb-85c4-47aa-a0f7-b0d8d6393797" providerId="ADAL" clId="{DDB29A03-C7C5-41AE-BC3B-D2B75C7367ED}" dt="2025-10-24T09:16:20.225" v="34" actId="700"/>
          <ac:graphicFrameMkLst>
            <pc:docMk/>
            <pc:sldMk cId="499129023" sldId="301"/>
            <ac:graphicFrameMk id="5" creationId="{0FEF1070-A4CC-EB0B-5A54-E64A0E610AB1}"/>
          </ac:graphicFrameMkLst>
        </pc:graphicFrameChg>
      </pc:sldChg>
      <pc:sldChg chg="add">
        <pc:chgData name="Helena Öhlén" userId="9675a5eb-85c4-47aa-a0f7-b0d8d6393797" providerId="ADAL" clId="{DDB29A03-C7C5-41AE-BC3B-D2B75C7367ED}" dt="2025-10-24T09:17:29.923" v="37"/>
        <pc:sldMkLst>
          <pc:docMk/>
          <pc:sldMk cId="1786993067" sldId="302"/>
        </pc:sldMkLst>
      </pc:sldChg>
      <pc:sldChg chg="add">
        <pc:chgData name="Helena Öhlén" userId="9675a5eb-85c4-47aa-a0f7-b0d8d6393797" providerId="ADAL" clId="{DDB29A03-C7C5-41AE-BC3B-D2B75C7367ED}" dt="2025-10-24T09:17:49.402" v="38"/>
        <pc:sldMkLst>
          <pc:docMk/>
          <pc:sldMk cId="3098620142" sldId="303"/>
        </pc:sldMkLst>
      </pc:sldChg>
      <pc:sldChg chg="modSp add mod">
        <pc:chgData name="Helena Öhlén" userId="9675a5eb-85c4-47aa-a0f7-b0d8d6393797" providerId="ADAL" clId="{DDB29A03-C7C5-41AE-BC3B-D2B75C7367ED}" dt="2025-10-24T09:21:19.015" v="165" actId="20577"/>
        <pc:sldMkLst>
          <pc:docMk/>
          <pc:sldMk cId="4239766472" sldId="304"/>
        </pc:sldMkLst>
        <pc:spChg chg="mod">
          <ac:chgData name="Helena Öhlén" userId="9675a5eb-85c4-47aa-a0f7-b0d8d6393797" providerId="ADAL" clId="{DDB29A03-C7C5-41AE-BC3B-D2B75C7367ED}" dt="2025-10-24T09:21:19.015" v="165" actId="20577"/>
          <ac:spMkLst>
            <pc:docMk/>
            <pc:sldMk cId="4239766472" sldId="304"/>
            <ac:spMk id="3" creationId="{632CA176-7CD7-C1C0-46BD-2525CF0E90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48ED8-8A0F-42D0-A5BE-6A03AAEF18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C50CB2-999B-4F95-BC1E-21B7767484AF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Integritetsspärr</a:t>
          </a:r>
        </a:p>
      </dgm:t>
    </dgm:pt>
    <dgm:pt modelId="{945AA48B-4ECD-4589-8479-6C83B4F72219}" type="parTrans" cxnId="{5869884F-249E-4F1B-9B7E-421ECEF68B3E}">
      <dgm:prSet/>
      <dgm:spPr/>
      <dgm:t>
        <a:bodyPr/>
        <a:lstStyle/>
        <a:p>
          <a:endParaRPr lang="en-US"/>
        </a:p>
      </dgm:t>
    </dgm:pt>
    <dgm:pt modelId="{D9FEECA3-3EFA-46D9-8002-A8854CDD4BA3}" type="sibTrans" cxnId="{5869884F-249E-4F1B-9B7E-421ECEF68B3E}">
      <dgm:prSet/>
      <dgm:spPr/>
      <dgm:t>
        <a:bodyPr/>
        <a:lstStyle/>
        <a:p>
          <a:endParaRPr lang="en-US"/>
        </a:p>
      </dgm:t>
    </dgm:pt>
    <dgm:pt modelId="{9FC6D6C3-9F06-4191-AD9C-D5B9DFD02B8A}">
      <dgm:prSet custT="1"/>
      <dgm:spPr/>
      <dgm:t>
        <a:bodyPr/>
        <a:lstStyle/>
        <a:p>
          <a:r>
            <a:rPr lang="en-US" sz="2200"/>
            <a:t>Patienten kan dölja behandlingsorsak för apotekspersonal samt förskrivningar och uttag för vårdpersonal</a:t>
          </a:r>
        </a:p>
      </dgm:t>
    </dgm:pt>
    <dgm:pt modelId="{075A367D-A027-4A63-89A2-A05345625375}" type="parTrans" cxnId="{A7A8B33F-FCFE-4EA2-BD9D-22921AC30EA9}">
      <dgm:prSet/>
      <dgm:spPr/>
      <dgm:t>
        <a:bodyPr/>
        <a:lstStyle/>
        <a:p>
          <a:endParaRPr lang="en-US"/>
        </a:p>
      </dgm:t>
    </dgm:pt>
    <dgm:pt modelId="{5703F205-47C5-4547-A51C-86E521FD9456}" type="sibTrans" cxnId="{A7A8B33F-FCFE-4EA2-BD9D-22921AC30EA9}">
      <dgm:prSet/>
      <dgm:spPr/>
      <dgm:t>
        <a:bodyPr/>
        <a:lstStyle/>
        <a:p>
          <a:endParaRPr lang="en-US"/>
        </a:p>
      </dgm:t>
    </dgm:pt>
    <dgm:pt modelId="{46765294-D791-4B8A-8552-9E16ADFBC581}">
      <dgm:prSet custT="1"/>
      <dgm:spPr/>
      <dgm:t>
        <a:bodyPr/>
        <a:lstStyle/>
        <a:p>
          <a:r>
            <a:rPr lang="en-US" sz="2200"/>
            <a:t>Integritetsspärrar i NLL är </a:t>
          </a:r>
          <a:r>
            <a:rPr lang="en-US" sz="2200" b="1"/>
            <a:t>inte</a:t>
          </a:r>
          <a:r>
            <a:rPr lang="en-US" sz="2200"/>
            <a:t> synkroniserade med integritetsspärrar i Cosmic</a:t>
          </a:r>
        </a:p>
      </dgm:t>
    </dgm:pt>
    <dgm:pt modelId="{D1A05059-22F8-4706-AD38-2407806C8D04}" type="parTrans" cxnId="{80763B62-AFDE-49F5-AF98-7A4EB4C20EED}">
      <dgm:prSet/>
      <dgm:spPr/>
      <dgm:t>
        <a:bodyPr/>
        <a:lstStyle/>
        <a:p>
          <a:endParaRPr lang="en-US"/>
        </a:p>
      </dgm:t>
    </dgm:pt>
    <dgm:pt modelId="{60CA561A-1912-470D-9EA6-E431D79F9F0E}" type="sibTrans" cxnId="{80763B62-AFDE-49F5-AF98-7A4EB4C20EED}">
      <dgm:prSet/>
      <dgm:spPr/>
      <dgm:t>
        <a:bodyPr/>
        <a:lstStyle/>
        <a:p>
          <a:endParaRPr lang="en-US"/>
        </a:p>
      </dgm:t>
    </dgm:pt>
    <dgm:pt modelId="{FE597EEC-5F8B-4660-8A21-A0D19B6DDF0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Sekretesspärr</a:t>
          </a:r>
        </a:p>
      </dgm:t>
    </dgm:pt>
    <dgm:pt modelId="{E563B334-0DD2-4B09-8C95-CC9BC415CD0F}" type="parTrans" cxnId="{6DEAADAC-8EE7-41B3-94A4-6672EAC8B715}">
      <dgm:prSet/>
      <dgm:spPr/>
      <dgm:t>
        <a:bodyPr/>
        <a:lstStyle/>
        <a:p>
          <a:endParaRPr lang="en-US"/>
        </a:p>
      </dgm:t>
    </dgm:pt>
    <dgm:pt modelId="{5EC092F6-22F8-4960-96A6-E30FBFFD8070}" type="sibTrans" cxnId="{6DEAADAC-8EE7-41B3-94A4-6672EAC8B715}">
      <dgm:prSet/>
      <dgm:spPr/>
      <dgm:t>
        <a:bodyPr/>
        <a:lstStyle/>
        <a:p>
          <a:endParaRPr lang="en-US"/>
        </a:p>
      </dgm:t>
    </dgm:pt>
    <dgm:pt modelId="{96DC1604-FAE4-4676-AFC5-1D6A7B7B37C3}">
      <dgm:prSet custT="1"/>
      <dgm:spPr/>
      <dgm:t>
        <a:bodyPr/>
        <a:lstStyle/>
        <a:p>
          <a:r>
            <a:rPr lang="en-US" sz="2200"/>
            <a:t>Förskrivare kan dölja behandlingsorsak för patienten</a:t>
          </a:r>
        </a:p>
      </dgm:t>
    </dgm:pt>
    <dgm:pt modelId="{558EC8C6-D896-4E4C-A334-A0EACFDFEE46}" type="parTrans" cxnId="{ED5B0CE7-199A-4C68-B400-D0EF57715630}">
      <dgm:prSet/>
      <dgm:spPr/>
      <dgm:t>
        <a:bodyPr/>
        <a:lstStyle/>
        <a:p>
          <a:endParaRPr lang="en-US"/>
        </a:p>
      </dgm:t>
    </dgm:pt>
    <dgm:pt modelId="{B9433D0B-5EEC-4651-BCEB-0E666FED950D}" type="sibTrans" cxnId="{ED5B0CE7-199A-4C68-B400-D0EF57715630}">
      <dgm:prSet/>
      <dgm:spPr/>
      <dgm:t>
        <a:bodyPr/>
        <a:lstStyle/>
        <a:p>
          <a:endParaRPr lang="en-US"/>
        </a:p>
      </dgm:t>
    </dgm:pt>
    <dgm:pt modelId="{0A111375-0B8C-4C97-B232-51FB7551ED10}">
      <dgm:prSet custT="1"/>
      <dgm:spPr/>
      <dgm:t>
        <a:bodyPr/>
        <a:lstStyle/>
        <a:p>
          <a:r>
            <a:rPr lang="en-US" sz="2200"/>
            <a:t>Förskrivningar kan döljas för vårdnadshavare</a:t>
          </a:r>
        </a:p>
      </dgm:t>
    </dgm:pt>
    <dgm:pt modelId="{7A0A6169-02E2-4559-95B0-5861ACF991A0}" type="parTrans" cxnId="{D21A8B5F-3480-401C-8374-69F9626CF686}">
      <dgm:prSet/>
      <dgm:spPr/>
      <dgm:t>
        <a:bodyPr/>
        <a:lstStyle/>
        <a:p>
          <a:endParaRPr lang="en-US"/>
        </a:p>
      </dgm:t>
    </dgm:pt>
    <dgm:pt modelId="{5FF0A214-D68D-45A3-BEE8-3ECEEA808B32}" type="sibTrans" cxnId="{D21A8B5F-3480-401C-8374-69F9626CF686}">
      <dgm:prSet/>
      <dgm:spPr/>
      <dgm:t>
        <a:bodyPr/>
        <a:lstStyle/>
        <a:p>
          <a:endParaRPr lang="en-US"/>
        </a:p>
      </dgm:t>
    </dgm:pt>
    <dgm:pt modelId="{AE56517A-D053-4ADC-B89D-EB7575C7E4AE}" type="pres">
      <dgm:prSet presAssocID="{3D048ED8-8A0F-42D0-A5BE-6A03AAEF180D}" presName="Name0" presStyleCnt="0">
        <dgm:presLayoutVars>
          <dgm:dir/>
          <dgm:animLvl val="lvl"/>
          <dgm:resizeHandles val="exact"/>
        </dgm:presLayoutVars>
      </dgm:prSet>
      <dgm:spPr/>
    </dgm:pt>
    <dgm:pt modelId="{C9C9D0AE-9E28-45BD-95B9-5650F96D0300}" type="pres">
      <dgm:prSet presAssocID="{6CC50CB2-999B-4F95-BC1E-21B7767484AF}" presName="linNode" presStyleCnt="0"/>
      <dgm:spPr/>
    </dgm:pt>
    <dgm:pt modelId="{8218756A-5A72-4878-99DD-E1D1FBF9F728}" type="pres">
      <dgm:prSet presAssocID="{6CC50CB2-999B-4F95-BC1E-21B7767484AF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0D12BA2-36EA-4454-A254-900FC61FCAD1}" type="pres">
      <dgm:prSet presAssocID="{6CC50CB2-999B-4F95-BC1E-21B7767484AF}" presName="descendantText" presStyleLbl="alignAccFollowNode1" presStyleIdx="0" presStyleCnt="2">
        <dgm:presLayoutVars>
          <dgm:bulletEnabled val="1"/>
        </dgm:presLayoutVars>
      </dgm:prSet>
      <dgm:spPr/>
    </dgm:pt>
    <dgm:pt modelId="{20A592D1-51E5-4364-890A-D576B7DB222A}" type="pres">
      <dgm:prSet presAssocID="{D9FEECA3-3EFA-46D9-8002-A8854CDD4BA3}" presName="sp" presStyleCnt="0"/>
      <dgm:spPr/>
    </dgm:pt>
    <dgm:pt modelId="{162F9AAB-7853-4F33-B5D8-C987B1D73D4D}" type="pres">
      <dgm:prSet presAssocID="{FE597EEC-5F8B-4660-8A21-A0D19B6DDF08}" presName="linNode" presStyleCnt="0"/>
      <dgm:spPr/>
    </dgm:pt>
    <dgm:pt modelId="{29AB5AFC-CB3B-414B-8889-3FC24C4AD802}" type="pres">
      <dgm:prSet presAssocID="{FE597EEC-5F8B-4660-8A21-A0D19B6DDF0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346CB07-786C-46DE-93B0-01821F5C70DF}" type="pres">
      <dgm:prSet presAssocID="{FE597EEC-5F8B-4660-8A21-A0D19B6DDF0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E7255D0C-EC25-4D06-B2D3-6086D38E78AD}" type="presOf" srcId="{6CC50CB2-999B-4F95-BC1E-21B7767484AF}" destId="{8218756A-5A72-4878-99DD-E1D1FBF9F728}" srcOrd="0" destOrd="0" presId="urn:microsoft.com/office/officeart/2005/8/layout/vList5"/>
    <dgm:cxn modelId="{EAE2FA3A-FF6E-4BBB-B9EA-634BCF0C5480}" type="presOf" srcId="{3D048ED8-8A0F-42D0-A5BE-6A03AAEF180D}" destId="{AE56517A-D053-4ADC-B89D-EB7575C7E4AE}" srcOrd="0" destOrd="0" presId="urn:microsoft.com/office/officeart/2005/8/layout/vList5"/>
    <dgm:cxn modelId="{A7A8B33F-FCFE-4EA2-BD9D-22921AC30EA9}" srcId="{6CC50CB2-999B-4F95-BC1E-21B7767484AF}" destId="{9FC6D6C3-9F06-4191-AD9C-D5B9DFD02B8A}" srcOrd="0" destOrd="0" parTransId="{075A367D-A027-4A63-89A2-A05345625375}" sibTransId="{5703F205-47C5-4547-A51C-86E521FD9456}"/>
    <dgm:cxn modelId="{D21A8B5F-3480-401C-8374-69F9626CF686}" srcId="{FE597EEC-5F8B-4660-8A21-A0D19B6DDF08}" destId="{0A111375-0B8C-4C97-B232-51FB7551ED10}" srcOrd="1" destOrd="0" parTransId="{7A0A6169-02E2-4559-95B0-5861ACF991A0}" sibTransId="{5FF0A214-D68D-45A3-BEE8-3ECEEA808B32}"/>
    <dgm:cxn modelId="{80763B62-AFDE-49F5-AF98-7A4EB4C20EED}" srcId="{6CC50CB2-999B-4F95-BC1E-21B7767484AF}" destId="{46765294-D791-4B8A-8552-9E16ADFBC581}" srcOrd="1" destOrd="0" parTransId="{D1A05059-22F8-4706-AD38-2407806C8D04}" sibTransId="{60CA561A-1912-470D-9EA6-E431D79F9F0E}"/>
    <dgm:cxn modelId="{5869884F-249E-4F1B-9B7E-421ECEF68B3E}" srcId="{3D048ED8-8A0F-42D0-A5BE-6A03AAEF180D}" destId="{6CC50CB2-999B-4F95-BC1E-21B7767484AF}" srcOrd="0" destOrd="0" parTransId="{945AA48B-4ECD-4589-8479-6C83B4F72219}" sibTransId="{D9FEECA3-3EFA-46D9-8002-A8854CDD4BA3}"/>
    <dgm:cxn modelId="{7519A48E-3E86-4AD9-BC4C-6ABB7E7231F3}" type="presOf" srcId="{FE597EEC-5F8B-4660-8A21-A0D19B6DDF08}" destId="{29AB5AFC-CB3B-414B-8889-3FC24C4AD802}" srcOrd="0" destOrd="0" presId="urn:microsoft.com/office/officeart/2005/8/layout/vList5"/>
    <dgm:cxn modelId="{44585592-9F57-4989-A915-506465FB548D}" type="presOf" srcId="{9FC6D6C3-9F06-4191-AD9C-D5B9DFD02B8A}" destId="{80D12BA2-36EA-4454-A254-900FC61FCAD1}" srcOrd="0" destOrd="0" presId="urn:microsoft.com/office/officeart/2005/8/layout/vList5"/>
    <dgm:cxn modelId="{9E2E49A1-9235-4A5E-B5D2-214ABA84ECE3}" type="presOf" srcId="{46765294-D791-4B8A-8552-9E16ADFBC581}" destId="{80D12BA2-36EA-4454-A254-900FC61FCAD1}" srcOrd="0" destOrd="1" presId="urn:microsoft.com/office/officeart/2005/8/layout/vList5"/>
    <dgm:cxn modelId="{B0DA4EA9-C93C-4880-90EE-5F9EFEF3AF59}" type="presOf" srcId="{96DC1604-FAE4-4676-AFC5-1D6A7B7B37C3}" destId="{9346CB07-786C-46DE-93B0-01821F5C70DF}" srcOrd="0" destOrd="0" presId="urn:microsoft.com/office/officeart/2005/8/layout/vList5"/>
    <dgm:cxn modelId="{6DEAADAC-8EE7-41B3-94A4-6672EAC8B715}" srcId="{3D048ED8-8A0F-42D0-A5BE-6A03AAEF180D}" destId="{FE597EEC-5F8B-4660-8A21-A0D19B6DDF08}" srcOrd="1" destOrd="0" parTransId="{E563B334-0DD2-4B09-8C95-CC9BC415CD0F}" sibTransId="{5EC092F6-22F8-4960-96A6-E30FBFFD8070}"/>
    <dgm:cxn modelId="{29B819B0-3D1D-479E-9BA2-B919C665AD36}" type="presOf" srcId="{0A111375-0B8C-4C97-B232-51FB7551ED10}" destId="{9346CB07-786C-46DE-93B0-01821F5C70DF}" srcOrd="0" destOrd="1" presId="urn:microsoft.com/office/officeart/2005/8/layout/vList5"/>
    <dgm:cxn modelId="{ED5B0CE7-199A-4C68-B400-D0EF57715630}" srcId="{FE597EEC-5F8B-4660-8A21-A0D19B6DDF08}" destId="{96DC1604-FAE4-4676-AFC5-1D6A7B7B37C3}" srcOrd="0" destOrd="0" parTransId="{558EC8C6-D896-4E4C-A334-A0EACFDFEE46}" sibTransId="{B9433D0B-5EEC-4651-BCEB-0E666FED950D}"/>
    <dgm:cxn modelId="{621FF508-7DAD-44DA-8D67-5B013867FC24}" type="presParOf" srcId="{AE56517A-D053-4ADC-B89D-EB7575C7E4AE}" destId="{C9C9D0AE-9E28-45BD-95B9-5650F96D0300}" srcOrd="0" destOrd="0" presId="urn:microsoft.com/office/officeart/2005/8/layout/vList5"/>
    <dgm:cxn modelId="{6DFCE0D0-2791-4515-BB02-FD67D0BE7BFC}" type="presParOf" srcId="{C9C9D0AE-9E28-45BD-95B9-5650F96D0300}" destId="{8218756A-5A72-4878-99DD-E1D1FBF9F728}" srcOrd="0" destOrd="0" presId="urn:microsoft.com/office/officeart/2005/8/layout/vList5"/>
    <dgm:cxn modelId="{BD65369C-2B1C-446B-820E-A1191294BD38}" type="presParOf" srcId="{C9C9D0AE-9E28-45BD-95B9-5650F96D0300}" destId="{80D12BA2-36EA-4454-A254-900FC61FCAD1}" srcOrd="1" destOrd="0" presId="urn:microsoft.com/office/officeart/2005/8/layout/vList5"/>
    <dgm:cxn modelId="{CD026889-0BDC-4463-A158-27256CE9D3FB}" type="presParOf" srcId="{AE56517A-D053-4ADC-B89D-EB7575C7E4AE}" destId="{20A592D1-51E5-4364-890A-D576B7DB222A}" srcOrd="1" destOrd="0" presId="urn:microsoft.com/office/officeart/2005/8/layout/vList5"/>
    <dgm:cxn modelId="{6A28A5DC-ACEA-43E9-A3FB-C577F0BE08AD}" type="presParOf" srcId="{AE56517A-D053-4ADC-B89D-EB7575C7E4AE}" destId="{162F9AAB-7853-4F33-B5D8-C987B1D73D4D}" srcOrd="2" destOrd="0" presId="urn:microsoft.com/office/officeart/2005/8/layout/vList5"/>
    <dgm:cxn modelId="{C288A6F2-F77C-4A2A-9FFA-78338856EAF0}" type="presParOf" srcId="{162F9AAB-7853-4F33-B5D8-C987B1D73D4D}" destId="{29AB5AFC-CB3B-414B-8889-3FC24C4AD802}" srcOrd="0" destOrd="0" presId="urn:microsoft.com/office/officeart/2005/8/layout/vList5"/>
    <dgm:cxn modelId="{FAD92975-2F2A-411A-A6F5-83033E0C2FA1}" type="presParOf" srcId="{162F9AAB-7853-4F33-B5D8-C987B1D73D4D}" destId="{9346CB07-786C-46DE-93B0-01821F5C70D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12BA2-36EA-4454-A254-900FC61FCAD1}">
      <dsp:nvSpPr>
        <dsp:cNvPr id="0" name=""/>
        <dsp:cNvSpPr/>
      </dsp:nvSpPr>
      <dsp:spPr>
        <a:xfrm rot="5400000">
          <a:off x="6369410" y="-2414531"/>
          <a:ext cx="1495465" cy="6698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Patienten kan dölja behandlingsorsak för apotekspersonal samt förskrivningar och uttag för vårdpersonal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Integritetsspärrar i NLL är </a:t>
          </a:r>
          <a:r>
            <a:rPr lang="en-US" sz="2200" b="1" kern="1200"/>
            <a:t>inte</a:t>
          </a:r>
          <a:r>
            <a:rPr lang="en-US" sz="2200" kern="1200"/>
            <a:t> synkroniserade med integritetsspärrar i Cosmic</a:t>
          </a:r>
        </a:p>
      </dsp:txBody>
      <dsp:txXfrm rot="-5400000">
        <a:off x="3767899" y="259983"/>
        <a:ext cx="6625485" cy="1349459"/>
      </dsp:txXfrm>
    </dsp:sp>
    <dsp:sp modelId="{8218756A-5A72-4878-99DD-E1D1FBF9F728}">
      <dsp:nvSpPr>
        <dsp:cNvPr id="0" name=""/>
        <dsp:cNvSpPr/>
      </dsp:nvSpPr>
      <dsp:spPr>
        <a:xfrm>
          <a:off x="0" y="46"/>
          <a:ext cx="3767899" cy="18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Integritetsspärr</a:t>
          </a:r>
        </a:p>
      </dsp:txBody>
      <dsp:txXfrm>
        <a:off x="91253" y="91299"/>
        <a:ext cx="3585393" cy="1686826"/>
      </dsp:txXfrm>
    </dsp:sp>
    <dsp:sp modelId="{9346CB07-786C-46DE-93B0-01821F5C70DF}">
      <dsp:nvSpPr>
        <dsp:cNvPr id="0" name=""/>
        <dsp:cNvSpPr/>
      </dsp:nvSpPr>
      <dsp:spPr>
        <a:xfrm rot="5400000">
          <a:off x="6369410" y="-451732"/>
          <a:ext cx="1495465" cy="66984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Förskrivare kan dölja behandlingsorsak för patienten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Förskrivningar kan döljas för vårdnadshavare</a:t>
          </a:r>
        </a:p>
      </dsp:txBody>
      <dsp:txXfrm rot="-5400000">
        <a:off x="3767899" y="2222782"/>
        <a:ext cx="6625485" cy="1349459"/>
      </dsp:txXfrm>
    </dsp:sp>
    <dsp:sp modelId="{29AB5AFC-CB3B-414B-8889-3FC24C4AD802}">
      <dsp:nvSpPr>
        <dsp:cNvPr id="0" name=""/>
        <dsp:cNvSpPr/>
      </dsp:nvSpPr>
      <dsp:spPr>
        <a:xfrm>
          <a:off x="0" y="1962845"/>
          <a:ext cx="3767899" cy="1869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solidFill>
                <a:schemeClr val="tx1"/>
              </a:solidFill>
            </a:rPr>
            <a:t>Sekretesspärr</a:t>
          </a:r>
        </a:p>
      </dsp:txBody>
      <dsp:txXfrm>
        <a:off x="91253" y="2054098"/>
        <a:ext cx="3585393" cy="1686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2025-10-24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5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adig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64000" y="1989120"/>
            <a:ext cx="10465200" cy="383224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2025-10-24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276234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640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660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2025-10-24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10"/>
          <p:cNvSpPr>
            <a:spLocks noGrp="1"/>
          </p:cNvSpPr>
          <p:nvPr>
            <p:ph sz="quarter" idx="13" hasCustomPrompt="1"/>
          </p:nvPr>
        </p:nvSpPr>
        <p:spPr>
          <a:xfrm>
            <a:off x="864000" y="1332000"/>
            <a:ext cx="10465200" cy="365760"/>
          </a:xfrm>
        </p:spPr>
        <p:txBody>
          <a:bodyPr>
            <a:normAutofit/>
          </a:bodyPr>
          <a:lstStyle>
            <a:lvl1pPr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Eventuellt underrubrik</a:t>
            </a:r>
          </a:p>
        </p:txBody>
      </p:sp>
    </p:spTree>
    <p:extLst>
      <p:ext uri="{BB962C8B-B14F-4D97-AF65-F5344CB8AC3E}">
        <p14:creationId xmlns:p14="http://schemas.microsoft.com/office/powerpoint/2010/main" val="3844274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720000"/>
            <a:ext cx="6172200" cy="500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2025-10-24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70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3999" y="720000"/>
            <a:ext cx="4104000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719999"/>
            <a:ext cx="6172200" cy="500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63999" y="1908000"/>
            <a:ext cx="4104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79412-D361-406D-A194-319B192BD2D7}" type="datetimeFigureOut">
              <a:rPr lang="sv-SE" smtClean="0"/>
              <a:pPr/>
              <a:t>2025-10-24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2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örsättssida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objekt 22">
            <a:extLst>
              <a:ext uri="{FF2B5EF4-FFF2-40B4-BE49-F238E27FC236}">
                <a16:creationId xmlns:a16="http://schemas.microsoft.com/office/drawing/2014/main" id="{5E3E5A3F-C847-48A0-98C6-111A5167479A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8565"/>
            <a:ext cx="1945377" cy="746172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A92049B-DAA3-4132-BB42-439C9B7D6BB6}"/>
              </a:ext>
            </a:extLst>
          </p:cNvPr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0D86C4C-F64B-45D4-B8A4-90D6380138DC}"/>
              </a:ext>
            </a:extLst>
          </p:cNvPr>
          <p:cNvSpPr/>
          <p:nvPr userDrawn="1"/>
        </p:nvSpPr>
        <p:spPr>
          <a:xfrm>
            <a:off x="0" y="1497729"/>
            <a:ext cx="12192000" cy="3882831"/>
          </a:xfrm>
          <a:prstGeom prst="rect">
            <a:avLst/>
          </a:prstGeom>
          <a:gradFill flip="none" rotWithShape="1">
            <a:gsLst>
              <a:gs pos="100000">
                <a:schemeClr val="accent5"/>
              </a:gs>
              <a:gs pos="37000">
                <a:schemeClr val="accent1"/>
              </a:gs>
            </a:gsLst>
            <a:lin ang="81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18506A89-FD6F-47F0-A6C7-8ACD33A01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2745" y="1804698"/>
            <a:ext cx="5726522" cy="4757997"/>
          </a:xfrm>
          <a:prstGeom prst="rect">
            <a:avLst/>
          </a:prstGeom>
        </p:spPr>
      </p:pic>
      <p:sp>
        <p:nvSpPr>
          <p:cNvPr id="16" name="Rubrik 1">
            <a:extLst>
              <a:ext uri="{FF2B5EF4-FFF2-40B4-BE49-F238E27FC236}">
                <a16:creationId xmlns:a16="http://schemas.microsoft.com/office/drawing/2014/main" id="{CBF16D4A-49E5-4B55-8CA2-2657C55FE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1564" y="361227"/>
            <a:ext cx="10465200" cy="648000"/>
          </a:xfrm>
          <a:prstGeom prst="rect">
            <a:avLst/>
          </a:prstGeom>
        </p:spPr>
        <p:txBody>
          <a:bodyPr/>
          <a:lstStyle>
            <a:lvl1pPr algn="r">
              <a:defRPr sz="4000"/>
            </a:lvl1pPr>
          </a:lstStyle>
          <a:p>
            <a:r>
              <a:rPr lang="sv-SE"/>
              <a:t>Rubrik på föredraget</a:t>
            </a:r>
          </a:p>
        </p:txBody>
      </p:sp>
      <p:sp>
        <p:nvSpPr>
          <p:cNvPr id="17" name="Platshållare för text 2">
            <a:extLst>
              <a:ext uri="{FF2B5EF4-FFF2-40B4-BE49-F238E27FC236}">
                <a16:creationId xmlns:a16="http://schemas.microsoft.com/office/drawing/2014/main" id="{D9B40670-ADAE-4DEA-BD82-4D054A7072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8869" y="5654107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Namn på föredragshållare</a:t>
            </a:r>
          </a:p>
        </p:txBody>
      </p:sp>
      <p:sp>
        <p:nvSpPr>
          <p:cNvPr id="18" name="Platshållare för text 2">
            <a:extLst>
              <a:ext uri="{FF2B5EF4-FFF2-40B4-BE49-F238E27FC236}">
                <a16:creationId xmlns:a16="http://schemas.microsoft.com/office/drawing/2014/main" id="{ACC72680-FDE4-4303-9282-6508D34ABD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8868" y="5970673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Titel på föredragshållare</a:t>
            </a:r>
          </a:p>
        </p:txBody>
      </p:sp>
      <p:sp>
        <p:nvSpPr>
          <p:cNvPr id="22" name="Platshållare för text 2">
            <a:extLst>
              <a:ext uri="{FF2B5EF4-FFF2-40B4-BE49-F238E27FC236}">
                <a16:creationId xmlns:a16="http://schemas.microsoft.com/office/drawing/2014/main" id="{586F6F5B-696A-4EC9-8FBC-7C33EF3CCA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11993" y="915000"/>
            <a:ext cx="7823727" cy="3651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2000"/>
              </a:lnSpc>
              <a:buNone/>
              <a:defRPr sz="2000" cap="all" baseline="0">
                <a:solidFill>
                  <a:schemeClr val="tx1"/>
                </a:solidFill>
                <a:latin typeface="+mj-lt"/>
              </a:defRPr>
            </a:lvl1pPr>
            <a:lvl2pPr marL="252000" indent="0">
              <a:buNone/>
              <a:defRPr cap="all" baseline="0"/>
            </a:lvl2pPr>
            <a:lvl3pPr marL="504000" indent="0">
              <a:buNone/>
              <a:defRPr cap="all" baseline="0"/>
            </a:lvl3pPr>
            <a:lvl4pPr marL="756000" indent="0">
              <a:buNone/>
              <a:defRPr cap="all" baseline="0"/>
            </a:lvl4pPr>
            <a:lvl5pPr marL="0" indent="0">
              <a:buNone/>
              <a:defRPr cap="all" baseline="0"/>
            </a:lvl5pPr>
          </a:lstStyle>
          <a:p>
            <a:pPr lvl="0"/>
            <a:r>
              <a:rPr lang="sv-SE"/>
              <a:t>Eventuell underrubrik</a:t>
            </a:r>
          </a:p>
        </p:txBody>
      </p:sp>
    </p:spTree>
    <p:extLst>
      <p:ext uri="{BB962C8B-B14F-4D97-AF65-F5344CB8AC3E}">
        <p14:creationId xmlns:p14="http://schemas.microsoft.com/office/powerpoint/2010/main" val="222104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64000" y="720000"/>
            <a:ext cx="10465200" cy="648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8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667" y="5607977"/>
            <a:ext cx="1944053" cy="746760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532510"/>
            <a:ext cx="12192000" cy="342000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63999" y="1569719"/>
            <a:ext cx="10465200" cy="4251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780736" y="6532878"/>
            <a:ext cx="7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algn="ctr"/>
            <a:fld id="{93979412-D361-406D-A194-319B192BD2D7}" type="datetimeFigureOut">
              <a:rPr lang="sv-SE" smtClean="0"/>
              <a:pPr algn="ctr"/>
              <a:t>2025-10-24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6653823" y="65328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519720" y="6532878"/>
            <a:ext cx="4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44A3E772-BA0E-440B-B6B8-BBE74D10459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9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64" r:id="rId3"/>
    <p:sldLayoutId id="2147483668" r:id="rId4"/>
    <p:sldLayoutId id="2147483669" r:id="rId5"/>
    <p:sldLayoutId id="214748367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bg1">
            <a:lumMod val="50000"/>
          </a:schemeClr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75000"/>
            <a:lumOff val="25000"/>
          </a:schemeClr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10000"/>
        </a:lnSpc>
        <a:spcBef>
          <a:spcPts val="6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webb.regionjh.se/stod--support/cosmic/anvandarstod/nationella-lakemedelslistan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B5F0A1-3CC4-4CA4-B5B0-547DC0E1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Nationella Läkemedelslistan (NLL)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7D97F-0DCC-470D-9794-EF96FD4564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2C37B77-D4D1-4C22-AD32-315DDEBECB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Hösten 2025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2563A8C-2329-4B27-8241-085E67B219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Information och utbildning</a:t>
            </a:r>
          </a:p>
        </p:txBody>
      </p:sp>
    </p:spTree>
    <p:extLst>
      <p:ext uri="{BB962C8B-B14F-4D97-AF65-F5344CB8AC3E}">
        <p14:creationId xmlns:p14="http://schemas.microsoft.com/office/powerpoint/2010/main" val="415646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298D90-19FE-AA8F-7338-5183F827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följer med till Cosmic när förskrivning överförs?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42C6BB7-A7CA-BF01-4027-79B7DB717C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396" y="1374985"/>
            <a:ext cx="5166000" cy="4351338"/>
          </a:xfrm>
        </p:spPr>
        <p:txBody>
          <a:bodyPr>
            <a:normAutofit/>
          </a:bodyPr>
          <a:lstStyle/>
          <a:p>
            <a:r>
              <a:rPr lang="sv-SE" dirty="0"/>
              <a:t>Det skapas en ny flik för varje läkemedel som ska föras över från NLL till Cosmic</a:t>
            </a:r>
          </a:p>
          <a:p>
            <a:r>
              <a:rPr lang="sv-SE" dirty="0"/>
              <a:t>Information följer med från NLL </a:t>
            </a:r>
            <a:r>
              <a:rPr lang="sv-SE" dirty="0" err="1"/>
              <a:t>ang</a:t>
            </a:r>
            <a:r>
              <a:rPr lang="sv-SE" dirty="0"/>
              <a:t> behandlingsorsak, behandlingsändamål, dosering och administreringssätt</a:t>
            </a:r>
          </a:p>
          <a:p>
            <a:r>
              <a:rPr lang="sv-SE" dirty="0"/>
              <a:t>Vid komplicerade doseringar krävs manuell överföring</a:t>
            </a:r>
          </a:p>
          <a:p>
            <a:r>
              <a:rPr lang="sv-SE" dirty="0"/>
              <a:t>Tänk på att alltid dubbelkolla doseringarna</a:t>
            </a:r>
          </a:p>
        </p:txBody>
      </p:sp>
      <p:pic>
        <p:nvPicPr>
          <p:cNvPr id="5" name="Bildobjekt 4" descr="En bild som visar text, skärmbild, programvara, skärm&#10;&#10;AI-genererat innehåll kan vara felaktigt.">
            <a:extLst>
              <a:ext uri="{FF2B5EF4-FFF2-40B4-BE49-F238E27FC236}">
                <a16:creationId xmlns:a16="http://schemas.microsoft.com/office/drawing/2014/main" id="{EF8652B3-6717-A961-DC7D-6E507C638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70" y="1596540"/>
            <a:ext cx="5773054" cy="305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9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CEC1DA-D21C-F74B-4303-C4640E45C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Skillnader - dosfliken i Cosmic och jämförelsevyn i NLL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1350FB0-8232-80C7-3CED-3E2708B8AE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368000"/>
            <a:ext cx="5166000" cy="4808963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Dosfliken</a:t>
            </a:r>
          </a:p>
          <a:p>
            <a:r>
              <a:rPr lang="sv-SE"/>
              <a:t>Läkemedel där sista uttaget gjorts syns inte</a:t>
            </a:r>
          </a:p>
          <a:p>
            <a:r>
              <a:rPr lang="sv-SE"/>
              <a:t>Ett läkemedel i taget kan föras över till Cosmic</a:t>
            </a:r>
          </a:p>
          <a:p>
            <a:r>
              <a:rPr lang="sv-SE"/>
              <a:t>Behandlingsändamål följer med vid överföring till Cosmic, och behöver aktivt ändras till behandlingsorsak</a:t>
            </a:r>
          </a:p>
          <a:p>
            <a:pPr marL="0" indent="0">
              <a:buNone/>
            </a:pPr>
            <a:endParaRPr lang="sv-SE"/>
          </a:p>
          <a:p>
            <a:pPr marL="252000" lvl="1" indent="0">
              <a:buNone/>
            </a:pPr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874828C-ECB3-D5EA-6ED0-962B4E768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8000"/>
            <a:ext cx="5166000" cy="4808963"/>
          </a:xfrm>
        </p:spPr>
        <p:txBody>
          <a:bodyPr/>
          <a:lstStyle/>
          <a:p>
            <a:pPr marL="0" indent="0">
              <a:buNone/>
            </a:pPr>
            <a:r>
              <a:rPr lang="sv-SE" b="1"/>
              <a:t>Jämförelsevyn i NLL</a:t>
            </a:r>
          </a:p>
          <a:p>
            <a:r>
              <a:rPr lang="sv-SE"/>
              <a:t>Läkemedel där sista uttaget gjorts är synliga i 100 dagar</a:t>
            </a:r>
          </a:p>
          <a:p>
            <a:r>
              <a:rPr lang="sv-SE"/>
              <a:t>Flera läkemedel kan föras över samtidigt till Cosmic</a:t>
            </a:r>
          </a:p>
          <a:p>
            <a:r>
              <a:rPr lang="sv-SE"/>
              <a:t>Både behandlingsorsak och behandlingsändamål följer med till Cosmic, och behöver inte ändras</a:t>
            </a:r>
          </a:p>
        </p:txBody>
      </p:sp>
    </p:spTree>
    <p:extLst>
      <p:ext uri="{BB962C8B-B14F-4D97-AF65-F5344CB8AC3E}">
        <p14:creationId xmlns:p14="http://schemas.microsoft.com/office/powerpoint/2010/main" val="2055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469CFD-5304-CFCD-DB66-3BE51A71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Skillnader - dosfliken i Cosmic och jämförelsevyn i NLL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790717D2-DCFD-ADE5-79DE-60DCFDBB2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1368000"/>
            <a:ext cx="5166000" cy="4808963"/>
          </a:xfrm>
        </p:spPr>
        <p:txBody>
          <a:bodyPr/>
          <a:lstStyle/>
          <a:p>
            <a:pPr marL="0" indent="0">
              <a:buNone/>
            </a:pPr>
            <a:r>
              <a:rPr lang="sv-SE"/>
              <a:t>Jämförelse mellan ordinationer i Pascal och </a:t>
            </a:r>
            <a:r>
              <a:rPr lang="sv-SE" err="1"/>
              <a:t>cosmic</a:t>
            </a:r>
            <a:endParaRPr lang="sv-SE"/>
          </a:p>
        </p:txBody>
      </p:sp>
      <p:pic>
        <p:nvPicPr>
          <p:cNvPr id="9" name="Platshållare för innehåll 3">
            <a:extLst>
              <a:ext uri="{FF2B5EF4-FFF2-40B4-BE49-F238E27FC236}">
                <a16:creationId xmlns:a16="http://schemas.microsoft.com/office/drawing/2014/main" id="{12D00A3B-E1CA-CAA0-EEA2-129A43858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51" y="2253077"/>
            <a:ext cx="5470627" cy="4179254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783E2D56-B309-14AD-2DE8-3BCC09364A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99430" y="1505547"/>
            <a:ext cx="4196199" cy="51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2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4ED65D-AA91-822C-483E-0E971156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 på hur NLL kan användas för patienter som inte har dos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D16BB6-A7D3-607B-AE36-FC5B55983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2216150"/>
            <a:ext cx="10465200" cy="36052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>
                <a:cs typeface="Arial"/>
              </a:rPr>
              <a:t>För att få en samlad bild av patientens alla förskrivningar och uthämtade recept</a:t>
            </a:r>
          </a:p>
          <a:p>
            <a:r>
              <a:rPr lang="sv-SE" dirty="0"/>
              <a:t>Kontrollera patientens uttag av exempelvis beroendeframkallande läkemedel</a:t>
            </a:r>
          </a:p>
          <a:p>
            <a:r>
              <a:rPr lang="sv-SE" dirty="0"/>
              <a:t>Se hur många uttag som finns kvar av en förskrivning</a:t>
            </a:r>
          </a:p>
          <a:p>
            <a:r>
              <a:rPr lang="sv-SE" dirty="0"/>
              <a:t>Avsluta inaktuella eller olämpliga förskrivningar (recept)</a:t>
            </a:r>
          </a:p>
          <a:p>
            <a:pPr marL="251460" indent="-251460"/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1722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7C67A79B-1049-40A2-92CB-E9772FE3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Bra att veta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29BEF-7899-7838-7939-9BC2F2DA6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Dosändring i Cosmic följer inte med till NLL om inte ny förskrivning (nytt recept) skapas. För att recept på den tidigare dosen inte ska finnas kvar behöver detta makuleras via </a:t>
            </a:r>
            <a:r>
              <a:rPr lang="sv-SE" b="1" dirty="0"/>
              <a:t>Avsluta förskrivning</a:t>
            </a:r>
            <a:endParaRPr lang="sv-SE" dirty="0"/>
          </a:p>
          <a:p>
            <a:endParaRPr lang="sv-SE" dirty="0"/>
          </a:p>
          <a:p>
            <a:r>
              <a:rPr lang="sv-SE" dirty="0"/>
              <a:t>Det går att ha både NLL-fönstret och Cosmic läkemedelslista uppe samtidigt om man klickar på markeringen för att förstora eller förminska fönstret. Det krävs dock en större skärm för att det ska fungera bra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4779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94C38-CE2E-8798-B090-65FADB78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Samtycken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3E4A2D-D0F9-673F-29DD-B4E2AEBD5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>
                <a:cs typeface="Arial"/>
              </a:rPr>
              <a:t>För att öppna Nationella Läkemedelslistan krävs alltid samtycke från patienten</a:t>
            </a:r>
          </a:p>
          <a:p>
            <a:pPr marL="503555" lvl="1" indent="-251460">
              <a:buClr>
                <a:srgbClr val="404040"/>
              </a:buClr>
              <a:buFont typeface="Courier New" panose="05000000000000000000" pitchFamily="2" charset="2"/>
              <a:buChar char="o"/>
            </a:pPr>
            <a:r>
              <a:rPr lang="sv-SE" dirty="0">
                <a:cs typeface="Arial"/>
              </a:rPr>
              <a:t>Registrerat åtkomstsamtycke</a:t>
            </a:r>
          </a:p>
          <a:p>
            <a:pPr marL="503555" lvl="1" indent="-251460">
              <a:buClr>
                <a:srgbClr val="404040"/>
              </a:buClr>
              <a:buFont typeface="Courier New" panose="05000000000000000000" pitchFamily="2" charset="2"/>
              <a:buChar char="o"/>
            </a:pPr>
            <a:r>
              <a:rPr lang="sv-SE" dirty="0">
                <a:cs typeface="Arial"/>
              </a:rPr>
              <a:t>Tillfälligt samtycke</a:t>
            </a:r>
          </a:p>
          <a:p>
            <a:pPr marL="503555" lvl="1" indent="-251460">
              <a:buClr>
                <a:srgbClr val="404040"/>
              </a:buClr>
              <a:buFont typeface="Courier New" panose="05000000000000000000" pitchFamily="2" charset="2"/>
              <a:buChar char="o"/>
            </a:pPr>
            <a:r>
              <a:rPr lang="sv-SE" dirty="0">
                <a:cs typeface="Arial"/>
              </a:rPr>
              <a:t>Dossamtycke</a:t>
            </a:r>
          </a:p>
          <a:p>
            <a:pPr marL="503555" lvl="1" indent="-251460">
              <a:buClr>
                <a:srgbClr val="404040"/>
              </a:buClr>
              <a:buFont typeface="Courier New" panose="05000000000000000000" pitchFamily="2" charset="2"/>
              <a:buChar char="o"/>
            </a:pPr>
            <a:r>
              <a:rPr lang="sv-SE" dirty="0">
                <a:cs typeface="Arial"/>
              </a:rPr>
              <a:t>Förmodat samtycke</a:t>
            </a:r>
          </a:p>
          <a:p>
            <a:pPr marL="503555" lvl="1" indent="-251460">
              <a:buClr>
                <a:srgbClr val="404040"/>
              </a:buClr>
              <a:buFont typeface="Courier New" panose="05000000000000000000" pitchFamily="2" charset="2"/>
              <a:buChar char="o"/>
            </a:pPr>
            <a:r>
              <a:rPr lang="sv-SE" dirty="0">
                <a:cs typeface="Arial"/>
              </a:rPr>
              <a:t>Nödåtkomst</a:t>
            </a:r>
          </a:p>
          <a:p>
            <a:pPr marL="95" indent="0">
              <a:buClr>
                <a:srgbClr val="404040"/>
              </a:buClr>
              <a:buNone/>
            </a:pPr>
            <a:endParaRPr lang="sv-SE" dirty="0">
              <a:cs typeface="Arial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9E02AB3-62EA-8230-9018-7DBE334929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/>
              <a:t>Se separat presentation för mer information om samtycken</a:t>
            </a:r>
          </a:p>
        </p:txBody>
      </p:sp>
    </p:spTree>
    <p:extLst>
      <p:ext uri="{BB962C8B-B14F-4D97-AF65-F5344CB8AC3E}">
        <p14:creationId xmlns:p14="http://schemas.microsoft.com/office/powerpoint/2010/main" val="121328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A19252-25E1-41BF-2EBE-0B2A08B55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sv-SE"/>
              <a:t>Spärrar</a:t>
            </a:r>
          </a:p>
        </p:txBody>
      </p:sp>
      <p:graphicFrame>
        <p:nvGraphicFramePr>
          <p:cNvPr id="5" name="Platshållare för innehåll 2">
            <a:extLst>
              <a:ext uri="{FF2B5EF4-FFF2-40B4-BE49-F238E27FC236}">
                <a16:creationId xmlns:a16="http://schemas.microsoft.com/office/drawing/2014/main" id="{0FEF1070-A4CC-EB0B-5A54-E64A0E610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1781140"/>
              </p:ext>
            </p:extLst>
          </p:nvPr>
        </p:nvGraphicFramePr>
        <p:xfrm>
          <a:off x="863600" y="1989138"/>
          <a:ext cx="10466388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E48A12-E430-3907-A2B3-8D92FEFEC27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Se separat presentation för mer information om spärrar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912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E521F-394E-7C79-7DD0-980C1020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NLL i Nova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D83664-18FB-553E-C7AB-97C829378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Vyn </a:t>
            </a:r>
            <a:r>
              <a:rPr lang="sv-SE" b="1" dirty="0"/>
              <a:t>Nationell läkemedelslista </a:t>
            </a:r>
            <a:r>
              <a:rPr lang="sv-SE" dirty="0"/>
              <a:t>finns även i Nova</a:t>
            </a:r>
          </a:p>
          <a:p>
            <a:r>
              <a:rPr lang="sv-SE" b="1" dirty="0"/>
              <a:t>Jämför med ordinationer i Cosmic </a:t>
            </a:r>
            <a:r>
              <a:rPr lang="sv-SE" dirty="0"/>
              <a:t>visas inte i Nova, även om det är en dospatient</a:t>
            </a:r>
          </a:p>
        </p:txBody>
      </p:sp>
    </p:spTree>
    <p:extLst>
      <p:ext uri="{BB962C8B-B14F-4D97-AF65-F5344CB8AC3E}">
        <p14:creationId xmlns:p14="http://schemas.microsoft.com/office/powerpoint/2010/main" val="1110689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09A157-8474-1CA4-989A-6CF976B20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Reservrutiner om NLL inte fungerar i Cosmic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5F32A7-85FF-48E4-8B50-12D7D50D5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51460" indent="-251460"/>
            <a:r>
              <a:rPr lang="sv-SE" dirty="0">
                <a:cs typeface="Arial"/>
              </a:rPr>
              <a:t>Förskrivningskollen – kräver </a:t>
            </a:r>
            <a:r>
              <a:rPr lang="sv-SE" dirty="0" err="1">
                <a:cs typeface="Arial"/>
              </a:rPr>
              <a:t>inlogg</a:t>
            </a:r>
            <a:r>
              <a:rPr lang="sv-SE" dirty="0">
                <a:cs typeface="Arial"/>
              </a:rPr>
              <a:t> med SITHS-kort eller Freja ID. Patient-ID behöver fyllas i manuellt</a:t>
            </a:r>
          </a:p>
          <a:p>
            <a:pPr marL="251460" indent="-251460"/>
            <a:r>
              <a:rPr lang="sv-SE" dirty="0">
                <a:cs typeface="Arial"/>
              </a:rPr>
              <a:t>Pascal – via uthopp till Pascal syns samma information som i NLL oavsett om patienten är ansluten till Pascal eller inte</a:t>
            </a:r>
          </a:p>
        </p:txBody>
      </p:sp>
    </p:spTree>
    <p:extLst>
      <p:ext uri="{BB962C8B-B14F-4D97-AF65-F5344CB8AC3E}">
        <p14:creationId xmlns:p14="http://schemas.microsoft.com/office/powerpoint/2010/main" val="678472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64D69C-CD32-E123-242C-D2888105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Förändringar i utkorgen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674F27-8EDA-1AB2-31C1-6CE92CA1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Knapp för förmånsbegränsade läkemedel har tillkommit</a:t>
            </a:r>
          </a:p>
          <a:p>
            <a:pPr marL="0" indent="0">
              <a:buNone/>
            </a:pPr>
            <a:r>
              <a:rPr lang="sv-SE"/>
              <a:t>Möjligt att sätta sista giltighetsdag på förskrivningen (receptet) </a:t>
            </a:r>
          </a:p>
          <a:p>
            <a:pPr marL="0" indent="0">
              <a:buNone/>
            </a:pPr>
            <a:r>
              <a:rPr lang="sv-SE"/>
              <a:t>Kryssruta för om förskrivningen överstiger rekommenderad dos</a:t>
            </a:r>
          </a:p>
          <a:p>
            <a:pPr marL="0" indent="0">
              <a:buNone/>
            </a:pPr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2AB2F46-F341-A762-A5BC-E74AF8AB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299342" cy="3333579"/>
          </a:xfrm>
          <a:prstGeom prst="rect">
            <a:avLst/>
          </a:prstGeom>
        </p:spPr>
      </p:pic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EB01F634-D08C-C30C-2B69-C0ADAF3AC0A7}"/>
              </a:ext>
            </a:extLst>
          </p:cNvPr>
          <p:cNvCxnSpPr>
            <a:cxnSpLocks/>
          </p:cNvCxnSpPr>
          <p:nvPr/>
        </p:nvCxnSpPr>
        <p:spPr>
          <a:xfrm>
            <a:off x="6088025" y="1791677"/>
            <a:ext cx="2820574" cy="434632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A4C0E7A2-2B68-7DB7-7505-E92AF5BA070A}"/>
              </a:ext>
            </a:extLst>
          </p:cNvPr>
          <p:cNvCxnSpPr>
            <a:cxnSpLocks/>
          </p:cNvCxnSpPr>
          <p:nvPr/>
        </p:nvCxnSpPr>
        <p:spPr>
          <a:xfrm flipH="1">
            <a:off x="8397563" y="2215356"/>
            <a:ext cx="272956" cy="243853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D9069D06-A445-0BAE-BA06-CC1E28415879}"/>
              </a:ext>
            </a:extLst>
          </p:cNvPr>
          <p:cNvCxnSpPr>
            <a:cxnSpLocks/>
          </p:cNvCxnSpPr>
          <p:nvPr/>
        </p:nvCxnSpPr>
        <p:spPr>
          <a:xfrm flipH="1">
            <a:off x="368490" y="2859018"/>
            <a:ext cx="5351045" cy="30390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9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Övergripande information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Enligt en lag från 2021 ska alla journalsystem anslutas till Nationella läkemedelslistan (NLL)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Region Jämtland Härjedalen kommer att anslutas vecka 45 2025</a:t>
            </a:r>
          </a:p>
          <a:p>
            <a:pPr>
              <a:lnSpc>
                <a:spcPct val="100000"/>
              </a:lnSpc>
            </a:pPr>
            <a:r>
              <a:rPr lang="sv-SE" dirty="0"/>
              <a:t>NLL är en förteckning över patientens förskrivna och uthämtade läkemedel</a:t>
            </a:r>
          </a:p>
          <a:p>
            <a:pPr lvl="1">
              <a:lnSpc>
                <a:spcPct val="100000"/>
              </a:lnSpc>
            </a:pPr>
            <a:r>
              <a:rPr lang="sv-SE" sz="2200" dirty="0"/>
              <a:t>Gäller både vanliga recept och dosdispenserade läkemedel</a:t>
            </a:r>
          </a:p>
          <a:p>
            <a:pPr>
              <a:lnSpc>
                <a:spcPct val="100000"/>
              </a:lnSpc>
            </a:pPr>
            <a:r>
              <a:rPr lang="sv-SE" dirty="0"/>
              <a:t>NLL ger hälso- och sjukvården, apoteken och patienten samma information om förskrivna och uthämtade läkemedel</a:t>
            </a:r>
          </a:p>
          <a:p>
            <a:pPr lvl="1">
              <a:lnSpc>
                <a:spcPct val="100000"/>
              </a:lnSpc>
            </a:pPr>
            <a:r>
              <a:rPr lang="sv-SE" sz="2200" dirty="0"/>
              <a:t>Oberoende av vilket journalsystem som använts eller var i landet förskrivningen skett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0538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5C3A2-06CA-6472-9FCE-197A5596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Förändringar vid högerklick i läkemedelslistan i Cosmic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51852B9-F216-7075-1723-149FF4B1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/>
              <a:t>Ordet </a:t>
            </a:r>
            <a:r>
              <a:rPr lang="sv-SE" b="1"/>
              <a:t>recept</a:t>
            </a:r>
            <a:r>
              <a:rPr lang="sv-SE"/>
              <a:t> är borttaget och ersatt av </a:t>
            </a:r>
            <a:r>
              <a:rPr lang="sv-SE" b="1"/>
              <a:t>förskrivning</a:t>
            </a:r>
          </a:p>
          <a:p>
            <a:r>
              <a:rPr lang="sv-SE" b="1"/>
              <a:t>Makulera recept </a:t>
            </a:r>
            <a:r>
              <a:rPr lang="sv-SE"/>
              <a:t>är ersatt av </a:t>
            </a:r>
          </a:p>
          <a:p>
            <a:pPr lvl="1"/>
            <a:r>
              <a:rPr lang="sv-SE" b="1"/>
              <a:t>Avsluta förskrivning </a:t>
            </a:r>
            <a:r>
              <a:rPr lang="sv-SE"/>
              <a:t>– används då ett läkemedel sätts ut och man inte vill att </a:t>
            </a:r>
            <a:r>
              <a:rPr lang="sv-SE" err="1"/>
              <a:t>pat</a:t>
            </a:r>
            <a:r>
              <a:rPr lang="sv-SE"/>
              <a:t> ska kunna hämta ut detta på apotek</a:t>
            </a:r>
          </a:p>
          <a:p>
            <a:pPr lvl="1"/>
            <a:r>
              <a:rPr lang="sv-SE" b="1"/>
              <a:t>Makulera recept </a:t>
            </a:r>
            <a:r>
              <a:rPr lang="sv-SE"/>
              <a:t>– används om recept är skrivet på exempelvis fel patient</a:t>
            </a:r>
          </a:p>
        </p:txBody>
      </p:sp>
    </p:spTree>
    <p:extLst>
      <p:ext uri="{BB962C8B-B14F-4D97-AF65-F5344CB8AC3E}">
        <p14:creationId xmlns:p14="http://schemas.microsoft.com/office/powerpoint/2010/main" val="309862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1287BC-784B-6188-098D-5C6412E2E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Information och utbildning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2CA176-7CD7-C1C0-46BD-2525CF0E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569719"/>
            <a:ext cx="10465200" cy="4831081"/>
          </a:xfrm>
        </p:spPr>
        <p:txBody>
          <a:bodyPr>
            <a:normAutofit/>
          </a:bodyPr>
          <a:lstStyle/>
          <a:p>
            <a:r>
              <a:rPr lang="sv-SE" dirty="0"/>
              <a:t>Mer information på vårdgivarwebben </a:t>
            </a:r>
            <a:r>
              <a:rPr lang="sv-SE" dirty="0">
                <a:hlinkClick r:id="rId2"/>
              </a:rPr>
              <a:t>https://vardgivarwebb.regionjh.se/stod--support/cosmic/anvandarstod/nationella-lakemedelslistan</a:t>
            </a:r>
            <a:r>
              <a:rPr lang="sv-SE" dirty="0"/>
              <a:t> </a:t>
            </a:r>
          </a:p>
          <a:p>
            <a:pPr lvl="1"/>
            <a:r>
              <a:rPr lang="sv-SE" dirty="0" err="1"/>
              <a:t>Powerpoint-presentationer</a:t>
            </a:r>
            <a:endParaRPr lang="sv-SE" dirty="0"/>
          </a:p>
          <a:p>
            <a:pPr lvl="1"/>
            <a:r>
              <a:rPr lang="sv-SE" dirty="0" err="1"/>
              <a:t>Cambios</a:t>
            </a:r>
            <a:r>
              <a:rPr lang="sv-SE" dirty="0"/>
              <a:t> utbildningsportal (filmer och interaktiva övningsmoment)</a:t>
            </a:r>
          </a:p>
          <a:p>
            <a:pPr lvl="1"/>
            <a:r>
              <a:rPr lang="sv-SE" dirty="0"/>
              <a:t>Film om NLL</a:t>
            </a:r>
          </a:p>
          <a:p>
            <a:pPr lvl="1"/>
            <a:r>
              <a:rPr lang="sv-SE" dirty="0"/>
              <a:t>Cosmic Övning </a:t>
            </a:r>
          </a:p>
          <a:p>
            <a:pPr lvl="2"/>
            <a:r>
              <a:rPr lang="sv-SE" dirty="0"/>
              <a:t>Dessa testpatienter kan användas:</a:t>
            </a:r>
          </a:p>
          <a:p>
            <a:pPr lvl="3"/>
            <a:r>
              <a:rPr lang="sv-SE" dirty="0" err="1"/>
              <a:t>Dosdamett</a:t>
            </a:r>
            <a:r>
              <a:rPr lang="sv-SE" dirty="0"/>
              <a:t> 19060520-9808</a:t>
            </a:r>
          </a:p>
          <a:p>
            <a:pPr lvl="3"/>
            <a:r>
              <a:rPr lang="sv-SE" dirty="0" err="1"/>
              <a:t>Damtvå</a:t>
            </a:r>
            <a:r>
              <a:rPr lang="sv-SE" dirty="0"/>
              <a:t> 19060512-9808</a:t>
            </a:r>
          </a:p>
          <a:p>
            <a:pPr lvl="3"/>
            <a:r>
              <a:rPr lang="sv-SE" dirty="0" err="1"/>
              <a:t>Flickaett</a:t>
            </a:r>
            <a:r>
              <a:rPr lang="sv-SE" dirty="0"/>
              <a:t> 20171016-2387</a:t>
            </a:r>
          </a:p>
          <a:p>
            <a:pPr lvl="1"/>
            <a:r>
              <a:rPr lang="sv-SE" dirty="0"/>
              <a:t>Frågestunder via teams</a:t>
            </a:r>
          </a:p>
        </p:txBody>
      </p:sp>
    </p:spTree>
    <p:extLst>
      <p:ext uri="{BB962C8B-B14F-4D97-AF65-F5344CB8AC3E}">
        <p14:creationId xmlns:p14="http://schemas.microsoft.com/office/powerpoint/2010/main" val="423976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7C5F65-48A5-BB1D-CDEE-239DF693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64" y="373636"/>
            <a:ext cx="10465200" cy="648000"/>
          </a:xfrm>
        </p:spPr>
        <p:txBody>
          <a:bodyPr/>
          <a:lstStyle/>
          <a:p>
            <a:pPr algn="ctr"/>
            <a:r>
              <a:rPr lang="sv-SE"/>
              <a:t>Vad är vad?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9ECE642-0CE7-D946-778F-C0F8064D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618" y="1196083"/>
            <a:ext cx="10465200" cy="5288281"/>
          </a:xfrm>
        </p:spPr>
        <p:txBody>
          <a:bodyPr>
            <a:normAutofit fontScale="92500"/>
          </a:bodyPr>
          <a:lstStyle/>
          <a:p>
            <a:r>
              <a:rPr lang="sv-SE" b="1" dirty="0">
                <a:latin typeface="+mj-lt"/>
              </a:rPr>
              <a:t>Nationella läkemedelslistan (NLL</a:t>
            </a:r>
            <a:r>
              <a:rPr lang="sv-SE" sz="1800" b="1" dirty="0">
                <a:latin typeface="+mj-lt"/>
              </a:rPr>
              <a:t>)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/>
              <a:t>är grunden för flera andra system, och planeras på sikt bli </a:t>
            </a:r>
            <a:r>
              <a:rPr lang="sv-SE" sz="1800" i="1" dirty="0"/>
              <a:t>den enda källan</a:t>
            </a:r>
            <a:r>
              <a:rPr lang="sv-SE" sz="1800" dirty="0"/>
              <a:t> till aktuell läkemedelsinformation i Sverige</a:t>
            </a:r>
          </a:p>
          <a:p>
            <a:pPr lvl="1"/>
            <a:r>
              <a:rPr lang="sv-SE" sz="1800" dirty="0"/>
              <a:t>Visar information om samtliga förskrivningar och uttag, oavsett vilket system som används vid förskrivning eller vilket apotek uttag skett på</a:t>
            </a:r>
          </a:p>
          <a:p>
            <a:r>
              <a:rPr lang="sv-SE" b="1" dirty="0">
                <a:latin typeface="+mj-lt"/>
              </a:rPr>
              <a:t>Pascal</a:t>
            </a:r>
            <a:r>
              <a:rPr lang="sv-SE" sz="1800" dirty="0"/>
              <a:t> är ett receptverktyg för dosdispenserade läkemedel (visar samma information som NLL)</a:t>
            </a:r>
          </a:p>
          <a:p>
            <a:r>
              <a:rPr lang="sv-SE" sz="1800" b="1" dirty="0"/>
              <a:t>NPÖ</a:t>
            </a:r>
            <a:r>
              <a:rPr lang="sv-SE" sz="1800" dirty="0"/>
              <a:t> ger en samlad överblick av vårddokumentation, men är beroende av vad olika regioner valt att dela</a:t>
            </a:r>
          </a:p>
          <a:p>
            <a:pPr lvl="1"/>
            <a:r>
              <a:rPr lang="sv-SE" sz="1800" dirty="0"/>
              <a:t>Läkemedelslistor som visas där är speglade direkt från regionernas journalsystem</a:t>
            </a:r>
          </a:p>
          <a:p>
            <a:r>
              <a:rPr lang="sv-SE" b="1" dirty="0">
                <a:latin typeface="+mj-lt"/>
              </a:rPr>
              <a:t>Läkemedelskollen</a:t>
            </a:r>
            <a:r>
              <a:rPr lang="sv-SE" sz="1800" dirty="0"/>
              <a:t> är patientens sätt att se sina aktuella recept och visar samma information som NLL</a:t>
            </a:r>
          </a:p>
          <a:p>
            <a:pPr lvl="1"/>
            <a:r>
              <a:rPr lang="sv-SE" sz="1800" dirty="0"/>
              <a:t>Logga in med bank-id på e-hälsomyndighetens hemsida eller via 1177</a:t>
            </a:r>
          </a:p>
          <a:p>
            <a:r>
              <a:rPr lang="sv-SE" b="1" dirty="0">
                <a:latin typeface="+mj-lt"/>
              </a:rPr>
              <a:t>Förskrivningskollen</a:t>
            </a:r>
            <a:r>
              <a:rPr lang="sv-SE" sz="1800" dirty="0"/>
              <a:t> är ett alternativ för vårdpersonal som inte har NLL integrerat i sitt journalsystem (kan användas som reservrutin). Visar samma information som NLL</a:t>
            </a:r>
          </a:p>
          <a:p>
            <a:pPr lvl="1"/>
            <a:r>
              <a:rPr lang="sv-SE" sz="1800" dirty="0"/>
              <a:t>Åtkomst via e-hälsomyndighetens hemsida</a:t>
            </a:r>
          </a:p>
          <a:p>
            <a:r>
              <a:rPr lang="sv-SE" b="1" dirty="0">
                <a:latin typeface="+mj-lt"/>
              </a:rPr>
              <a:t>Cosmic läkemedelslista</a:t>
            </a:r>
            <a:r>
              <a:rPr lang="sv-SE" dirty="0">
                <a:latin typeface="+mj-lt"/>
              </a:rPr>
              <a:t> </a:t>
            </a:r>
            <a:r>
              <a:rPr lang="sv-SE" sz="1800" dirty="0"/>
              <a:t>är den samlade bilden av patientens läkemedelsordinationer. Ordinationer som inte förskrivits syns inte i NLL (framför allt inte dosändringar och rekvisitionsläkemedel)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072686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1BD00-2278-D50B-DAA9-E80EB6679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Behörigheter i NLL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1DA7D3-58FD-C154-9F51-6B14F424F5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Legitimerade användare enligt nedan samt AT-läkare och underläkare har behörighet att öppna NLL: </a:t>
            </a:r>
          </a:p>
          <a:p>
            <a:pPr lvl="1"/>
            <a:r>
              <a:rPr lang="sv-SE" dirty="0"/>
              <a:t>Läkare</a:t>
            </a:r>
          </a:p>
          <a:p>
            <a:pPr lvl="1"/>
            <a:r>
              <a:rPr lang="sv-SE" dirty="0"/>
              <a:t>Sjuksköterska</a:t>
            </a:r>
          </a:p>
          <a:p>
            <a:pPr lvl="1"/>
            <a:r>
              <a:rPr lang="sv-SE" dirty="0"/>
              <a:t>Barnmorska</a:t>
            </a:r>
          </a:p>
          <a:p>
            <a:pPr lvl="1"/>
            <a:r>
              <a:rPr lang="sv-SE" dirty="0"/>
              <a:t>Dietist</a:t>
            </a:r>
          </a:p>
          <a:p>
            <a:pPr lvl="1"/>
            <a:r>
              <a:rPr lang="sv-SE" dirty="0"/>
              <a:t>Apotekare</a:t>
            </a:r>
          </a:p>
          <a:p>
            <a:pPr lvl="1"/>
            <a:r>
              <a:rPr lang="sv-SE" dirty="0"/>
              <a:t>Tandläkare</a:t>
            </a:r>
          </a:p>
          <a:p>
            <a:pPr lvl="1"/>
            <a:r>
              <a:rPr lang="sv-SE" dirty="0"/>
              <a:t>Tandhygienist</a:t>
            </a:r>
          </a:p>
          <a:p>
            <a:pPr marL="252000" lvl="1" indent="0">
              <a:buNone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5CE8A81-037A-3A51-C009-3EFC933D3D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Förskrivare har behörighet att:</a:t>
            </a:r>
          </a:p>
          <a:p>
            <a:pPr lvl="1"/>
            <a:r>
              <a:rPr lang="sv-SE" dirty="0"/>
              <a:t>Avsluta förskrivning (makulera recept)</a:t>
            </a:r>
          </a:p>
          <a:p>
            <a:pPr lvl="1"/>
            <a:r>
              <a:rPr lang="sv-SE" dirty="0"/>
              <a:t>Utföra skyddsåtgärder </a:t>
            </a:r>
          </a:p>
          <a:p>
            <a:pPr lvl="1"/>
            <a:r>
              <a:rPr lang="sv-SE" dirty="0"/>
              <a:t>Föra över förskrivningar till Cosmic för dospatienter</a:t>
            </a:r>
          </a:p>
        </p:txBody>
      </p:sp>
    </p:spTree>
    <p:extLst>
      <p:ext uri="{BB962C8B-B14F-4D97-AF65-F5344CB8AC3E}">
        <p14:creationId xmlns:p14="http://schemas.microsoft.com/office/powerpoint/2010/main" val="19953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F73EF5E-05DF-F793-C1BC-6B02F2D7D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Att öppna NLL från Cosmic</a:t>
            </a:r>
          </a:p>
        </p:txBody>
      </p:sp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A1A5B4E9-AAB2-4524-0417-8A0FB19428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7196" y="1526166"/>
            <a:ext cx="8553450" cy="4200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FA018711-AA7B-3DFA-9D94-A0048D4FBFBE}"/>
              </a:ext>
            </a:extLst>
          </p:cNvPr>
          <p:cNvSpPr txBox="1"/>
          <p:nvPr/>
        </p:nvSpPr>
        <p:spPr>
          <a:xfrm>
            <a:off x="211354" y="1801091"/>
            <a:ext cx="32158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I läkemedelslistan på alla patienter hittas NLL längst ner till vänster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NLL hittas också i Meny och kan sparas som favorit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/>
              <a:t>För att öppna NLL krävs i regel samtycke från patienten</a:t>
            </a:r>
          </a:p>
        </p:txBody>
      </p:sp>
    </p:spTree>
    <p:extLst>
      <p:ext uri="{BB962C8B-B14F-4D97-AF65-F5344CB8AC3E}">
        <p14:creationId xmlns:p14="http://schemas.microsoft.com/office/powerpoint/2010/main" val="1345094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4C883DBA-63B3-1F3E-2E1C-105843B719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909" y="1468581"/>
            <a:ext cx="11151736" cy="4805219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6776F2C1-B5A0-51B4-B0DB-C0455E49A6DF}"/>
              </a:ext>
            </a:extLst>
          </p:cNvPr>
          <p:cNvSpPr txBox="1"/>
          <p:nvPr/>
        </p:nvSpPr>
        <p:spPr>
          <a:xfrm>
            <a:off x="934497" y="19800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6595D79-E432-5A49-DD6F-35273DFA13E5}"/>
              </a:ext>
            </a:extLst>
          </p:cNvPr>
          <p:cNvSpPr txBox="1"/>
          <p:nvPr/>
        </p:nvSpPr>
        <p:spPr>
          <a:xfrm>
            <a:off x="372355" y="145142"/>
            <a:ext cx="6254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I NLL visas </a:t>
            </a:r>
            <a:r>
              <a:rPr lang="sv-SE" sz="2000" b="1" dirty="0"/>
              <a:t>Aktuella</a:t>
            </a:r>
            <a:r>
              <a:rPr lang="sv-SE" sz="2000" dirty="0"/>
              <a:t> och </a:t>
            </a:r>
            <a:r>
              <a:rPr lang="sv-SE" sz="2000" b="1" dirty="0"/>
              <a:t>Historiska</a:t>
            </a:r>
            <a:r>
              <a:rPr lang="sv-SE" sz="2000" dirty="0"/>
              <a:t> förskrivningar. Med aktuella menas de som kan hämtas ut på apotek samt läkemedel som är slutexpedierade eller utgångna under senaste 100 dagarna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0751E62A-CA5D-0362-B308-48728DFBF66D}"/>
              </a:ext>
            </a:extLst>
          </p:cNvPr>
          <p:cNvSpPr txBox="1"/>
          <p:nvPr/>
        </p:nvSpPr>
        <p:spPr>
          <a:xfrm>
            <a:off x="7952488" y="341945"/>
            <a:ext cx="3625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NLL sorteras utifrån förskrivningens giltighetstid. Sortering efter ATC-kod kan väljas i listen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68174BBB-8690-D8F2-58DD-8B8272699302}"/>
              </a:ext>
            </a:extLst>
          </p:cNvPr>
          <p:cNvSpPr txBox="1"/>
          <p:nvPr/>
        </p:nvSpPr>
        <p:spPr>
          <a:xfrm>
            <a:off x="6000750" y="3995626"/>
            <a:ext cx="450215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/>
              <a:t>För att vara säker på att recept som skrivs i Pascal visas i NLL – tryck på uppdatera</a:t>
            </a:r>
          </a:p>
        </p:txBody>
      </p:sp>
      <p:cxnSp>
        <p:nvCxnSpPr>
          <p:cNvPr id="14" name="Rak pilkoppling 13">
            <a:extLst>
              <a:ext uri="{FF2B5EF4-FFF2-40B4-BE49-F238E27FC236}">
                <a16:creationId xmlns:a16="http://schemas.microsoft.com/office/drawing/2014/main" id="{4AF66B59-ECD5-85F9-4908-2247CDD23511}"/>
              </a:ext>
            </a:extLst>
          </p:cNvPr>
          <p:cNvCxnSpPr>
            <a:stCxn id="11" idx="0"/>
          </p:cNvCxnSpPr>
          <p:nvPr/>
        </p:nvCxnSpPr>
        <p:spPr>
          <a:xfrm flipH="1" flipV="1">
            <a:off x="7842250" y="2552638"/>
            <a:ext cx="409575" cy="1442988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pilkoppling 15">
            <a:extLst>
              <a:ext uri="{FF2B5EF4-FFF2-40B4-BE49-F238E27FC236}">
                <a16:creationId xmlns:a16="http://schemas.microsoft.com/office/drawing/2014/main" id="{380E7F6B-C857-C8D5-390F-48BCA0548CE1}"/>
              </a:ext>
            </a:extLst>
          </p:cNvPr>
          <p:cNvCxnSpPr>
            <a:stCxn id="8" idx="2"/>
          </p:cNvCxnSpPr>
          <p:nvPr/>
        </p:nvCxnSpPr>
        <p:spPr>
          <a:xfrm>
            <a:off x="9765414" y="1542274"/>
            <a:ext cx="1054986" cy="921526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61CB15FA-AC6F-0F24-6E34-03B7238AAD03}"/>
              </a:ext>
            </a:extLst>
          </p:cNvPr>
          <p:cNvSpPr txBox="1"/>
          <p:nvPr/>
        </p:nvSpPr>
        <p:spPr>
          <a:xfrm>
            <a:off x="5966387" y="1470620"/>
            <a:ext cx="3651250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Möjligt att fritextsöka i sökfältet och välja att filtrera fram enbart läkemedel eller handelsvaror</a:t>
            </a:r>
          </a:p>
        </p:txBody>
      </p:sp>
      <p:cxnSp>
        <p:nvCxnSpPr>
          <p:cNvPr id="21" name="Rak pilkoppling 20">
            <a:extLst>
              <a:ext uri="{FF2B5EF4-FFF2-40B4-BE49-F238E27FC236}">
                <a16:creationId xmlns:a16="http://schemas.microsoft.com/office/drawing/2014/main" id="{60B76A72-226F-4151-7F38-9BF3C53A3359}"/>
              </a:ext>
            </a:extLst>
          </p:cNvPr>
          <p:cNvCxnSpPr>
            <a:stCxn id="17" idx="2"/>
          </p:cNvCxnSpPr>
          <p:nvPr/>
        </p:nvCxnSpPr>
        <p:spPr>
          <a:xfrm>
            <a:off x="7792012" y="2393950"/>
            <a:ext cx="255025" cy="69850"/>
          </a:xfrm>
          <a:prstGeom prst="straightConnector1">
            <a:avLst/>
          </a:prstGeom>
          <a:ln w="31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576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E2DC82-5703-4BE2-9EE2-B528C4CE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Framtida ordination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7E854A-E697-520C-106D-2096342CD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/>
              <a:t>Visas i NLL med en pil-symbol efter läkemedelsnamnet</a:t>
            </a:r>
          </a:p>
          <a:p>
            <a:pPr marL="0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7A7B823-5B2D-9083-DDCE-5DBA88BB9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95" y="2598165"/>
            <a:ext cx="6950042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53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B3838C-D28C-FA41-DD66-4E343C5A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Jämför med ordinationer i Cosmic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6A728CB6-6E74-6819-D619-7C7875DD08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8229" y="1788171"/>
            <a:ext cx="7540971" cy="3556587"/>
          </a:xfr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DEDF38E-A709-BDD2-36BF-600C2ECD7D70}"/>
              </a:ext>
            </a:extLst>
          </p:cNvPr>
          <p:cNvSpPr txBox="1"/>
          <p:nvPr/>
        </p:nvSpPr>
        <p:spPr>
          <a:xfrm>
            <a:off x="628650" y="1708151"/>
            <a:ext cx="322991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b="1" dirty="0"/>
              <a:t>Jämför med ordinationer i Cosmic </a:t>
            </a:r>
            <a:r>
              <a:rPr lang="sv-SE" dirty="0"/>
              <a:t>ersätter Dosfliken och är än så länge enbart tillgänglig för dospatienter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Här går det att föra över förskrivningar som bara finns i NLL till Cosmic. Flera förskrivningar kan föras över samtidigt genom att bocka i flera i rutan framför läkemedlet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Ordinationer som bara finns i Cosmic kan inte föras över från denna vy utan måste förskrivas i Pascal</a:t>
            </a:r>
          </a:p>
        </p:txBody>
      </p:sp>
    </p:spTree>
    <p:extLst>
      <p:ext uri="{BB962C8B-B14F-4D97-AF65-F5344CB8AC3E}">
        <p14:creationId xmlns:p14="http://schemas.microsoft.com/office/powerpoint/2010/main" val="3073628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9913AD7E-74FB-8392-656C-CCAD8CAE4B6A}"/>
              </a:ext>
            </a:extLst>
          </p:cNvPr>
          <p:cNvSpPr txBox="1"/>
          <p:nvPr/>
        </p:nvSpPr>
        <p:spPr>
          <a:xfrm>
            <a:off x="442165" y="1023149"/>
            <a:ext cx="1046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Alternativen i menyn förändras om ett läkemedel är markerat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5488A60-9741-7011-709F-157FCB4D5525}"/>
              </a:ext>
            </a:extLst>
          </p:cNvPr>
          <p:cNvSpPr txBox="1"/>
          <p:nvPr/>
        </p:nvSpPr>
        <p:spPr>
          <a:xfrm>
            <a:off x="8113277" y="3194903"/>
            <a:ext cx="3636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Öppna Pascal, uppdatera och sorteringsvalen försvinner</a:t>
            </a:r>
          </a:p>
          <a:p>
            <a:r>
              <a:rPr lang="sv-SE" dirty="0"/>
              <a:t>Skapa ordination i Cosmic tillkommer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64BAE99-8C71-21F9-B60C-94065FC38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65" y="3989821"/>
            <a:ext cx="7487450" cy="2022011"/>
          </a:xfrm>
          <a:prstGeom prst="rect">
            <a:avLst/>
          </a:prstGeom>
        </p:spPr>
      </p:pic>
      <p:pic>
        <p:nvPicPr>
          <p:cNvPr id="14" name="Platshållare för innehåll 13">
            <a:extLst>
              <a:ext uri="{FF2B5EF4-FFF2-40B4-BE49-F238E27FC236}">
                <a16:creationId xmlns:a16="http://schemas.microsoft.com/office/drawing/2014/main" id="{33DF5EF0-5FBA-3DEB-7653-FF199A202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165" y="1533024"/>
            <a:ext cx="7487449" cy="2139272"/>
          </a:xfrm>
        </p:spPr>
      </p:pic>
    </p:spTree>
    <p:extLst>
      <p:ext uri="{BB962C8B-B14F-4D97-AF65-F5344CB8AC3E}">
        <p14:creationId xmlns:p14="http://schemas.microsoft.com/office/powerpoint/2010/main" val="742476255"/>
      </p:ext>
    </p:extLst>
  </p:cSld>
  <p:clrMapOvr>
    <a:masterClrMapping/>
  </p:clrMapOvr>
</p:sld>
</file>

<file path=ppt/theme/theme1.xml><?xml version="1.0" encoding="utf-8"?>
<a:theme xmlns:a="http://schemas.openxmlformats.org/drawingml/2006/main" name="RJH">
  <a:themeElements>
    <a:clrScheme name="Region JH-0416">
      <a:dk1>
        <a:srgbClr val="000000"/>
      </a:dk1>
      <a:lt1>
        <a:srgbClr val="FFFFFF"/>
      </a:lt1>
      <a:dk2>
        <a:srgbClr val="A59C94"/>
      </a:dk2>
      <a:lt2>
        <a:srgbClr val="FFFFFF"/>
      </a:lt2>
      <a:accent1>
        <a:srgbClr val="97D700"/>
      </a:accent1>
      <a:accent2>
        <a:srgbClr val="E6F0F9"/>
      </a:accent2>
      <a:accent3>
        <a:srgbClr val="1C1C1C"/>
      </a:accent3>
      <a:accent4>
        <a:srgbClr val="BFB8AF"/>
      </a:accent4>
      <a:accent5>
        <a:srgbClr val="4E801F"/>
      </a:accent5>
      <a:accent6>
        <a:srgbClr val="96C0E6"/>
      </a:accent6>
      <a:hlink>
        <a:srgbClr val="000000"/>
      </a:hlink>
      <a:folHlink>
        <a:srgbClr val="7F746B"/>
      </a:folHlink>
    </a:clrScheme>
    <a:fontScheme name="RJH - Rubrik Arial Narrow -  Bröd Arial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RJH_mall_anpassade färger.pptx" id="{95C4B7E5-F834-4063-B622-10F4EB466DD8}" vid="{5504849E-FC1A-493C-ADCA-5C793ED58A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02EBD1554A864C955C501E709CD871" ma:contentTypeVersion="8" ma:contentTypeDescription="Skapa ett nytt dokument." ma:contentTypeScope="" ma:versionID="0f3348eee2126fd0c53a50567e920247">
  <xsd:schema xmlns:xsd="http://www.w3.org/2001/XMLSchema" xmlns:xs="http://www.w3.org/2001/XMLSchema" xmlns:p="http://schemas.microsoft.com/office/2006/metadata/properties" xmlns:ns2="37046d66-f9f1-43bf-939b-b6552d0ba332" targetNamespace="http://schemas.microsoft.com/office/2006/metadata/properties" ma:root="true" ma:fieldsID="3a8aa5eb8196b57ece8a0e37f361fb1d" ns2:_="">
    <xsd:import namespace="37046d66-f9f1-43bf-939b-b6552d0ba3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46d66-f9f1-43bf-939b-b6552d0ba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22E30-3D22-4414-8175-7A0B684B90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2F00D-EFBD-4892-B432-AE7EA8A68896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37046d66-f9f1-43bf-939b-b6552d0ba33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B66EBA-E295-431B-B8AD-16CC6C71E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046d66-f9f1-43bf-939b-b6552d0ba3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b0b0de0-301b-43bc-be01-b232acb4eea4}" enabled="1" method="Privileged" siteId="{d3b4cf3a-ca77-4a02-aefa-f4398591468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1086</Words>
  <Application>Microsoft Office PowerPoint</Application>
  <PresentationFormat>Bredbild</PresentationFormat>
  <Paragraphs>126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2" baseType="lpstr">
      <vt:lpstr>RJH</vt:lpstr>
      <vt:lpstr>Nationella Läkemedelslistan (NLL)</vt:lpstr>
      <vt:lpstr>Övergripande information</vt:lpstr>
      <vt:lpstr>Vad är vad?</vt:lpstr>
      <vt:lpstr>Behörigheter i NLL</vt:lpstr>
      <vt:lpstr>Att öppna NLL från Cosmic</vt:lpstr>
      <vt:lpstr>PowerPoint-presentation</vt:lpstr>
      <vt:lpstr>Framtida ordination</vt:lpstr>
      <vt:lpstr>Jämför med ordinationer i Cosmic</vt:lpstr>
      <vt:lpstr>PowerPoint-presentation</vt:lpstr>
      <vt:lpstr>Vad följer med till Cosmic när förskrivning överförs?</vt:lpstr>
      <vt:lpstr>Skillnader - dosfliken i Cosmic och jämförelsevyn i NLL</vt:lpstr>
      <vt:lpstr>Skillnader - dosfliken i Cosmic och jämförelsevyn i NLL</vt:lpstr>
      <vt:lpstr>Exempel på hur NLL kan användas för patienter som inte har dos</vt:lpstr>
      <vt:lpstr>Bra att veta</vt:lpstr>
      <vt:lpstr>Samtycken</vt:lpstr>
      <vt:lpstr>Spärrar</vt:lpstr>
      <vt:lpstr>NLL i Nova</vt:lpstr>
      <vt:lpstr>Reservrutiner om NLL inte fungerar i Cosmic</vt:lpstr>
      <vt:lpstr>Förändringar i utkorgen</vt:lpstr>
      <vt:lpstr>Förändringar vid högerklick i läkemedelslistan i Cosmic</vt:lpstr>
      <vt:lpstr>Information och utbildning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Helena Öhlén</dc:creator>
  <cp:lastModifiedBy>Helena Öhlén</cp:lastModifiedBy>
  <cp:revision>3</cp:revision>
  <dcterms:created xsi:type="dcterms:W3CDTF">2025-04-16T07:43:49Z</dcterms:created>
  <dcterms:modified xsi:type="dcterms:W3CDTF">2025-10-24T13:40:01Z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0x010100A702EBD1554A864C955C501E709CD871</vt:lpwstr>
  </property>
</Properties>
</file>