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70E999-4279-4E02-B3C7-FAF0698463DF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2D4D2983-84DA-44E9-88A1-F4B14AD856C2}">
      <dgm:prSet phldrT="[Text]"/>
      <dgm:spPr/>
      <dgm:t>
        <a:bodyPr/>
        <a:lstStyle/>
        <a:p>
          <a:endParaRPr lang="sv-SE" dirty="0"/>
        </a:p>
      </dgm:t>
    </dgm:pt>
    <dgm:pt modelId="{850132A1-DC53-4726-A361-10F1E0EEBBDE}" type="parTrans" cxnId="{01B74EB3-DEB6-4855-868F-5A0DE75EB003}">
      <dgm:prSet/>
      <dgm:spPr/>
      <dgm:t>
        <a:bodyPr/>
        <a:lstStyle/>
        <a:p>
          <a:endParaRPr lang="sv-SE"/>
        </a:p>
      </dgm:t>
    </dgm:pt>
    <dgm:pt modelId="{28ADBD43-2702-40A5-BF2A-3A695CDFD24A}" type="sibTrans" cxnId="{01B74EB3-DEB6-4855-868F-5A0DE75EB003}">
      <dgm:prSet/>
      <dgm:spPr/>
      <dgm:t>
        <a:bodyPr/>
        <a:lstStyle/>
        <a:p>
          <a:endParaRPr lang="sv-SE"/>
        </a:p>
      </dgm:t>
    </dgm:pt>
    <dgm:pt modelId="{4A207DC7-0AC9-4612-B7FE-7ECF1D09C3BE}">
      <dgm:prSet phldrT="[Text]" custT="1"/>
      <dgm:spPr/>
      <dgm:t>
        <a:bodyPr/>
        <a:lstStyle/>
        <a:p>
          <a:r>
            <a:rPr lang="sv-SE" sz="2400" dirty="0">
              <a:solidFill>
                <a:schemeClr val="accent3"/>
              </a:solidFill>
            </a:rPr>
            <a:t>L-IFO</a:t>
          </a:r>
        </a:p>
      </dgm:t>
    </dgm:pt>
    <dgm:pt modelId="{E238E5F1-A95C-42D6-933B-61320EA1F787}" type="parTrans" cxnId="{693B46B3-A9FE-40C5-AFEE-0C7836F13A3D}">
      <dgm:prSet/>
      <dgm:spPr/>
      <dgm:t>
        <a:bodyPr/>
        <a:lstStyle/>
        <a:p>
          <a:endParaRPr lang="sv-SE"/>
        </a:p>
      </dgm:t>
    </dgm:pt>
    <dgm:pt modelId="{F0626CA0-F121-4B99-86D6-E460FC8CC663}" type="sibTrans" cxnId="{693B46B3-A9FE-40C5-AFEE-0C7836F13A3D}">
      <dgm:prSet/>
      <dgm:spPr/>
      <dgm:t>
        <a:bodyPr/>
        <a:lstStyle/>
        <a:p>
          <a:endParaRPr lang="sv-SE"/>
        </a:p>
      </dgm:t>
    </dgm:pt>
    <dgm:pt modelId="{D4605FE5-863A-448F-A307-6D5CFFCC96F3}">
      <dgm:prSet phldrT="[Text]" custT="1"/>
      <dgm:spPr/>
      <dgm:t>
        <a:bodyPr/>
        <a:lstStyle/>
        <a:p>
          <a:r>
            <a:rPr lang="sv-SE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SVOM</a:t>
          </a:r>
        </a:p>
      </dgm:t>
    </dgm:pt>
    <dgm:pt modelId="{589B7E20-7DAB-4D57-94AB-2C21A30247A7}" type="parTrans" cxnId="{298D481B-1DEB-457D-AFC5-1063CDF101A3}">
      <dgm:prSet/>
      <dgm:spPr/>
      <dgm:t>
        <a:bodyPr/>
        <a:lstStyle/>
        <a:p>
          <a:endParaRPr lang="sv-SE"/>
        </a:p>
      </dgm:t>
    </dgm:pt>
    <dgm:pt modelId="{16B790BC-836B-4D2C-9570-08E6534FDBB4}" type="sibTrans" cxnId="{298D481B-1DEB-457D-AFC5-1063CDF101A3}">
      <dgm:prSet/>
      <dgm:spPr/>
      <dgm:t>
        <a:bodyPr/>
        <a:lstStyle/>
        <a:p>
          <a:endParaRPr lang="sv-SE"/>
        </a:p>
      </dgm:t>
    </dgm:pt>
    <dgm:pt modelId="{075C00D9-D7CA-4D20-B5D7-B51B8F613345}" type="pres">
      <dgm:prSet presAssocID="{9E70E999-4279-4E02-B3C7-FAF0698463DF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E2160B8E-C6FE-48C6-A657-B6DC57111595}" type="pres">
      <dgm:prSet presAssocID="{2D4D2983-84DA-44E9-88A1-F4B14AD856C2}" presName="Accent1" presStyleCnt="0"/>
      <dgm:spPr/>
    </dgm:pt>
    <dgm:pt modelId="{EF9AA52D-81D9-4964-BC80-C472F828F875}" type="pres">
      <dgm:prSet presAssocID="{2D4D2983-84DA-44E9-88A1-F4B14AD856C2}" presName="Accent" presStyleLbl="node1" presStyleIdx="0" presStyleCnt="3" custAng="1044084" custScaleX="68741" custScaleY="69040" custLinFactX="9857" custLinFactNeighborX="100000" custLinFactNeighborY="35002"/>
      <dgm:spPr/>
    </dgm:pt>
    <dgm:pt modelId="{878737D9-45D5-4CA0-BBC3-50FF9517C472}" type="pres">
      <dgm:prSet presAssocID="{2D4D2983-84DA-44E9-88A1-F4B14AD856C2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2D6130BD-679C-4AB8-BD4F-5C09A67A66A6}" type="pres">
      <dgm:prSet presAssocID="{4A207DC7-0AC9-4612-B7FE-7ECF1D09C3BE}" presName="Accent2" presStyleCnt="0"/>
      <dgm:spPr/>
    </dgm:pt>
    <dgm:pt modelId="{8E23C4D7-E1C1-4A0E-966F-0F03BFF1F3C7}" type="pres">
      <dgm:prSet presAssocID="{4A207DC7-0AC9-4612-B7FE-7ECF1D09C3BE}" presName="Accent" presStyleLbl="node1" presStyleIdx="1" presStyleCnt="3" custScaleX="70229" custScaleY="67418" custLinFactNeighborX="73980" custLinFactNeighborY="-22235"/>
      <dgm:spPr/>
    </dgm:pt>
    <dgm:pt modelId="{2B72DF10-80D7-4FF8-8A0B-A3FC62C31437}" type="pres">
      <dgm:prSet presAssocID="{4A207DC7-0AC9-4612-B7FE-7ECF1D09C3BE}" presName="Parent2" presStyleLbl="revTx" presStyleIdx="1" presStyleCnt="3" custScaleX="97307" custScaleY="69391" custLinFactX="29517" custLinFactNeighborX="100000" custLinFactNeighborY="-78193">
        <dgm:presLayoutVars>
          <dgm:chMax val="1"/>
          <dgm:chPref val="1"/>
          <dgm:bulletEnabled val="1"/>
        </dgm:presLayoutVars>
      </dgm:prSet>
      <dgm:spPr/>
    </dgm:pt>
    <dgm:pt modelId="{4611CCE1-D866-431C-AD18-282BAEB83EF0}" type="pres">
      <dgm:prSet presAssocID="{D4605FE5-863A-448F-A307-6D5CFFCC96F3}" presName="Accent3" presStyleCnt="0"/>
      <dgm:spPr/>
    </dgm:pt>
    <dgm:pt modelId="{6936F3B2-3ECC-4E5F-A703-EED435E9D4F3}" type="pres">
      <dgm:prSet presAssocID="{D4605FE5-863A-448F-A307-6D5CFFCC96F3}" presName="Accent" presStyleLbl="node1" presStyleIdx="2" presStyleCnt="3" custAng="3995833" custScaleX="89235" custScaleY="93963" custLinFactNeighborX="89478" custLinFactNeighborY="-11351"/>
      <dgm:spPr/>
    </dgm:pt>
    <dgm:pt modelId="{DE988662-75EA-4BAA-B819-9B3318FCAC5D}" type="pres">
      <dgm:prSet presAssocID="{D4605FE5-863A-448F-A307-6D5CFFCC96F3}" presName="Parent3" presStyleLbl="revTx" presStyleIdx="2" presStyleCnt="3" custLinFactX="35638" custLinFactNeighborX="100000" custLinFactNeighborY="-44675">
        <dgm:presLayoutVars>
          <dgm:chMax val="1"/>
          <dgm:chPref val="1"/>
          <dgm:bulletEnabled val="1"/>
        </dgm:presLayoutVars>
      </dgm:prSet>
      <dgm:spPr/>
    </dgm:pt>
  </dgm:ptLst>
  <dgm:cxnLst>
    <dgm:cxn modelId="{298D481B-1DEB-457D-AFC5-1063CDF101A3}" srcId="{9E70E999-4279-4E02-B3C7-FAF0698463DF}" destId="{D4605FE5-863A-448F-A307-6D5CFFCC96F3}" srcOrd="2" destOrd="0" parTransId="{589B7E20-7DAB-4D57-94AB-2C21A30247A7}" sibTransId="{16B790BC-836B-4D2C-9570-08E6534FDBB4}"/>
    <dgm:cxn modelId="{5FA7092A-5B65-443A-B55A-9724433F754D}" type="presOf" srcId="{2D4D2983-84DA-44E9-88A1-F4B14AD856C2}" destId="{878737D9-45D5-4CA0-BBC3-50FF9517C472}" srcOrd="0" destOrd="0" presId="urn:microsoft.com/office/officeart/2009/layout/CircleArrowProcess"/>
    <dgm:cxn modelId="{91F7A34F-22EA-4BA4-A851-57407584F933}" type="presOf" srcId="{4A207DC7-0AC9-4612-B7FE-7ECF1D09C3BE}" destId="{2B72DF10-80D7-4FF8-8A0B-A3FC62C31437}" srcOrd="0" destOrd="0" presId="urn:microsoft.com/office/officeart/2009/layout/CircleArrowProcess"/>
    <dgm:cxn modelId="{693B46B3-A9FE-40C5-AFEE-0C7836F13A3D}" srcId="{9E70E999-4279-4E02-B3C7-FAF0698463DF}" destId="{4A207DC7-0AC9-4612-B7FE-7ECF1D09C3BE}" srcOrd="1" destOrd="0" parTransId="{E238E5F1-A95C-42D6-933B-61320EA1F787}" sibTransId="{F0626CA0-F121-4B99-86D6-E460FC8CC663}"/>
    <dgm:cxn modelId="{01B74EB3-DEB6-4855-868F-5A0DE75EB003}" srcId="{9E70E999-4279-4E02-B3C7-FAF0698463DF}" destId="{2D4D2983-84DA-44E9-88A1-F4B14AD856C2}" srcOrd="0" destOrd="0" parTransId="{850132A1-DC53-4726-A361-10F1E0EEBBDE}" sibTransId="{28ADBD43-2702-40A5-BF2A-3A695CDFD24A}"/>
    <dgm:cxn modelId="{8C21B4E5-54C7-4334-AB19-B3D017627A0C}" type="presOf" srcId="{D4605FE5-863A-448F-A307-6D5CFFCC96F3}" destId="{DE988662-75EA-4BAA-B819-9B3318FCAC5D}" srcOrd="0" destOrd="0" presId="urn:microsoft.com/office/officeart/2009/layout/CircleArrowProcess"/>
    <dgm:cxn modelId="{71EF72EB-2962-46CB-B131-A8E4CD555AB7}" type="presOf" srcId="{9E70E999-4279-4E02-B3C7-FAF0698463DF}" destId="{075C00D9-D7CA-4D20-B5D7-B51B8F613345}" srcOrd="0" destOrd="0" presId="urn:microsoft.com/office/officeart/2009/layout/CircleArrowProcess"/>
    <dgm:cxn modelId="{320DE2A5-0159-41A7-8A2A-4876980BD11B}" type="presParOf" srcId="{075C00D9-D7CA-4D20-B5D7-B51B8F613345}" destId="{E2160B8E-C6FE-48C6-A657-B6DC57111595}" srcOrd="0" destOrd="0" presId="urn:microsoft.com/office/officeart/2009/layout/CircleArrowProcess"/>
    <dgm:cxn modelId="{14E55D86-8158-4A75-97B5-6BB786F72BD8}" type="presParOf" srcId="{E2160B8E-C6FE-48C6-A657-B6DC57111595}" destId="{EF9AA52D-81D9-4964-BC80-C472F828F875}" srcOrd="0" destOrd="0" presId="urn:microsoft.com/office/officeart/2009/layout/CircleArrowProcess"/>
    <dgm:cxn modelId="{D2CC5836-79A4-4DFE-B211-BE8A8EAFD0F1}" type="presParOf" srcId="{075C00D9-D7CA-4D20-B5D7-B51B8F613345}" destId="{878737D9-45D5-4CA0-BBC3-50FF9517C472}" srcOrd="1" destOrd="0" presId="urn:microsoft.com/office/officeart/2009/layout/CircleArrowProcess"/>
    <dgm:cxn modelId="{23CF96B4-FC00-4E4D-AD5E-6E75EFE16075}" type="presParOf" srcId="{075C00D9-D7CA-4D20-B5D7-B51B8F613345}" destId="{2D6130BD-679C-4AB8-BD4F-5C09A67A66A6}" srcOrd="2" destOrd="0" presId="urn:microsoft.com/office/officeart/2009/layout/CircleArrowProcess"/>
    <dgm:cxn modelId="{756FE6C5-82FC-4F70-AEBD-20082AE41338}" type="presParOf" srcId="{2D6130BD-679C-4AB8-BD4F-5C09A67A66A6}" destId="{8E23C4D7-E1C1-4A0E-966F-0F03BFF1F3C7}" srcOrd="0" destOrd="0" presId="urn:microsoft.com/office/officeart/2009/layout/CircleArrowProcess"/>
    <dgm:cxn modelId="{8022BDD8-0906-4B09-81F7-FA6DE8802596}" type="presParOf" srcId="{075C00D9-D7CA-4D20-B5D7-B51B8F613345}" destId="{2B72DF10-80D7-4FF8-8A0B-A3FC62C31437}" srcOrd="3" destOrd="0" presId="urn:microsoft.com/office/officeart/2009/layout/CircleArrowProcess"/>
    <dgm:cxn modelId="{9CD3CC64-E8D8-40D9-8734-1AC6F40F4F2C}" type="presParOf" srcId="{075C00D9-D7CA-4D20-B5D7-B51B8F613345}" destId="{4611CCE1-D866-431C-AD18-282BAEB83EF0}" srcOrd="4" destOrd="0" presId="urn:microsoft.com/office/officeart/2009/layout/CircleArrowProcess"/>
    <dgm:cxn modelId="{09F12AC3-D31D-416B-8919-C9F0C6AB80FE}" type="presParOf" srcId="{4611CCE1-D866-431C-AD18-282BAEB83EF0}" destId="{6936F3B2-3ECC-4E5F-A703-EED435E9D4F3}" srcOrd="0" destOrd="0" presId="urn:microsoft.com/office/officeart/2009/layout/CircleArrowProcess"/>
    <dgm:cxn modelId="{18FE264D-2CFA-446A-97F6-ACAFFCEB0DA7}" type="presParOf" srcId="{075C00D9-D7CA-4D20-B5D7-B51B8F613345}" destId="{DE988662-75EA-4BAA-B819-9B3318FCAC5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AA52D-81D9-4964-BC80-C472F828F875}">
      <dsp:nvSpPr>
        <dsp:cNvPr id="0" name=""/>
        <dsp:cNvSpPr/>
      </dsp:nvSpPr>
      <dsp:spPr>
        <a:xfrm rot="1044084">
          <a:off x="8595357" y="1407905"/>
          <a:ext cx="2197281" cy="220717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737D9-45D5-4CA0-BBC3-50FF9517C472}">
      <dsp:nvSpPr>
        <dsp:cNvPr id="0" name=""/>
        <dsp:cNvSpPr/>
      </dsp:nvSpPr>
      <dsp:spPr>
        <a:xfrm>
          <a:off x="5290749" y="948216"/>
          <a:ext cx="1776213" cy="887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5800" kern="1200" dirty="0"/>
        </a:p>
      </dsp:txBody>
      <dsp:txXfrm>
        <a:off x="5290749" y="948216"/>
        <a:ext cx="1776213" cy="887894"/>
      </dsp:txXfrm>
    </dsp:sp>
    <dsp:sp modelId="{8E23C4D7-E1C1-4A0E-966F-0F03BFF1F3C7}">
      <dsp:nvSpPr>
        <dsp:cNvPr id="0" name=""/>
        <dsp:cNvSpPr/>
      </dsp:nvSpPr>
      <dsp:spPr>
        <a:xfrm>
          <a:off x="6536973" y="1440879"/>
          <a:ext cx="2244845" cy="215532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2DF10-80D7-4FF8-8A0B-A3FC62C31437}">
      <dsp:nvSpPr>
        <dsp:cNvPr id="0" name=""/>
        <dsp:cNvSpPr/>
      </dsp:nvSpPr>
      <dsp:spPr>
        <a:xfrm>
          <a:off x="6730960" y="2237344"/>
          <a:ext cx="1728380" cy="6161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400" kern="1200" dirty="0">
              <a:solidFill>
                <a:schemeClr val="accent3"/>
              </a:solidFill>
            </a:rPr>
            <a:t>L-IFO</a:t>
          </a:r>
        </a:p>
      </dsp:txBody>
      <dsp:txXfrm>
        <a:off x="6730960" y="2237344"/>
        <a:ext cx="1728380" cy="616118"/>
      </dsp:txXfrm>
    </dsp:sp>
    <dsp:sp modelId="{6936F3B2-3ECC-4E5F-A703-EED435E9D4F3}">
      <dsp:nvSpPr>
        <dsp:cNvPr id="0" name=""/>
        <dsp:cNvSpPr/>
      </dsp:nvSpPr>
      <dsp:spPr>
        <a:xfrm rot="3995833">
          <a:off x="7416844" y="3458682"/>
          <a:ext cx="2450623" cy="258150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988662-75EA-4BAA-B819-9B3318FCAC5D}">
      <dsp:nvSpPr>
        <dsp:cNvPr id="0" name=""/>
        <dsp:cNvSpPr/>
      </dsp:nvSpPr>
      <dsp:spPr>
        <a:xfrm>
          <a:off x="7704172" y="4249228"/>
          <a:ext cx="1776213" cy="887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b="1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SVOM</a:t>
          </a:r>
        </a:p>
      </dsp:txBody>
      <dsp:txXfrm>
        <a:off x="7704172" y="4249228"/>
        <a:ext cx="1776213" cy="887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696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502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824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395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13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902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14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43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75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563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29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C4F19-F02D-457E-AF59-AB43789E8BB5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A4D38-B0C7-4B65-A2F7-49FAA4CA4F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700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Samverkansarenor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321276" y="-1"/>
          <a:ext cx="11582400" cy="6640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9359731" y="2038061"/>
            <a:ext cx="1306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solidFill>
                  <a:schemeClr val="accent3"/>
                </a:solidFill>
              </a:rPr>
              <a:t>Fredags-</a:t>
            </a:r>
          </a:p>
          <a:p>
            <a:r>
              <a:rPr lang="sv-SE" sz="2400" dirty="0">
                <a:solidFill>
                  <a:schemeClr val="accent3"/>
                </a:solidFill>
              </a:rPr>
              <a:t>gruppen </a:t>
            </a:r>
            <a:endParaRPr lang="sv-SE" sz="2000" dirty="0">
              <a:solidFill>
                <a:schemeClr val="accent3"/>
              </a:solidFill>
            </a:endParaRPr>
          </a:p>
        </p:txBody>
      </p:sp>
      <p:cxnSp>
        <p:nvCxnSpPr>
          <p:cNvPr id="7" name="Kurva 6"/>
          <p:cNvCxnSpPr/>
          <p:nvPr/>
        </p:nvCxnSpPr>
        <p:spPr>
          <a:xfrm>
            <a:off x="5800436" y="3509818"/>
            <a:ext cx="1958110" cy="812799"/>
          </a:xfrm>
          <a:prstGeom prst="curved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med rundade hörn 11"/>
          <p:cNvSpPr/>
          <p:nvPr/>
        </p:nvSpPr>
        <p:spPr>
          <a:xfrm>
            <a:off x="314036" y="365125"/>
            <a:ext cx="5486400" cy="61557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b="1" dirty="0">
              <a:solidFill>
                <a:schemeClr val="accent5"/>
              </a:solidFill>
            </a:endParaRPr>
          </a:p>
          <a:p>
            <a:pPr algn="ctr"/>
            <a:endParaRPr lang="sv-SE" sz="2000" b="1" dirty="0">
              <a:solidFill>
                <a:schemeClr val="accent5"/>
              </a:solidFill>
            </a:endParaRPr>
          </a:p>
          <a:p>
            <a:pPr algn="ctr"/>
            <a:endParaRPr lang="sv-SE" sz="2000" b="1" dirty="0">
              <a:solidFill>
                <a:schemeClr val="accent5"/>
              </a:solidFill>
            </a:endParaRPr>
          </a:p>
          <a:p>
            <a:pPr algn="ctr"/>
            <a:endParaRPr lang="sv-SE" sz="2800" b="1" dirty="0">
              <a:solidFill>
                <a:schemeClr val="accent5"/>
              </a:solidFill>
            </a:endParaRPr>
          </a:p>
          <a:p>
            <a:pPr algn="ctr"/>
            <a:r>
              <a:rPr lang="sv-SE" sz="2800" b="1" dirty="0">
                <a:solidFill>
                  <a:schemeClr val="accent5"/>
                </a:solidFill>
              </a:rPr>
              <a:t>Sociala vård- och omsorgsgruppen (SVOM) </a:t>
            </a:r>
            <a:br>
              <a:rPr lang="sv-SE" sz="2800" b="1" dirty="0">
                <a:solidFill>
                  <a:schemeClr val="accent5"/>
                </a:solidFill>
              </a:rPr>
            </a:br>
            <a:r>
              <a:rPr lang="sv-SE" b="1" dirty="0">
                <a:solidFill>
                  <a:schemeClr val="accent5"/>
                </a:solidFill>
              </a:rPr>
              <a:t>Politisk arena</a:t>
            </a:r>
          </a:p>
          <a:p>
            <a:pPr algn="ctr"/>
            <a:endParaRPr lang="sv-SE" sz="2000" b="1" dirty="0">
              <a:solidFill>
                <a:schemeClr val="accent5"/>
              </a:solidFill>
            </a:endParaRPr>
          </a:p>
          <a:p>
            <a:pPr algn="ctr"/>
            <a:r>
              <a:rPr lang="sv-SE" sz="2000" b="1" dirty="0">
                <a:solidFill>
                  <a:schemeClr val="accent5"/>
                </a:solidFill>
              </a:rPr>
              <a:t>Syfte 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Stärka regional samverkan och utveckling mellan kommunerna och Region Jämtland Härjedalen </a:t>
            </a:r>
          </a:p>
          <a:p>
            <a:pPr algn="ctr"/>
            <a:r>
              <a:rPr lang="sv-SE" sz="2000" b="1" dirty="0">
                <a:solidFill>
                  <a:schemeClr val="accent5"/>
                </a:solidFill>
              </a:rPr>
              <a:t>Deltagare</a:t>
            </a:r>
          </a:p>
          <a:p>
            <a:pPr algn="ctr"/>
            <a:r>
              <a:rPr lang="sv-SE" sz="1200" dirty="0">
                <a:solidFill>
                  <a:schemeClr val="tx1"/>
                </a:solidFill>
              </a:rPr>
              <a:t>Från länets samtliga kommuner; 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Facknämndsordförande </a:t>
            </a:r>
            <a:r>
              <a:rPr lang="sv-SE" sz="1400" dirty="0">
                <a:solidFill>
                  <a:schemeClr val="tx1"/>
                </a:solidFill>
              </a:rPr>
              <a:t>dvs sociala samrådsgruppen &amp;</a:t>
            </a:r>
            <a:r>
              <a:rPr lang="sv-SE" dirty="0">
                <a:solidFill>
                  <a:schemeClr val="tx1"/>
                </a:solidFill>
              </a:rPr>
              <a:t> förvaltningschefer/motsvarande, samordnare social välfärd</a:t>
            </a:r>
            <a:endParaRPr lang="sv-SE" sz="1200" dirty="0">
              <a:solidFill>
                <a:schemeClr val="tx1"/>
              </a:solidFill>
            </a:endParaRPr>
          </a:p>
          <a:p>
            <a:pPr algn="ctr"/>
            <a:r>
              <a:rPr lang="sv-SE" sz="1200" dirty="0">
                <a:solidFill>
                  <a:schemeClr val="tx1"/>
                </a:solidFill>
              </a:rPr>
              <a:t>Från Region Jämtland Härjedalen; 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Hälso- och sjukvårdsnämndens ordförande, 1:e vice ordförande och oppositionsråd. 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Hälso- och sjukvårdsdirektör, 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områdeschef primärvård, </a:t>
            </a:r>
            <a:r>
              <a:rPr lang="sv-SE">
                <a:solidFill>
                  <a:schemeClr val="tx1"/>
                </a:solidFill>
              </a:rPr>
              <a:t>psykiatri, vårdstrateg</a:t>
            </a:r>
            <a:r>
              <a:rPr lang="sv-SE" dirty="0">
                <a:solidFill>
                  <a:schemeClr val="tx1"/>
                </a:solidFill>
              </a:rPr>
              <a:t>, planeringschef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sz="2000" b="1" dirty="0">
                <a:solidFill>
                  <a:schemeClr val="accent5"/>
                </a:solidFill>
              </a:rPr>
              <a:t>Mandat  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Rekommendationsbeslut</a:t>
            </a:r>
          </a:p>
          <a:p>
            <a:pPr algn="ctr"/>
            <a:r>
              <a:rPr lang="sv-SE" sz="1400" dirty="0">
                <a:solidFill>
                  <a:schemeClr val="accent5"/>
                </a:solidFill>
              </a:rPr>
              <a:t>4 ggr/år inkluderande ett tillfälle</a:t>
            </a:r>
          </a:p>
          <a:p>
            <a:pPr algn="ctr"/>
            <a:r>
              <a:rPr lang="sv-SE" sz="1400" dirty="0">
                <a:solidFill>
                  <a:schemeClr val="accent5"/>
                </a:solidFill>
              </a:rPr>
              <a:t>  samverkansdagar med Västernorrland</a:t>
            </a:r>
          </a:p>
          <a:p>
            <a:pPr algn="ctr"/>
            <a:endParaRPr lang="sv-SE" dirty="0">
              <a:solidFill>
                <a:schemeClr val="accent5"/>
              </a:solidFill>
            </a:endParaRPr>
          </a:p>
          <a:p>
            <a:pPr algn="ctr"/>
            <a:endParaRPr lang="sv-SE" dirty="0">
              <a:solidFill>
                <a:schemeClr val="tx1"/>
              </a:solidFill>
            </a:endParaRPr>
          </a:p>
          <a:p>
            <a:pPr algn="ctr"/>
            <a:endParaRPr lang="sv-SE" sz="2000" b="1" dirty="0">
              <a:solidFill>
                <a:schemeClr val="tx1"/>
              </a:solidFill>
            </a:endParaRPr>
          </a:p>
          <a:p>
            <a:pPr algn="ctr"/>
            <a:endParaRPr lang="sv-SE" sz="2800" dirty="0">
              <a:solidFill>
                <a:schemeClr val="accent5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10282881" y="5807676"/>
            <a:ext cx="1513703" cy="5353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Regionens  samverkansråd</a:t>
            </a:r>
          </a:p>
        </p:txBody>
      </p:sp>
      <p:cxnSp>
        <p:nvCxnSpPr>
          <p:cNvPr id="10" name="Rak pil 9"/>
          <p:cNvCxnSpPr/>
          <p:nvPr/>
        </p:nvCxnSpPr>
        <p:spPr>
          <a:xfrm>
            <a:off x="9751540" y="5844704"/>
            <a:ext cx="450523" cy="282125"/>
          </a:xfrm>
          <a:prstGeom prst="straightConnector1">
            <a:avLst/>
          </a:prstGeom>
          <a:ln w="1905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89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</Words>
  <Application>Microsoft Office PowerPoint</Application>
  <PresentationFormat>Bredbild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Samverkansarenor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Ingela Jönsson</dc:creator>
  <cp:lastModifiedBy>Ingela Jönsson</cp:lastModifiedBy>
  <cp:revision>5</cp:revision>
  <dcterms:created xsi:type="dcterms:W3CDTF">2016-02-25T11:28:00Z</dcterms:created>
  <dcterms:modified xsi:type="dcterms:W3CDTF">2019-05-20T08:35:57Z</dcterms:modified>
</cp:coreProperties>
</file>