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70E999-4279-4E02-B3C7-FAF0698463D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D4D2983-84DA-44E9-88A1-F4B14AD856C2}">
      <dgm:prSet phldrT="[Text]"/>
      <dgm:spPr/>
      <dgm:t>
        <a:bodyPr/>
        <a:lstStyle/>
        <a:p>
          <a:r>
            <a:rPr lang="sv-SE"/>
            <a:t>Tjänstemannaarena</a:t>
          </a:r>
          <a:endParaRPr lang="sv-SE" dirty="0"/>
        </a:p>
      </dgm:t>
    </dgm:pt>
    <dgm:pt modelId="{850132A1-DC53-4726-A361-10F1E0EEBBDE}" type="parTrans" cxnId="{01B74EB3-DEB6-4855-868F-5A0DE75EB003}">
      <dgm:prSet/>
      <dgm:spPr/>
      <dgm:t>
        <a:bodyPr/>
        <a:lstStyle/>
        <a:p>
          <a:endParaRPr lang="sv-SE"/>
        </a:p>
      </dgm:t>
    </dgm:pt>
    <dgm:pt modelId="{28ADBD43-2702-40A5-BF2A-3A695CDFD24A}" type="sibTrans" cxnId="{01B74EB3-DEB6-4855-868F-5A0DE75EB003}">
      <dgm:prSet/>
      <dgm:spPr/>
      <dgm:t>
        <a:bodyPr/>
        <a:lstStyle/>
        <a:p>
          <a:endParaRPr lang="sv-SE"/>
        </a:p>
      </dgm:t>
    </dgm:pt>
    <dgm:pt modelId="{4A207DC7-0AC9-4612-B7FE-7ECF1D09C3BE}">
      <dgm:prSet phldrT="[Text]" custT="1"/>
      <dgm:spPr/>
      <dgm:t>
        <a:bodyPr/>
        <a:lstStyle/>
        <a:p>
          <a:r>
            <a:rPr lang="sv-SE" sz="3200" dirty="0">
              <a:solidFill>
                <a:schemeClr val="accent3"/>
              </a:solidFill>
            </a:rPr>
            <a:t>L-IFO</a:t>
          </a:r>
        </a:p>
      </dgm:t>
    </dgm:pt>
    <dgm:pt modelId="{E238E5F1-A95C-42D6-933B-61320EA1F787}" type="parTrans" cxnId="{693B46B3-A9FE-40C5-AFEE-0C7836F13A3D}">
      <dgm:prSet/>
      <dgm:spPr/>
      <dgm:t>
        <a:bodyPr/>
        <a:lstStyle/>
        <a:p>
          <a:endParaRPr lang="sv-SE"/>
        </a:p>
      </dgm:t>
    </dgm:pt>
    <dgm:pt modelId="{F0626CA0-F121-4B99-86D6-E460FC8CC663}" type="sibTrans" cxnId="{693B46B3-A9FE-40C5-AFEE-0C7836F13A3D}">
      <dgm:prSet/>
      <dgm:spPr/>
      <dgm:t>
        <a:bodyPr/>
        <a:lstStyle/>
        <a:p>
          <a:endParaRPr lang="sv-SE"/>
        </a:p>
      </dgm:t>
    </dgm:pt>
    <dgm:pt modelId="{D4605FE5-863A-448F-A307-6D5CFFCC96F3}">
      <dgm:prSet phldrT="[Text]" custT="1"/>
      <dgm:spPr/>
      <dgm:t>
        <a:bodyPr/>
        <a:lstStyle/>
        <a:p>
          <a:r>
            <a:rPr lang="sv-SE" sz="4000" dirty="0">
              <a:solidFill>
                <a:schemeClr val="accent3"/>
              </a:solidFill>
            </a:rPr>
            <a:t>SVOM</a:t>
          </a:r>
        </a:p>
      </dgm:t>
    </dgm:pt>
    <dgm:pt modelId="{589B7E20-7DAB-4D57-94AB-2C21A30247A7}" type="parTrans" cxnId="{298D481B-1DEB-457D-AFC5-1063CDF101A3}">
      <dgm:prSet/>
      <dgm:spPr/>
      <dgm:t>
        <a:bodyPr/>
        <a:lstStyle/>
        <a:p>
          <a:endParaRPr lang="sv-SE"/>
        </a:p>
      </dgm:t>
    </dgm:pt>
    <dgm:pt modelId="{16B790BC-836B-4D2C-9570-08E6534FDBB4}" type="sibTrans" cxnId="{298D481B-1DEB-457D-AFC5-1063CDF101A3}">
      <dgm:prSet/>
      <dgm:spPr/>
      <dgm:t>
        <a:bodyPr/>
        <a:lstStyle/>
        <a:p>
          <a:endParaRPr lang="sv-SE"/>
        </a:p>
      </dgm:t>
    </dgm:pt>
    <dgm:pt modelId="{075C00D9-D7CA-4D20-B5D7-B51B8F613345}" type="pres">
      <dgm:prSet presAssocID="{9E70E999-4279-4E02-B3C7-FAF0698463DF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E2160B8E-C6FE-48C6-A657-B6DC57111595}" type="pres">
      <dgm:prSet presAssocID="{2D4D2983-84DA-44E9-88A1-F4B14AD856C2}" presName="Accent1" presStyleCnt="0"/>
      <dgm:spPr/>
    </dgm:pt>
    <dgm:pt modelId="{EF9AA52D-81D9-4964-BC80-C472F828F875}" type="pres">
      <dgm:prSet presAssocID="{2D4D2983-84DA-44E9-88A1-F4B14AD856C2}" presName="Accent" presStyleLbl="node1" presStyleIdx="0" presStyleCnt="3" custAng="1044084" custLinFactNeighborX="-26738" custLinFactNeighborY="47256"/>
      <dgm:spPr/>
    </dgm:pt>
    <dgm:pt modelId="{878737D9-45D5-4CA0-BBC3-50FF9517C472}" type="pres">
      <dgm:prSet presAssocID="{2D4D2983-84DA-44E9-88A1-F4B14AD856C2}" presName="Parent1" presStyleLbl="revTx" presStyleIdx="0" presStyleCnt="3" custLinFactX="-56447" custLinFactY="-4435" custLinFactNeighborX="-100000" custLinFactNeighborY="-100000">
        <dgm:presLayoutVars>
          <dgm:chMax val="1"/>
          <dgm:chPref val="1"/>
          <dgm:bulletEnabled val="1"/>
        </dgm:presLayoutVars>
      </dgm:prSet>
      <dgm:spPr/>
    </dgm:pt>
    <dgm:pt modelId="{2D6130BD-679C-4AB8-BD4F-5C09A67A66A6}" type="pres">
      <dgm:prSet presAssocID="{4A207DC7-0AC9-4612-B7FE-7ECF1D09C3BE}" presName="Accent2" presStyleCnt="0"/>
      <dgm:spPr/>
    </dgm:pt>
    <dgm:pt modelId="{8E23C4D7-E1C1-4A0E-966F-0F03BFF1F3C7}" type="pres">
      <dgm:prSet presAssocID="{4A207DC7-0AC9-4612-B7FE-7ECF1D09C3BE}" presName="Accent" presStyleLbl="node1" presStyleIdx="1" presStyleCnt="3" custScaleX="91587" custScaleY="95713" custLinFactX="-12395" custLinFactNeighborX="-100000" custLinFactNeighborY="-8943"/>
      <dgm:spPr/>
    </dgm:pt>
    <dgm:pt modelId="{2B72DF10-80D7-4FF8-8A0B-A3FC62C31437}" type="pres">
      <dgm:prSet presAssocID="{4A207DC7-0AC9-4612-B7FE-7ECF1D09C3BE}" presName="Parent2" presStyleLbl="revTx" presStyleIdx="1" presStyleCnt="3" custScaleX="97307" custScaleY="69391" custLinFactX="-88884" custLinFactNeighborX="-100000" custLinFactNeighborY="-45185">
        <dgm:presLayoutVars>
          <dgm:chMax val="1"/>
          <dgm:chPref val="1"/>
          <dgm:bulletEnabled val="1"/>
        </dgm:presLayoutVars>
      </dgm:prSet>
      <dgm:spPr/>
    </dgm:pt>
    <dgm:pt modelId="{4611CCE1-D866-431C-AD18-282BAEB83EF0}" type="pres">
      <dgm:prSet presAssocID="{D4605FE5-863A-448F-A307-6D5CFFCC96F3}" presName="Accent3" presStyleCnt="0"/>
      <dgm:spPr/>
    </dgm:pt>
    <dgm:pt modelId="{6936F3B2-3ECC-4E5F-A703-EED435E9D4F3}" type="pres">
      <dgm:prSet presAssocID="{D4605FE5-863A-448F-A307-6D5CFFCC96F3}" presName="Accent" presStyleLbl="node1" presStyleIdx="2" presStyleCnt="3" custAng="3995833" custScaleX="90827" custScaleY="94121" custLinFactNeighborX="-99700" custLinFactNeighborY="-3092"/>
      <dgm:spPr/>
    </dgm:pt>
    <dgm:pt modelId="{DE988662-75EA-4BAA-B819-9B3318FCAC5D}" type="pres">
      <dgm:prSet presAssocID="{D4605FE5-863A-448F-A307-6D5CFFCC96F3}" presName="Parent3" presStyleLbl="revTx" presStyleIdx="2" presStyleCnt="3" custLinFactX="-57643" custLinFactNeighborX="-100000" custLinFactNeighborY="-13687">
        <dgm:presLayoutVars>
          <dgm:chMax val="1"/>
          <dgm:chPref val="1"/>
          <dgm:bulletEnabled val="1"/>
        </dgm:presLayoutVars>
      </dgm:prSet>
      <dgm:spPr/>
    </dgm:pt>
  </dgm:ptLst>
  <dgm:cxnLst>
    <dgm:cxn modelId="{298D481B-1DEB-457D-AFC5-1063CDF101A3}" srcId="{9E70E999-4279-4E02-B3C7-FAF0698463DF}" destId="{D4605FE5-863A-448F-A307-6D5CFFCC96F3}" srcOrd="2" destOrd="0" parTransId="{589B7E20-7DAB-4D57-94AB-2C21A30247A7}" sibTransId="{16B790BC-836B-4D2C-9570-08E6534FDBB4}"/>
    <dgm:cxn modelId="{DF79DF52-8524-41CE-9E1C-C96376A8F271}" type="presOf" srcId="{9E70E999-4279-4E02-B3C7-FAF0698463DF}" destId="{075C00D9-D7CA-4D20-B5D7-B51B8F613345}" srcOrd="0" destOrd="0" presId="urn:microsoft.com/office/officeart/2009/layout/CircleArrowProcess"/>
    <dgm:cxn modelId="{693B46B3-A9FE-40C5-AFEE-0C7836F13A3D}" srcId="{9E70E999-4279-4E02-B3C7-FAF0698463DF}" destId="{4A207DC7-0AC9-4612-B7FE-7ECF1D09C3BE}" srcOrd="1" destOrd="0" parTransId="{E238E5F1-A95C-42D6-933B-61320EA1F787}" sibTransId="{F0626CA0-F121-4B99-86D6-E460FC8CC663}"/>
    <dgm:cxn modelId="{01B74EB3-DEB6-4855-868F-5A0DE75EB003}" srcId="{9E70E999-4279-4E02-B3C7-FAF0698463DF}" destId="{2D4D2983-84DA-44E9-88A1-F4B14AD856C2}" srcOrd="0" destOrd="0" parTransId="{850132A1-DC53-4726-A361-10F1E0EEBBDE}" sibTransId="{28ADBD43-2702-40A5-BF2A-3A695CDFD24A}"/>
    <dgm:cxn modelId="{AFED7DD9-0B94-4CEC-86F5-2C5D821CE119}" type="presOf" srcId="{4A207DC7-0AC9-4612-B7FE-7ECF1D09C3BE}" destId="{2B72DF10-80D7-4FF8-8A0B-A3FC62C31437}" srcOrd="0" destOrd="0" presId="urn:microsoft.com/office/officeart/2009/layout/CircleArrowProcess"/>
    <dgm:cxn modelId="{A44FB8EA-98ED-48DB-A0B8-56EF40B5D58A}" type="presOf" srcId="{D4605FE5-863A-448F-A307-6D5CFFCC96F3}" destId="{DE988662-75EA-4BAA-B819-9B3318FCAC5D}" srcOrd="0" destOrd="0" presId="urn:microsoft.com/office/officeart/2009/layout/CircleArrowProcess"/>
    <dgm:cxn modelId="{DEBAC6FB-BDD4-4D44-A49F-FAE80D760711}" type="presOf" srcId="{2D4D2983-84DA-44E9-88A1-F4B14AD856C2}" destId="{878737D9-45D5-4CA0-BBC3-50FF9517C472}" srcOrd="0" destOrd="0" presId="urn:microsoft.com/office/officeart/2009/layout/CircleArrowProcess"/>
    <dgm:cxn modelId="{B3AA2EAB-9A16-446E-8327-C1CFC6D4BC78}" type="presParOf" srcId="{075C00D9-D7CA-4D20-B5D7-B51B8F613345}" destId="{E2160B8E-C6FE-48C6-A657-B6DC57111595}" srcOrd="0" destOrd="0" presId="urn:microsoft.com/office/officeart/2009/layout/CircleArrowProcess"/>
    <dgm:cxn modelId="{E2C42846-F7CE-4C51-B7F6-7F6442FDBB10}" type="presParOf" srcId="{E2160B8E-C6FE-48C6-A657-B6DC57111595}" destId="{EF9AA52D-81D9-4964-BC80-C472F828F875}" srcOrd="0" destOrd="0" presId="urn:microsoft.com/office/officeart/2009/layout/CircleArrowProcess"/>
    <dgm:cxn modelId="{8ADDD10F-D03F-4C01-A090-B774A91BC595}" type="presParOf" srcId="{075C00D9-D7CA-4D20-B5D7-B51B8F613345}" destId="{878737D9-45D5-4CA0-BBC3-50FF9517C472}" srcOrd="1" destOrd="0" presId="urn:microsoft.com/office/officeart/2009/layout/CircleArrowProcess"/>
    <dgm:cxn modelId="{2EC51740-F0B4-4B97-9129-B4FA6FD675D6}" type="presParOf" srcId="{075C00D9-D7CA-4D20-B5D7-B51B8F613345}" destId="{2D6130BD-679C-4AB8-BD4F-5C09A67A66A6}" srcOrd="2" destOrd="0" presId="urn:microsoft.com/office/officeart/2009/layout/CircleArrowProcess"/>
    <dgm:cxn modelId="{5600D3E8-99AF-4E64-8CC8-6188C9703B1D}" type="presParOf" srcId="{2D6130BD-679C-4AB8-BD4F-5C09A67A66A6}" destId="{8E23C4D7-E1C1-4A0E-966F-0F03BFF1F3C7}" srcOrd="0" destOrd="0" presId="urn:microsoft.com/office/officeart/2009/layout/CircleArrowProcess"/>
    <dgm:cxn modelId="{5CD81191-CAC3-47F3-A6A3-FAFD97BA4107}" type="presParOf" srcId="{075C00D9-D7CA-4D20-B5D7-B51B8F613345}" destId="{2B72DF10-80D7-4FF8-8A0B-A3FC62C31437}" srcOrd="3" destOrd="0" presId="urn:microsoft.com/office/officeart/2009/layout/CircleArrowProcess"/>
    <dgm:cxn modelId="{564C8D2E-BEC7-4550-A96D-4018EF76FC96}" type="presParOf" srcId="{075C00D9-D7CA-4D20-B5D7-B51B8F613345}" destId="{4611CCE1-D866-431C-AD18-282BAEB83EF0}" srcOrd="4" destOrd="0" presId="urn:microsoft.com/office/officeart/2009/layout/CircleArrowProcess"/>
    <dgm:cxn modelId="{C9B7C42E-B6E6-4D84-B62C-7995BAC57163}" type="presParOf" srcId="{4611CCE1-D866-431C-AD18-282BAEB83EF0}" destId="{6936F3B2-3ECC-4E5F-A703-EED435E9D4F3}" srcOrd="0" destOrd="0" presId="urn:microsoft.com/office/officeart/2009/layout/CircleArrowProcess"/>
    <dgm:cxn modelId="{739DA0A1-7ECE-4658-A917-BC69E842C1BE}" type="presParOf" srcId="{075C00D9-D7CA-4D20-B5D7-B51B8F613345}" destId="{DE988662-75EA-4BAA-B819-9B3318FCAC5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AA52D-81D9-4964-BC80-C472F828F875}">
      <dsp:nvSpPr>
        <dsp:cNvPr id="0" name=""/>
        <dsp:cNvSpPr/>
      </dsp:nvSpPr>
      <dsp:spPr>
        <a:xfrm rot="1044084">
          <a:off x="3856466" y="1445420"/>
          <a:ext cx="2978624" cy="297907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737D9-45D5-4CA0-BBC3-50FF9517C472}">
      <dsp:nvSpPr>
        <dsp:cNvPr id="0" name=""/>
        <dsp:cNvSpPr/>
      </dsp:nvSpPr>
      <dsp:spPr>
        <a:xfrm>
          <a:off x="2721810" y="249086"/>
          <a:ext cx="1655164" cy="8273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/>
            <a:t>Tjänstemannaarena</a:t>
          </a:r>
          <a:endParaRPr lang="sv-SE" sz="1500" kern="1200" dirty="0"/>
        </a:p>
      </dsp:txBody>
      <dsp:txXfrm>
        <a:off x="2721810" y="249086"/>
        <a:ext cx="1655164" cy="827383"/>
      </dsp:txXfrm>
    </dsp:sp>
    <dsp:sp modelId="{8E23C4D7-E1C1-4A0E-966F-0F03BFF1F3C7}">
      <dsp:nvSpPr>
        <dsp:cNvPr id="0" name=""/>
        <dsp:cNvSpPr/>
      </dsp:nvSpPr>
      <dsp:spPr>
        <a:xfrm>
          <a:off x="603060" y="1546765"/>
          <a:ext cx="2728032" cy="28513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2DF10-80D7-4FF8-8A0B-A3FC62C31437}">
      <dsp:nvSpPr>
        <dsp:cNvPr id="0" name=""/>
        <dsp:cNvSpPr/>
      </dsp:nvSpPr>
      <dsp:spPr>
        <a:xfrm>
          <a:off x="1383265" y="2587540"/>
          <a:ext cx="1610590" cy="574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dirty="0">
              <a:solidFill>
                <a:schemeClr val="accent3"/>
              </a:solidFill>
            </a:rPr>
            <a:t>L-IFO</a:t>
          </a:r>
        </a:p>
      </dsp:txBody>
      <dsp:txXfrm>
        <a:off x="1383265" y="2587540"/>
        <a:ext cx="1610590" cy="574130"/>
      </dsp:txXfrm>
    </dsp:sp>
    <dsp:sp modelId="{6936F3B2-3ECC-4E5F-A703-EED435E9D4F3}">
      <dsp:nvSpPr>
        <dsp:cNvPr id="0" name=""/>
        <dsp:cNvSpPr/>
      </dsp:nvSpPr>
      <dsp:spPr>
        <a:xfrm rot="3995833">
          <a:off x="2430841" y="3661959"/>
          <a:ext cx="2324353" cy="240961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988662-75EA-4BAA-B819-9B3318FCAC5D}">
      <dsp:nvSpPr>
        <dsp:cNvPr id="0" name=""/>
        <dsp:cNvSpPr/>
      </dsp:nvSpPr>
      <dsp:spPr>
        <a:xfrm>
          <a:off x="2705930" y="4445600"/>
          <a:ext cx="1655164" cy="8273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4000" kern="1200" dirty="0">
              <a:solidFill>
                <a:schemeClr val="accent3"/>
              </a:solidFill>
            </a:rPr>
            <a:t>SVOM</a:t>
          </a:r>
        </a:p>
      </dsp:txBody>
      <dsp:txXfrm>
        <a:off x="2705930" y="4445600"/>
        <a:ext cx="1655164" cy="827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125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293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810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050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579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3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10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47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875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97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813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D5760-E296-4016-97DE-5C6364B21797}" type="datetimeFigureOut">
              <a:rPr lang="sv-SE" smtClean="0"/>
              <a:t>2019-05-20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BB84-110C-41B7-97C6-0CA55374A4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45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419028"/>
            <a:ext cx="10515600" cy="1325563"/>
          </a:xfrm>
        </p:spPr>
        <p:txBody>
          <a:bodyPr/>
          <a:lstStyle/>
          <a:p>
            <a:endParaRPr lang="sv-SE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2940836"/>
              </p:ext>
            </p:extLst>
          </p:nvPr>
        </p:nvGraphicFramePr>
        <p:xfrm>
          <a:off x="166255" y="419028"/>
          <a:ext cx="11582400" cy="6188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4790427" y="2720733"/>
            <a:ext cx="17027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Fredags-</a:t>
            </a:r>
          </a:p>
          <a:p>
            <a:r>
              <a:rPr lang="sv-SE" sz="32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gruppen </a:t>
            </a:r>
            <a:endParaRPr lang="sv-SE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Kurva 6"/>
          <p:cNvCxnSpPr/>
          <p:nvPr/>
        </p:nvCxnSpPr>
        <p:spPr>
          <a:xfrm flipV="1">
            <a:off x="6447837" y="2039696"/>
            <a:ext cx="1162927" cy="530238"/>
          </a:xfrm>
          <a:prstGeom prst="curved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ktangel med rundade hörn 11"/>
          <p:cNvSpPr/>
          <p:nvPr/>
        </p:nvSpPr>
        <p:spPr>
          <a:xfrm>
            <a:off x="7701380" y="306963"/>
            <a:ext cx="4137891" cy="630042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b="1" dirty="0">
              <a:solidFill>
                <a:schemeClr val="accent5"/>
              </a:solidFill>
            </a:endParaRPr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Syfte</a:t>
            </a:r>
            <a:r>
              <a:rPr lang="sv-SE" b="1" dirty="0"/>
              <a:t> </a:t>
            </a:r>
            <a:r>
              <a:rPr lang="sv-SE" b="1" dirty="0">
                <a:solidFill>
                  <a:schemeClr val="accent5"/>
                </a:solidFill>
              </a:rPr>
              <a:t>Fredagsgruppen</a:t>
            </a:r>
          </a:p>
          <a:p>
            <a:pPr algn="ctr"/>
            <a:r>
              <a:rPr lang="sv-SE" dirty="0"/>
              <a:t>En gemensam samverkans- och kunskapsarena för länets kommuner och Region Jämtland Härjedalen inom hälso- och sjukvård och vård- och omsorgsområdet, med </a:t>
            </a:r>
            <a:r>
              <a:rPr lang="sv-SE" b="1" dirty="0"/>
              <a:t>fokus på strategiska och framåtsyftande områden </a:t>
            </a:r>
            <a:r>
              <a:rPr lang="sv-SE" sz="1400" b="1" dirty="0"/>
              <a:t>och är beredande organ till SVOM</a:t>
            </a:r>
          </a:p>
          <a:p>
            <a:pPr algn="ctr"/>
            <a:endParaRPr lang="sv-SE" b="1" dirty="0"/>
          </a:p>
          <a:p>
            <a:pPr algn="ctr"/>
            <a:r>
              <a:rPr lang="sv-SE" b="1" dirty="0">
                <a:solidFill>
                  <a:schemeClr val="accent5"/>
                </a:solidFill>
              </a:rPr>
              <a:t>Deltagare</a:t>
            </a:r>
          </a:p>
          <a:p>
            <a:pPr algn="ctr"/>
            <a:r>
              <a:rPr lang="sv-SE" sz="1200" dirty="0"/>
              <a:t>Från länets samtliga kommuner; </a:t>
            </a:r>
          </a:p>
          <a:p>
            <a:pPr algn="ctr"/>
            <a:r>
              <a:rPr lang="sv-SE" dirty="0"/>
              <a:t>förvaltningschefer/motsv. Samordnare social välfärd</a:t>
            </a:r>
          </a:p>
          <a:p>
            <a:pPr algn="ctr"/>
            <a:endParaRPr lang="sv-SE" sz="1200" dirty="0"/>
          </a:p>
          <a:p>
            <a:pPr algn="ctr"/>
            <a:r>
              <a:rPr lang="sv-SE" sz="1200" dirty="0"/>
              <a:t>Från Region Jämtland Härjedalen;   </a:t>
            </a:r>
          </a:p>
          <a:p>
            <a:pPr algn="ctr"/>
            <a:r>
              <a:rPr lang="sv-SE" dirty="0"/>
              <a:t>Hälso- och sjukvårdsdirektör, </a:t>
            </a:r>
            <a:r>
              <a:rPr lang="sv-SE" dirty="0">
                <a:solidFill>
                  <a:schemeClr val="tx1"/>
                </a:solidFill>
              </a:rPr>
              <a:t>planeringschef,   </a:t>
            </a:r>
            <a:r>
              <a:rPr lang="sv-SE" dirty="0"/>
              <a:t>vårdstrateg, chef för beställarenheten samt  områdeschefer </a:t>
            </a:r>
            <a:r>
              <a:rPr lang="sv-SE" sz="1200" dirty="0"/>
              <a:t>(psykiatri, medicinska resp. </a:t>
            </a:r>
            <a:r>
              <a:rPr lang="sv-SE" sz="1200"/>
              <a:t>akutområdet och </a:t>
            </a:r>
            <a:r>
              <a:rPr lang="sv-SE" sz="1200" dirty="0"/>
              <a:t>primärvård) </a:t>
            </a:r>
          </a:p>
          <a:p>
            <a:pPr algn="ctr"/>
            <a:endParaRPr lang="sv-SE" sz="1600" dirty="0">
              <a:solidFill>
                <a:schemeClr val="accent5"/>
              </a:solidFill>
            </a:endParaRPr>
          </a:p>
          <a:p>
            <a:pPr algn="ctr"/>
            <a:r>
              <a:rPr lang="sv-SE" sz="1600" dirty="0">
                <a:solidFill>
                  <a:schemeClr val="accent5"/>
                </a:solidFill>
              </a:rPr>
              <a:t>4 ggr/år + minst 1/1 strategidag</a:t>
            </a:r>
          </a:p>
          <a:p>
            <a:pPr algn="ctr"/>
            <a:r>
              <a:rPr lang="sv-SE" sz="1600" dirty="0">
                <a:solidFill>
                  <a:schemeClr val="accent5"/>
                </a:solidFill>
              </a:rPr>
              <a:t>Beredande organ till SVOM</a:t>
            </a:r>
          </a:p>
          <a:p>
            <a:pPr algn="ctr"/>
            <a:endParaRPr lang="sv-SE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9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</Words>
  <Application>Microsoft Office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Ingela Jönsson</dc:creator>
  <cp:lastModifiedBy>Ingela Jönsson</cp:lastModifiedBy>
  <cp:revision>4</cp:revision>
  <dcterms:created xsi:type="dcterms:W3CDTF">2016-02-25T11:40:13Z</dcterms:created>
  <dcterms:modified xsi:type="dcterms:W3CDTF">2019-05-20T08:29:22Z</dcterms:modified>
</cp:coreProperties>
</file>