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70E999-4279-4E02-B3C7-FAF0698463DF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4A207DC7-0AC9-4612-B7FE-7ECF1D09C3BE}">
      <dgm:prSet phldrT="[Text]" custT="1"/>
      <dgm:spPr/>
      <dgm:t>
        <a:bodyPr/>
        <a:lstStyle/>
        <a:p>
          <a:r>
            <a:rPr lang="sv-SE" sz="2400" dirty="0">
              <a:solidFill>
                <a:schemeClr val="accent3"/>
              </a:solidFill>
            </a:rPr>
            <a:t>L-IFO</a:t>
          </a:r>
        </a:p>
      </dgm:t>
    </dgm:pt>
    <dgm:pt modelId="{E238E5F1-A95C-42D6-933B-61320EA1F787}" type="parTrans" cxnId="{693B46B3-A9FE-40C5-AFEE-0C7836F13A3D}">
      <dgm:prSet/>
      <dgm:spPr/>
      <dgm:t>
        <a:bodyPr/>
        <a:lstStyle/>
        <a:p>
          <a:endParaRPr lang="sv-SE"/>
        </a:p>
      </dgm:t>
    </dgm:pt>
    <dgm:pt modelId="{F0626CA0-F121-4B99-86D6-E460FC8CC663}" type="sibTrans" cxnId="{693B46B3-A9FE-40C5-AFEE-0C7836F13A3D}">
      <dgm:prSet/>
      <dgm:spPr/>
      <dgm:t>
        <a:bodyPr/>
        <a:lstStyle/>
        <a:p>
          <a:endParaRPr lang="sv-SE"/>
        </a:p>
      </dgm:t>
    </dgm:pt>
    <dgm:pt modelId="{D4605FE5-863A-448F-A307-6D5CFFCC96F3}">
      <dgm:prSet phldrT="[Text]" custT="1"/>
      <dgm:spPr/>
      <dgm:t>
        <a:bodyPr/>
        <a:lstStyle/>
        <a:p>
          <a:r>
            <a:rPr lang="sv-SE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Barn-arenan</a:t>
          </a:r>
        </a:p>
      </dgm:t>
    </dgm:pt>
    <dgm:pt modelId="{589B7E20-7DAB-4D57-94AB-2C21A30247A7}" type="parTrans" cxnId="{298D481B-1DEB-457D-AFC5-1063CDF101A3}">
      <dgm:prSet/>
      <dgm:spPr/>
      <dgm:t>
        <a:bodyPr/>
        <a:lstStyle/>
        <a:p>
          <a:endParaRPr lang="sv-SE"/>
        </a:p>
      </dgm:t>
    </dgm:pt>
    <dgm:pt modelId="{16B790BC-836B-4D2C-9570-08E6534FDBB4}" type="sibTrans" cxnId="{298D481B-1DEB-457D-AFC5-1063CDF101A3}">
      <dgm:prSet/>
      <dgm:spPr/>
      <dgm:t>
        <a:bodyPr/>
        <a:lstStyle/>
        <a:p>
          <a:endParaRPr lang="sv-SE"/>
        </a:p>
      </dgm:t>
    </dgm:pt>
    <dgm:pt modelId="{2D4D2983-84DA-44E9-88A1-F4B14AD856C2}">
      <dgm:prSet phldrT="[Text]" custT="1"/>
      <dgm:spPr/>
      <dgm:t>
        <a:bodyPr/>
        <a:lstStyle/>
        <a:p>
          <a:endParaRPr lang="sv-SE" sz="1800" dirty="0"/>
        </a:p>
      </dgm:t>
    </dgm:pt>
    <dgm:pt modelId="{28ADBD43-2702-40A5-BF2A-3A695CDFD24A}" type="sibTrans" cxnId="{01B74EB3-DEB6-4855-868F-5A0DE75EB003}">
      <dgm:prSet/>
      <dgm:spPr/>
      <dgm:t>
        <a:bodyPr/>
        <a:lstStyle/>
        <a:p>
          <a:endParaRPr lang="sv-SE"/>
        </a:p>
      </dgm:t>
    </dgm:pt>
    <dgm:pt modelId="{850132A1-DC53-4726-A361-10F1E0EEBBDE}" type="parTrans" cxnId="{01B74EB3-DEB6-4855-868F-5A0DE75EB003}">
      <dgm:prSet/>
      <dgm:spPr/>
      <dgm:t>
        <a:bodyPr/>
        <a:lstStyle/>
        <a:p>
          <a:endParaRPr lang="sv-SE"/>
        </a:p>
      </dgm:t>
    </dgm:pt>
    <dgm:pt modelId="{075C00D9-D7CA-4D20-B5D7-B51B8F613345}" type="pres">
      <dgm:prSet presAssocID="{9E70E999-4279-4E02-B3C7-FAF0698463DF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E2160B8E-C6FE-48C6-A657-B6DC57111595}" type="pres">
      <dgm:prSet presAssocID="{2D4D2983-84DA-44E9-88A1-F4B14AD856C2}" presName="Accent1" presStyleCnt="0"/>
      <dgm:spPr/>
    </dgm:pt>
    <dgm:pt modelId="{EF9AA52D-81D9-4964-BC80-C472F828F875}" type="pres">
      <dgm:prSet presAssocID="{2D4D2983-84DA-44E9-88A1-F4B14AD856C2}" presName="Accent" presStyleLbl="node1" presStyleIdx="0" presStyleCnt="3" custAng="20555916" custFlipVert="1" custScaleX="25879" custScaleY="6220" custLinFactX="9857" custLinFactNeighborX="100000" custLinFactNeighborY="35002"/>
      <dgm:spPr/>
    </dgm:pt>
    <dgm:pt modelId="{878737D9-45D5-4CA0-BBC3-50FF9517C472}" type="pres">
      <dgm:prSet presAssocID="{2D4D2983-84DA-44E9-88A1-F4B14AD856C2}" presName="Parent1" presStyleLbl="revTx" presStyleIdx="0" presStyleCnt="3" custLinFactNeighborX="17764" custLinFactNeighborY="-28544">
        <dgm:presLayoutVars>
          <dgm:chMax val="1"/>
          <dgm:chPref val="1"/>
          <dgm:bulletEnabled val="1"/>
        </dgm:presLayoutVars>
      </dgm:prSet>
      <dgm:spPr/>
    </dgm:pt>
    <dgm:pt modelId="{2D6130BD-679C-4AB8-BD4F-5C09A67A66A6}" type="pres">
      <dgm:prSet presAssocID="{4A207DC7-0AC9-4612-B7FE-7ECF1D09C3BE}" presName="Accent2" presStyleCnt="0"/>
      <dgm:spPr/>
    </dgm:pt>
    <dgm:pt modelId="{8E23C4D7-E1C1-4A0E-966F-0F03BFF1F3C7}" type="pres">
      <dgm:prSet presAssocID="{4A207DC7-0AC9-4612-B7FE-7ECF1D09C3BE}" presName="Accent" presStyleLbl="node1" presStyleIdx="1" presStyleCnt="3" custScaleX="70229" custScaleY="67418" custLinFactNeighborX="73980" custLinFactNeighborY="-22235"/>
      <dgm:spPr/>
    </dgm:pt>
    <dgm:pt modelId="{2B72DF10-80D7-4FF8-8A0B-A3FC62C31437}" type="pres">
      <dgm:prSet presAssocID="{4A207DC7-0AC9-4612-B7FE-7ECF1D09C3BE}" presName="Parent2" presStyleLbl="revTx" presStyleIdx="1" presStyleCnt="3" custScaleX="97307" custScaleY="69391" custLinFactX="29517" custLinFactNeighborX="100000" custLinFactNeighborY="-78193">
        <dgm:presLayoutVars>
          <dgm:chMax val="1"/>
          <dgm:chPref val="1"/>
          <dgm:bulletEnabled val="1"/>
        </dgm:presLayoutVars>
      </dgm:prSet>
      <dgm:spPr/>
    </dgm:pt>
    <dgm:pt modelId="{4611CCE1-D866-431C-AD18-282BAEB83EF0}" type="pres">
      <dgm:prSet presAssocID="{D4605FE5-863A-448F-A307-6D5CFFCC96F3}" presName="Accent3" presStyleCnt="0"/>
      <dgm:spPr/>
    </dgm:pt>
    <dgm:pt modelId="{6936F3B2-3ECC-4E5F-A703-EED435E9D4F3}" type="pres">
      <dgm:prSet presAssocID="{D4605FE5-863A-448F-A307-6D5CFFCC96F3}" presName="Accent" presStyleLbl="node1" presStyleIdx="2" presStyleCnt="3" custAng="3995833" custScaleX="89235" custScaleY="93963" custLinFactNeighborX="89478" custLinFactNeighborY="-11351"/>
      <dgm:spPr/>
    </dgm:pt>
    <dgm:pt modelId="{DE988662-75EA-4BAA-B819-9B3318FCAC5D}" type="pres">
      <dgm:prSet presAssocID="{D4605FE5-863A-448F-A307-6D5CFFCC96F3}" presName="Parent3" presStyleLbl="revTx" presStyleIdx="2" presStyleCnt="3" custScaleY="165242" custLinFactX="35638" custLinFactNeighborX="100000" custLinFactNeighborY="-44675">
        <dgm:presLayoutVars>
          <dgm:chMax val="1"/>
          <dgm:chPref val="1"/>
          <dgm:bulletEnabled val="1"/>
        </dgm:presLayoutVars>
      </dgm:prSet>
      <dgm:spPr/>
    </dgm:pt>
  </dgm:ptLst>
  <dgm:cxnLst>
    <dgm:cxn modelId="{1D90A40C-2973-4067-A685-46A4CB7424D1}" type="presOf" srcId="{4A207DC7-0AC9-4612-B7FE-7ECF1D09C3BE}" destId="{2B72DF10-80D7-4FF8-8A0B-A3FC62C31437}" srcOrd="0" destOrd="0" presId="urn:microsoft.com/office/officeart/2009/layout/CircleArrowProcess"/>
    <dgm:cxn modelId="{298D481B-1DEB-457D-AFC5-1063CDF101A3}" srcId="{9E70E999-4279-4E02-B3C7-FAF0698463DF}" destId="{D4605FE5-863A-448F-A307-6D5CFFCC96F3}" srcOrd="2" destOrd="0" parTransId="{589B7E20-7DAB-4D57-94AB-2C21A30247A7}" sibTransId="{16B790BC-836B-4D2C-9570-08E6534FDBB4}"/>
    <dgm:cxn modelId="{2A14621D-2748-403C-BF1C-D319E06FF4B9}" type="presOf" srcId="{D4605FE5-863A-448F-A307-6D5CFFCC96F3}" destId="{DE988662-75EA-4BAA-B819-9B3318FCAC5D}" srcOrd="0" destOrd="0" presId="urn:microsoft.com/office/officeart/2009/layout/CircleArrowProcess"/>
    <dgm:cxn modelId="{32DE366D-491E-446D-8BA6-641DC681AA0D}" type="presOf" srcId="{9E70E999-4279-4E02-B3C7-FAF0698463DF}" destId="{075C00D9-D7CA-4D20-B5D7-B51B8F613345}" srcOrd="0" destOrd="0" presId="urn:microsoft.com/office/officeart/2009/layout/CircleArrowProcess"/>
    <dgm:cxn modelId="{50E58C94-0B64-46AD-BD8F-6BFF12557124}" type="presOf" srcId="{2D4D2983-84DA-44E9-88A1-F4B14AD856C2}" destId="{878737D9-45D5-4CA0-BBC3-50FF9517C472}" srcOrd="0" destOrd="0" presId="urn:microsoft.com/office/officeart/2009/layout/CircleArrowProcess"/>
    <dgm:cxn modelId="{693B46B3-A9FE-40C5-AFEE-0C7836F13A3D}" srcId="{9E70E999-4279-4E02-B3C7-FAF0698463DF}" destId="{4A207DC7-0AC9-4612-B7FE-7ECF1D09C3BE}" srcOrd="1" destOrd="0" parTransId="{E238E5F1-A95C-42D6-933B-61320EA1F787}" sibTransId="{F0626CA0-F121-4B99-86D6-E460FC8CC663}"/>
    <dgm:cxn modelId="{01B74EB3-DEB6-4855-868F-5A0DE75EB003}" srcId="{9E70E999-4279-4E02-B3C7-FAF0698463DF}" destId="{2D4D2983-84DA-44E9-88A1-F4B14AD856C2}" srcOrd="0" destOrd="0" parTransId="{850132A1-DC53-4726-A361-10F1E0EEBBDE}" sibTransId="{28ADBD43-2702-40A5-BF2A-3A695CDFD24A}"/>
    <dgm:cxn modelId="{8A83595E-BA60-409A-8F93-0005B04A633B}" type="presParOf" srcId="{075C00D9-D7CA-4D20-B5D7-B51B8F613345}" destId="{E2160B8E-C6FE-48C6-A657-B6DC57111595}" srcOrd="0" destOrd="0" presId="urn:microsoft.com/office/officeart/2009/layout/CircleArrowProcess"/>
    <dgm:cxn modelId="{73FB38EA-F2DF-4175-9757-D7FDBE96F33F}" type="presParOf" srcId="{E2160B8E-C6FE-48C6-A657-B6DC57111595}" destId="{EF9AA52D-81D9-4964-BC80-C472F828F875}" srcOrd="0" destOrd="0" presId="urn:microsoft.com/office/officeart/2009/layout/CircleArrowProcess"/>
    <dgm:cxn modelId="{0F6E717C-CFC4-40D9-B16F-FFFABA02B527}" type="presParOf" srcId="{075C00D9-D7CA-4D20-B5D7-B51B8F613345}" destId="{878737D9-45D5-4CA0-BBC3-50FF9517C472}" srcOrd="1" destOrd="0" presId="urn:microsoft.com/office/officeart/2009/layout/CircleArrowProcess"/>
    <dgm:cxn modelId="{51871C5D-4F71-4EA1-85EC-51A91246E752}" type="presParOf" srcId="{075C00D9-D7CA-4D20-B5D7-B51B8F613345}" destId="{2D6130BD-679C-4AB8-BD4F-5C09A67A66A6}" srcOrd="2" destOrd="0" presId="urn:microsoft.com/office/officeart/2009/layout/CircleArrowProcess"/>
    <dgm:cxn modelId="{026CB1D0-7DE3-4C71-BFFD-3B8A1BB5E883}" type="presParOf" srcId="{2D6130BD-679C-4AB8-BD4F-5C09A67A66A6}" destId="{8E23C4D7-E1C1-4A0E-966F-0F03BFF1F3C7}" srcOrd="0" destOrd="0" presId="urn:microsoft.com/office/officeart/2009/layout/CircleArrowProcess"/>
    <dgm:cxn modelId="{2026C462-0480-463C-8A28-BB5676776646}" type="presParOf" srcId="{075C00D9-D7CA-4D20-B5D7-B51B8F613345}" destId="{2B72DF10-80D7-4FF8-8A0B-A3FC62C31437}" srcOrd="3" destOrd="0" presId="urn:microsoft.com/office/officeart/2009/layout/CircleArrowProcess"/>
    <dgm:cxn modelId="{3E86FC06-AE01-42FA-92EB-AFEFBA9F2F75}" type="presParOf" srcId="{075C00D9-D7CA-4D20-B5D7-B51B8F613345}" destId="{4611CCE1-D866-431C-AD18-282BAEB83EF0}" srcOrd="4" destOrd="0" presId="urn:microsoft.com/office/officeart/2009/layout/CircleArrowProcess"/>
    <dgm:cxn modelId="{80856E2B-5613-4044-83F0-6EE94570B2F5}" type="presParOf" srcId="{4611CCE1-D866-431C-AD18-282BAEB83EF0}" destId="{6936F3B2-3ECC-4E5F-A703-EED435E9D4F3}" srcOrd="0" destOrd="0" presId="urn:microsoft.com/office/officeart/2009/layout/CircleArrowProcess"/>
    <dgm:cxn modelId="{768F8ABD-2617-4740-BD84-6C38DA89CB22}" type="presParOf" srcId="{075C00D9-D7CA-4D20-B5D7-B51B8F613345}" destId="{DE988662-75EA-4BAA-B819-9B3318FCAC5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9AA52D-81D9-4964-BC80-C472F828F875}">
      <dsp:nvSpPr>
        <dsp:cNvPr id="0" name=""/>
        <dsp:cNvSpPr/>
      </dsp:nvSpPr>
      <dsp:spPr>
        <a:xfrm rot="1044084" flipV="1">
          <a:off x="9280391" y="2082413"/>
          <a:ext cx="827213" cy="19885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8737D9-45D5-4CA0-BBC3-50FF9517C472}">
      <dsp:nvSpPr>
        <dsp:cNvPr id="0" name=""/>
        <dsp:cNvSpPr/>
      </dsp:nvSpPr>
      <dsp:spPr>
        <a:xfrm>
          <a:off x="5606276" y="365122"/>
          <a:ext cx="1776213" cy="887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800" kern="1200" dirty="0"/>
        </a:p>
      </dsp:txBody>
      <dsp:txXfrm>
        <a:off x="5606276" y="365122"/>
        <a:ext cx="1776213" cy="887894"/>
      </dsp:txXfrm>
    </dsp:sp>
    <dsp:sp modelId="{8E23C4D7-E1C1-4A0E-966F-0F03BFF1F3C7}">
      <dsp:nvSpPr>
        <dsp:cNvPr id="0" name=""/>
        <dsp:cNvSpPr/>
      </dsp:nvSpPr>
      <dsp:spPr>
        <a:xfrm>
          <a:off x="6536973" y="1111225"/>
          <a:ext cx="2244845" cy="215532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72DF10-80D7-4FF8-8A0B-A3FC62C31437}">
      <dsp:nvSpPr>
        <dsp:cNvPr id="0" name=""/>
        <dsp:cNvSpPr/>
      </dsp:nvSpPr>
      <dsp:spPr>
        <a:xfrm>
          <a:off x="6730960" y="1907690"/>
          <a:ext cx="1728380" cy="6161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400" kern="1200" dirty="0">
              <a:solidFill>
                <a:schemeClr val="accent3"/>
              </a:solidFill>
            </a:rPr>
            <a:t>L-IFO</a:t>
          </a:r>
        </a:p>
      </dsp:txBody>
      <dsp:txXfrm>
        <a:off x="6730960" y="1907690"/>
        <a:ext cx="1728380" cy="616118"/>
      </dsp:txXfrm>
    </dsp:sp>
    <dsp:sp modelId="{6936F3B2-3ECC-4E5F-A703-EED435E9D4F3}">
      <dsp:nvSpPr>
        <dsp:cNvPr id="0" name=""/>
        <dsp:cNvSpPr/>
      </dsp:nvSpPr>
      <dsp:spPr>
        <a:xfrm rot="3995833">
          <a:off x="7416844" y="3129028"/>
          <a:ext cx="2450623" cy="258150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988662-75EA-4BAA-B819-9B3318FCAC5D}">
      <dsp:nvSpPr>
        <dsp:cNvPr id="0" name=""/>
        <dsp:cNvSpPr/>
      </dsp:nvSpPr>
      <dsp:spPr>
        <a:xfrm>
          <a:off x="7704172" y="3629933"/>
          <a:ext cx="1776213" cy="1467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4400" b="1" kern="1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Barn-arenan</a:t>
          </a:r>
        </a:p>
      </dsp:txBody>
      <dsp:txXfrm>
        <a:off x="7704172" y="3629933"/>
        <a:ext cx="1776213" cy="14671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AD17-FF27-4B10-A2FB-5355FC4A3F1E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27685-93FE-439D-B339-B3ABCC23CF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634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AD17-FF27-4B10-A2FB-5355FC4A3F1E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27685-93FE-439D-B339-B3ABCC23CF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088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AD17-FF27-4B10-A2FB-5355FC4A3F1E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27685-93FE-439D-B339-B3ABCC23CF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751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AD17-FF27-4B10-A2FB-5355FC4A3F1E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27685-93FE-439D-B339-B3ABCC23CF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668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AD17-FF27-4B10-A2FB-5355FC4A3F1E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27685-93FE-439D-B339-B3ABCC23CF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6096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AD17-FF27-4B10-A2FB-5355FC4A3F1E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27685-93FE-439D-B339-B3ABCC23CF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55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AD17-FF27-4B10-A2FB-5355FC4A3F1E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27685-93FE-439D-B339-B3ABCC23CF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524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AD17-FF27-4B10-A2FB-5355FC4A3F1E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27685-93FE-439D-B339-B3ABCC23CF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896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AD17-FF27-4B10-A2FB-5355FC4A3F1E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27685-93FE-439D-B339-B3ABCC23CF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188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AD17-FF27-4B10-A2FB-5355FC4A3F1E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27685-93FE-439D-B339-B3ABCC23CF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0709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AD17-FF27-4B10-A2FB-5355FC4A3F1E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27685-93FE-439D-B339-B3ABCC23CF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7400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3AD17-FF27-4B10-A2FB-5355FC4A3F1E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27685-93FE-439D-B339-B3ABCC23CF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5877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Samverkansarenor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 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321276" y="-1"/>
          <a:ext cx="11582400" cy="6640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Kurva 6"/>
          <p:cNvCxnSpPr/>
          <p:nvPr/>
        </p:nvCxnSpPr>
        <p:spPr>
          <a:xfrm>
            <a:off x="5800436" y="3509818"/>
            <a:ext cx="1958110" cy="812799"/>
          </a:xfrm>
          <a:prstGeom prst="curved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ktangel med rundade hörn 11"/>
          <p:cNvSpPr/>
          <p:nvPr/>
        </p:nvSpPr>
        <p:spPr>
          <a:xfrm>
            <a:off x="314036" y="365125"/>
            <a:ext cx="5613522" cy="61557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b="1" dirty="0">
              <a:solidFill>
                <a:schemeClr val="accent5"/>
              </a:solidFill>
            </a:endParaRPr>
          </a:p>
          <a:p>
            <a:pPr algn="ctr"/>
            <a:endParaRPr lang="sv-SE" sz="2000" b="1" dirty="0">
              <a:solidFill>
                <a:schemeClr val="accent5"/>
              </a:solidFill>
            </a:endParaRPr>
          </a:p>
          <a:p>
            <a:pPr algn="ctr"/>
            <a:endParaRPr lang="sv-SE" sz="2000" b="1" dirty="0">
              <a:solidFill>
                <a:schemeClr val="accent5"/>
              </a:solidFill>
            </a:endParaRPr>
          </a:p>
          <a:p>
            <a:pPr algn="ctr"/>
            <a:r>
              <a:rPr lang="sv-SE" sz="2400" b="1" dirty="0">
                <a:solidFill>
                  <a:schemeClr val="accent5"/>
                </a:solidFill>
              </a:rPr>
              <a:t>Barnarenan </a:t>
            </a:r>
            <a:endParaRPr lang="sv-SE" b="1" dirty="0">
              <a:solidFill>
                <a:schemeClr val="accent5"/>
              </a:solidFill>
            </a:endParaRPr>
          </a:p>
          <a:p>
            <a:pPr algn="ctr"/>
            <a:r>
              <a:rPr lang="sv-SE" b="1" dirty="0">
                <a:solidFill>
                  <a:schemeClr val="accent5"/>
                </a:solidFill>
              </a:rPr>
              <a:t>Syfte </a:t>
            </a:r>
          </a:p>
          <a:p>
            <a:pPr algn="ctr"/>
            <a:r>
              <a:rPr lang="sv-SE" sz="1600" dirty="0">
                <a:solidFill>
                  <a:schemeClr val="tx1"/>
                </a:solidFill>
              </a:rPr>
              <a:t>Stärka regional samverkan och utveckling mellan kommunerna och Region Jämtland Härjedalen med fokus på frågor som rör barn och unga. </a:t>
            </a:r>
          </a:p>
          <a:p>
            <a:pPr algn="ctr"/>
            <a:r>
              <a:rPr lang="sv-SE" b="1" dirty="0">
                <a:solidFill>
                  <a:schemeClr val="accent5"/>
                </a:solidFill>
              </a:rPr>
              <a:t>Deltagare</a:t>
            </a:r>
          </a:p>
          <a:p>
            <a:pPr algn="ctr"/>
            <a:r>
              <a:rPr lang="sv-SE" sz="1100" dirty="0">
                <a:solidFill>
                  <a:schemeClr val="tx1"/>
                </a:solidFill>
              </a:rPr>
              <a:t>Från länets kommuner; </a:t>
            </a:r>
          </a:p>
          <a:p>
            <a:pPr algn="ctr"/>
            <a:r>
              <a:rPr lang="sv-SE" sz="1600" dirty="0">
                <a:solidFill>
                  <a:schemeClr val="tx1"/>
                </a:solidFill>
              </a:rPr>
              <a:t>Presidierna i BUZ och </a:t>
            </a:r>
            <a:r>
              <a:rPr lang="sv-SE" sz="1600" dirty="0" err="1">
                <a:solidFill>
                  <a:schemeClr val="tx1"/>
                </a:solidFill>
              </a:rPr>
              <a:t>SocSam</a:t>
            </a:r>
            <a:r>
              <a:rPr lang="sv-SE" sz="1600" dirty="0">
                <a:solidFill>
                  <a:schemeClr val="tx1"/>
                </a:solidFill>
              </a:rPr>
              <a:t> kompletterad med ordförande i socialnämnden Östersund. Förvaltningschef utbildning och IFO-chef. Därutöver deltar tjänstemannastöd från Region Jämtland Härjedalen: Barn-och utbildningssamordnare, social handläggare</a:t>
            </a:r>
          </a:p>
          <a:p>
            <a:pPr algn="ctr"/>
            <a:endParaRPr lang="sv-SE" sz="1100" dirty="0">
              <a:solidFill>
                <a:schemeClr val="tx1"/>
              </a:solidFill>
            </a:endParaRPr>
          </a:p>
          <a:p>
            <a:pPr algn="ctr"/>
            <a:r>
              <a:rPr lang="sv-SE" sz="1100" dirty="0">
                <a:solidFill>
                  <a:schemeClr val="tx1"/>
                </a:solidFill>
              </a:rPr>
              <a:t>Från Region Jämtland Härjedalen; </a:t>
            </a:r>
          </a:p>
          <a:p>
            <a:pPr algn="ctr"/>
            <a:r>
              <a:rPr lang="sv-SE" sz="1600" dirty="0">
                <a:solidFill>
                  <a:schemeClr val="tx1"/>
                </a:solidFill>
              </a:rPr>
              <a:t> Hälso- och sjukvårdsnämnden har utsett två ordinarie ledamöter från regionen. Ersättare finns. Därutöver deltar tjänstemannastöd från Region Jämtland Härjedalen: Regionöverläkare, områdeschef barn och unga vuxna och  barnhälsovårdsöverläkare. </a:t>
            </a:r>
          </a:p>
          <a:p>
            <a:pPr algn="ctr"/>
            <a:r>
              <a:rPr lang="sv-SE" b="1" dirty="0">
                <a:solidFill>
                  <a:schemeClr val="accent5"/>
                </a:solidFill>
              </a:rPr>
              <a:t>Mandat  </a:t>
            </a:r>
          </a:p>
          <a:p>
            <a:pPr algn="ctr"/>
            <a:r>
              <a:rPr lang="sv-SE" sz="1600" dirty="0">
                <a:solidFill>
                  <a:schemeClr val="tx1"/>
                </a:solidFill>
              </a:rPr>
              <a:t>Rekommendationsbeslut</a:t>
            </a:r>
          </a:p>
          <a:p>
            <a:pPr algn="ctr"/>
            <a:r>
              <a:rPr lang="sv-SE" sz="1600" dirty="0">
                <a:solidFill>
                  <a:schemeClr val="tx1"/>
                </a:solidFill>
              </a:rPr>
              <a:t>Samverkans- och kunskapsarena</a:t>
            </a:r>
          </a:p>
          <a:p>
            <a:pPr algn="ctr"/>
            <a:endParaRPr lang="sv-SE" dirty="0">
              <a:solidFill>
                <a:schemeClr val="accent5"/>
              </a:solidFill>
            </a:endParaRPr>
          </a:p>
          <a:p>
            <a:pPr algn="ctr"/>
            <a:endParaRPr lang="sv-SE" sz="2000" b="1" dirty="0">
              <a:solidFill>
                <a:schemeClr val="tx1"/>
              </a:solidFill>
            </a:endParaRPr>
          </a:p>
          <a:p>
            <a:pPr algn="ctr"/>
            <a:endParaRPr lang="sv-SE" sz="2800" dirty="0">
              <a:solidFill>
                <a:schemeClr val="accent5"/>
              </a:solidFill>
            </a:endParaRPr>
          </a:p>
        </p:txBody>
      </p:sp>
      <p:sp>
        <p:nvSpPr>
          <p:cNvPr id="8" name="Rektangel med rundade hörn 7"/>
          <p:cNvSpPr/>
          <p:nvPr/>
        </p:nvSpPr>
        <p:spPr>
          <a:xfrm>
            <a:off x="10282881" y="5807676"/>
            <a:ext cx="1513703" cy="5353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/>
              <a:t>Regionens  samverkansråd</a:t>
            </a:r>
          </a:p>
        </p:txBody>
      </p:sp>
      <p:cxnSp>
        <p:nvCxnSpPr>
          <p:cNvPr id="10" name="Rak pil 9"/>
          <p:cNvCxnSpPr/>
          <p:nvPr/>
        </p:nvCxnSpPr>
        <p:spPr>
          <a:xfrm>
            <a:off x="9751540" y="5844704"/>
            <a:ext cx="450523" cy="282125"/>
          </a:xfrm>
          <a:prstGeom prst="straightConnector1">
            <a:avLst/>
          </a:prstGeom>
          <a:ln w="19050"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3635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107</Words>
  <Application>Microsoft Office PowerPoint</Application>
  <PresentationFormat>Bredbild</PresentationFormat>
  <Paragraphs>21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Samverkansarenor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Samverkansarenor</dc:title>
  <dc:creator>Ingela Jönsson</dc:creator>
  <cp:lastModifiedBy>Ingela Jönsson</cp:lastModifiedBy>
  <cp:revision>3</cp:revision>
  <dcterms:created xsi:type="dcterms:W3CDTF">2016-02-25T16:36:42Z</dcterms:created>
  <dcterms:modified xsi:type="dcterms:W3CDTF">2019-05-20T08:37:49Z</dcterms:modified>
</cp:coreProperties>
</file>