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10249" r:id="rId5"/>
    <p:sldId id="10250" r:id="rId6"/>
    <p:sldId id="10251" r:id="rId7"/>
    <p:sldId id="256" r:id="rId8"/>
    <p:sldId id="263" r:id="rId9"/>
    <p:sldId id="274" r:id="rId10"/>
    <p:sldId id="275" r:id="rId11"/>
    <p:sldId id="279" r:id="rId12"/>
    <p:sldId id="280" r:id="rId13"/>
    <p:sldId id="10264" r:id="rId14"/>
    <p:sldId id="281" r:id="rId15"/>
    <p:sldId id="269" r:id="rId16"/>
    <p:sldId id="270" r:id="rId17"/>
    <p:sldId id="272" r:id="rId18"/>
    <p:sldId id="271" r:id="rId19"/>
    <p:sldId id="278" r:id="rId20"/>
    <p:sldId id="10266" r:id="rId21"/>
    <p:sldId id="10265" r:id="rId22"/>
    <p:sldId id="10263" r:id="rId23"/>
    <p:sldId id="10191" r:id="rId24"/>
    <p:sldId id="10252" r:id="rId25"/>
    <p:sldId id="10246" r:id="rId26"/>
    <p:sldId id="10290" r:id="rId27"/>
    <p:sldId id="10289" r:id="rId28"/>
    <p:sldId id="10256" r:id="rId29"/>
    <p:sldId id="10260" r:id="rId30"/>
    <p:sldId id="10288" r:id="rId31"/>
    <p:sldId id="10292" r:id="rId32"/>
    <p:sldId id="10267" r:id="rId33"/>
    <p:sldId id="10293" r:id="rId34"/>
    <p:sldId id="10294" r:id="rId35"/>
    <p:sldId id="10295" r:id="rId36"/>
    <p:sldId id="10291" r:id="rId3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F0147-63A3-4D13-B160-BC1A66906585}" v="1" dt="2026-02-19T06:37:12.007"/>
    <p1510:client id="{C9338E8F-28AE-4661-9C4F-D6DBBCC2B7BF}" v="5" dt="2026-02-19T06:44:15.631"/>
    <p1510:client id="{DB074433-EEC6-4B6B-9318-32C6A26650B6}" v="1" dt="2026-02-19T15:33:28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Format med tema 2 - dekorfär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7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Cedervall" userId="fd4944f3-4680-441e-a5b4-0056ee3cd784" providerId="ADAL" clId="{312CF9F5-9858-4B95-A2E3-55AF1CC2BBA5}"/>
    <pc:docChg chg="custSel addSld delSld modSld sldOrd">
      <pc:chgData name="Sandra Cedervall" userId="fd4944f3-4680-441e-a5b4-0056ee3cd784" providerId="ADAL" clId="{312CF9F5-9858-4B95-A2E3-55AF1CC2BBA5}" dt="2026-02-19T06:44:15.631" v="25"/>
      <pc:docMkLst>
        <pc:docMk/>
      </pc:docMkLst>
      <pc:sldChg chg="modSp mod">
        <pc:chgData name="Sandra Cedervall" userId="fd4944f3-4680-441e-a5b4-0056ee3cd784" providerId="ADAL" clId="{312CF9F5-9858-4B95-A2E3-55AF1CC2BBA5}" dt="2026-02-19T06:44:15.631" v="25"/>
        <pc:sldMkLst>
          <pc:docMk/>
          <pc:sldMk cId="2347738065" sldId="10250"/>
        </pc:sldMkLst>
        <pc:spChg chg="mod">
          <ac:chgData name="Sandra Cedervall" userId="fd4944f3-4680-441e-a5b4-0056ee3cd784" providerId="ADAL" clId="{312CF9F5-9858-4B95-A2E3-55AF1CC2BBA5}" dt="2026-02-19T06:44:15.631" v="25"/>
          <ac:spMkLst>
            <pc:docMk/>
            <pc:sldMk cId="2347738065" sldId="10250"/>
            <ac:spMk id="2" creationId="{27D05E01-017D-8B9D-7436-7061E5AF124B}"/>
          </ac:spMkLst>
        </pc:spChg>
      </pc:sldChg>
      <pc:sldChg chg="del">
        <pc:chgData name="Sandra Cedervall" userId="fd4944f3-4680-441e-a5b4-0056ee3cd784" providerId="ADAL" clId="{312CF9F5-9858-4B95-A2E3-55AF1CC2BBA5}" dt="2026-02-19T06:37:22.903" v="3" actId="47"/>
        <pc:sldMkLst>
          <pc:docMk/>
          <pc:sldMk cId="2387977207" sldId="10258"/>
        </pc:sldMkLst>
      </pc:sldChg>
      <pc:sldChg chg="add del">
        <pc:chgData name="Sandra Cedervall" userId="fd4944f3-4680-441e-a5b4-0056ee3cd784" providerId="ADAL" clId="{312CF9F5-9858-4B95-A2E3-55AF1CC2BBA5}" dt="2026-02-19T06:40:34.328" v="10" actId="47"/>
        <pc:sldMkLst>
          <pc:docMk/>
          <pc:sldMk cId="2561800003" sldId="10259"/>
        </pc:sldMkLst>
      </pc:sldChg>
      <pc:sldChg chg="ord">
        <pc:chgData name="Sandra Cedervall" userId="fd4944f3-4680-441e-a5b4-0056ee3cd784" providerId="ADAL" clId="{312CF9F5-9858-4B95-A2E3-55AF1CC2BBA5}" dt="2026-02-19T06:41:27.175" v="18"/>
        <pc:sldMkLst>
          <pc:docMk/>
          <pc:sldMk cId="2933033804" sldId="10267"/>
        </pc:sldMkLst>
      </pc:sldChg>
      <pc:sldChg chg="add del">
        <pc:chgData name="Sandra Cedervall" userId="fd4944f3-4680-441e-a5b4-0056ee3cd784" providerId="ADAL" clId="{312CF9F5-9858-4B95-A2E3-55AF1CC2BBA5}" dt="2026-02-19T06:41:20.883" v="16" actId="47"/>
        <pc:sldMkLst>
          <pc:docMk/>
          <pc:sldMk cId="2523149619" sldId="10268"/>
        </pc:sldMkLst>
      </pc:sldChg>
      <pc:sldChg chg="delSp add mod ord delAnim">
        <pc:chgData name="Sandra Cedervall" userId="fd4944f3-4680-441e-a5b4-0056ee3cd784" providerId="ADAL" clId="{312CF9F5-9858-4B95-A2E3-55AF1CC2BBA5}" dt="2026-02-19T06:37:40.249" v="4" actId="478"/>
        <pc:sldMkLst>
          <pc:docMk/>
          <pc:sldMk cId="2047627351" sldId="10290"/>
        </pc:sldMkLst>
        <pc:picChg chg="del">
          <ac:chgData name="Sandra Cedervall" userId="fd4944f3-4680-441e-a5b4-0056ee3cd784" providerId="ADAL" clId="{312CF9F5-9858-4B95-A2E3-55AF1CC2BBA5}" dt="2026-02-19T06:37:40.249" v="4" actId="478"/>
          <ac:picMkLst>
            <pc:docMk/>
            <pc:sldMk cId="2047627351" sldId="10290"/>
            <ac:picMk id="7" creationId="{B35B4F57-2789-56C2-3472-D24B7328B6EF}"/>
          </ac:picMkLst>
        </pc:picChg>
      </pc:sldChg>
      <pc:sldChg chg="delSp add mod ord delAnim">
        <pc:chgData name="Sandra Cedervall" userId="fd4944f3-4680-441e-a5b4-0056ee3cd784" providerId="ADAL" clId="{312CF9F5-9858-4B95-A2E3-55AF1CC2BBA5}" dt="2026-02-19T06:42:22.333" v="23" actId="478"/>
        <pc:sldMkLst>
          <pc:docMk/>
          <pc:sldMk cId="3437826190" sldId="10291"/>
        </pc:sldMkLst>
        <pc:picChg chg="del">
          <ac:chgData name="Sandra Cedervall" userId="fd4944f3-4680-441e-a5b4-0056ee3cd784" providerId="ADAL" clId="{312CF9F5-9858-4B95-A2E3-55AF1CC2BBA5}" dt="2026-02-19T06:42:22.333" v="23" actId="478"/>
          <ac:picMkLst>
            <pc:docMk/>
            <pc:sldMk cId="3437826190" sldId="10291"/>
            <ac:picMk id="15" creationId="{07BD4176-B79D-0C0B-BD62-BD53DFF216F1}"/>
          </ac:picMkLst>
        </pc:picChg>
      </pc:sldChg>
      <pc:sldChg chg="delSp add mod ord delAnim">
        <pc:chgData name="Sandra Cedervall" userId="fd4944f3-4680-441e-a5b4-0056ee3cd784" providerId="ADAL" clId="{312CF9F5-9858-4B95-A2E3-55AF1CC2BBA5}" dt="2026-02-19T06:42:10.826" v="19" actId="478"/>
        <pc:sldMkLst>
          <pc:docMk/>
          <pc:sldMk cId="4136780559" sldId="10292"/>
        </pc:sldMkLst>
        <pc:picChg chg="del">
          <ac:chgData name="Sandra Cedervall" userId="fd4944f3-4680-441e-a5b4-0056ee3cd784" providerId="ADAL" clId="{312CF9F5-9858-4B95-A2E3-55AF1CC2BBA5}" dt="2026-02-19T06:42:10.826" v="19" actId="478"/>
          <ac:picMkLst>
            <pc:docMk/>
            <pc:sldMk cId="4136780559" sldId="10292"/>
            <ac:picMk id="25" creationId="{1AAAAA97-AC92-4116-264F-E9F10D35A320}"/>
          </ac:picMkLst>
        </pc:picChg>
      </pc:sldChg>
      <pc:sldChg chg="delSp add mod delAnim">
        <pc:chgData name="Sandra Cedervall" userId="fd4944f3-4680-441e-a5b4-0056ee3cd784" providerId="ADAL" clId="{312CF9F5-9858-4B95-A2E3-55AF1CC2BBA5}" dt="2026-02-19T06:42:13.618" v="20" actId="478"/>
        <pc:sldMkLst>
          <pc:docMk/>
          <pc:sldMk cId="2816943960" sldId="10293"/>
        </pc:sldMkLst>
        <pc:picChg chg="del">
          <ac:chgData name="Sandra Cedervall" userId="fd4944f3-4680-441e-a5b4-0056ee3cd784" providerId="ADAL" clId="{312CF9F5-9858-4B95-A2E3-55AF1CC2BBA5}" dt="2026-02-19T06:42:13.618" v="20" actId="478"/>
          <ac:picMkLst>
            <pc:docMk/>
            <pc:sldMk cId="2816943960" sldId="10293"/>
            <ac:picMk id="14" creationId="{2CAFE4FA-868B-005A-1304-9AA3F0A69BAD}"/>
          </ac:picMkLst>
        </pc:picChg>
      </pc:sldChg>
      <pc:sldChg chg="delSp add mod delAnim">
        <pc:chgData name="Sandra Cedervall" userId="fd4944f3-4680-441e-a5b4-0056ee3cd784" providerId="ADAL" clId="{312CF9F5-9858-4B95-A2E3-55AF1CC2BBA5}" dt="2026-02-19T06:42:15.802" v="21" actId="478"/>
        <pc:sldMkLst>
          <pc:docMk/>
          <pc:sldMk cId="1016098326" sldId="10294"/>
        </pc:sldMkLst>
        <pc:picChg chg="del">
          <ac:chgData name="Sandra Cedervall" userId="fd4944f3-4680-441e-a5b4-0056ee3cd784" providerId="ADAL" clId="{312CF9F5-9858-4B95-A2E3-55AF1CC2BBA5}" dt="2026-02-19T06:42:15.802" v="21" actId="478"/>
          <ac:picMkLst>
            <pc:docMk/>
            <pc:sldMk cId="1016098326" sldId="10294"/>
            <ac:picMk id="17" creationId="{82473399-C175-54E0-93C4-E9D225287316}"/>
          </ac:picMkLst>
        </pc:picChg>
      </pc:sldChg>
      <pc:sldChg chg="delSp add mod delAnim">
        <pc:chgData name="Sandra Cedervall" userId="fd4944f3-4680-441e-a5b4-0056ee3cd784" providerId="ADAL" clId="{312CF9F5-9858-4B95-A2E3-55AF1CC2BBA5}" dt="2026-02-19T06:42:19.023" v="22" actId="478"/>
        <pc:sldMkLst>
          <pc:docMk/>
          <pc:sldMk cId="1617375905" sldId="10295"/>
        </pc:sldMkLst>
        <pc:picChg chg="del">
          <ac:chgData name="Sandra Cedervall" userId="fd4944f3-4680-441e-a5b4-0056ee3cd784" providerId="ADAL" clId="{312CF9F5-9858-4B95-A2E3-55AF1CC2BBA5}" dt="2026-02-19T06:42:19.023" v="22" actId="478"/>
          <ac:picMkLst>
            <pc:docMk/>
            <pc:sldMk cId="1617375905" sldId="10295"/>
            <ac:picMk id="12" creationId="{815174E3-4F93-5A94-D259-B66A477A6A1A}"/>
          </ac:picMkLst>
        </pc:picChg>
      </pc:sldChg>
    </pc:docChg>
  </pc:docChgLst>
  <pc:docChgLst>
    <pc:chgData name="Marike Grinde" userId="9969f324-67b7-430c-927d-9c45e50d5a0c" providerId="ADAL" clId="{ED48D749-0D9F-46D6-AE34-FE4F25AD33FD}"/>
    <pc:docChg chg="modSld">
      <pc:chgData name="Marike Grinde" userId="9969f324-67b7-430c-927d-9c45e50d5a0c" providerId="ADAL" clId="{ED48D749-0D9F-46D6-AE34-FE4F25AD33FD}" dt="2026-02-19T15:33:28.813" v="0"/>
      <pc:docMkLst>
        <pc:docMk/>
      </pc:docMkLst>
      <pc:sldChg chg="addSp">
        <pc:chgData name="Marike Grinde" userId="9969f324-67b7-430c-927d-9c45e50d5a0c" providerId="ADAL" clId="{ED48D749-0D9F-46D6-AE34-FE4F25AD33FD}" dt="2026-02-19T15:33:28.813" v="0"/>
        <pc:sldMkLst>
          <pc:docMk/>
          <pc:sldMk cId="3548309935" sldId="10288"/>
        </pc:sldMkLst>
        <pc:spChg chg="add">
          <ac:chgData name="Marike Grinde" userId="9969f324-67b7-430c-927d-9c45e50d5a0c" providerId="ADAL" clId="{ED48D749-0D9F-46D6-AE34-FE4F25AD33FD}" dt="2026-02-19T15:33:28.813" v="0"/>
          <ac:spMkLst>
            <pc:docMk/>
            <pc:sldMk cId="3548309935" sldId="10288"/>
            <ac:spMk id="2" creationId="{8DCE48DB-F558-201D-6763-1E4C7BEAED8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jh.sharepoint.com/sites/Lokalaadministratreri1177e-tjnster-Regionalaadministratrer/Delade%20dokument/Regional%20f&#246;rvaltning/M&#229;larbete%202025/M&#229;l%201%20-%20Det%20ska%20vara%20enkelt%20f&#246;r%20inv&#229;naren%20att%20anv&#228;nda%20webbtidb&#246;ck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jh.sharepoint.com/sites/Lokalaadministratreri1177e-tjnster-Regionalaadministratrer/Delade%20dokument/Regional%20f&#246;rvaltning/M&#229;larbete%202025/M&#229;l%203%20-%20&#214;ka%20anv&#228;ndandet%20av%201177s%20tj&#228;nst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jh.sharepoint.com/sites/Lokalaadministratreri1177e-tjnster-Regionalaadministratrer/Delade%20dokument/Regional%20f&#246;rvaltning/M&#229;larbete%202025/M&#229;l%203%20-%20&#214;ka%20anv&#228;ndandet%20av%201177s%20tj&#228;nst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jh.sharepoint.com/sites/Lokalaadministratreri1177e-tjnster-Regionalaadministratrer/Delade%20dokument/Regional%20f&#246;rvaltning/M&#229;larbete%202025/M&#229;l%203%20-%20&#214;ka%20anv&#228;ndandet%20av%201177s%20tj&#228;nst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200"/>
              <a:t>Bokningar,</a:t>
            </a:r>
            <a:r>
              <a:rPr lang="sv-SE" sz="1200" baseline="0"/>
              <a:t> avbokningar, ombokningar i 1177</a:t>
            </a:r>
            <a:endParaRPr lang="sv-SE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'Antal händelser'!$N$3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'Antal händelser'!$M$4:$M$7</c:f>
              <c:strCache>
                <c:ptCount val="4"/>
                <c:pt idx="1">
                  <c:v>efter T1</c:v>
                </c:pt>
                <c:pt idx="2">
                  <c:v>efter T2</c:v>
                </c:pt>
                <c:pt idx="3">
                  <c:v>efter T3</c:v>
                </c:pt>
              </c:strCache>
            </c:strRef>
          </c:cat>
          <c:val>
            <c:numRef>
              <c:f>'Antal händelser'!$N$4:$N$7</c:f>
              <c:numCache>
                <c:formatCode>0</c:formatCode>
                <c:ptCount val="4"/>
                <c:pt idx="0" formatCode="General">
                  <c:v>0</c:v>
                </c:pt>
                <c:pt idx="1">
                  <c:v>8887</c:v>
                </c:pt>
                <c:pt idx="2" formatCode="General">
                  <c:v>17598</c:v>
                </c:pt>
                <c:pt idx="3" formatCode="General">
                  <c:v>32948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5F-4396-8616-25C0964B3514}"/>
            </c:ext>
          </c:extLst>
        </c:ser>
        <c:ser>
          <c:idx val="1"/>
          <c:order val="1"/>
          <c:tx>
            <c:strRef>
              <c:f>'Antal händelser'!$O$3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'Antal händelser'!$M$4:$M$7</c:f>
              <c:strCache>
                <c:ptCount val="4"/>
                <c:pt idx="1">
                  <c:v>efter T1</c:v>
                </c:pt>
                <c:pt idx="2">
                  <c:v>efter T2</c:v>
                </c:pt>
                <c:pt idx="3">
                  <c:v>efter T3</c:v>
                </c:pt>
              </c:strCache>
            </c:strRef>
          </c:cat>
          <c:val>
            <c:numRef>
              <c:f>'Antal händelser'!$O$4:$O$7</c:f>
              <c:numCache>
                <c:formatCode>General</c:formatCode>
                <c:ptCount val="4"/>
                <c:pt idx="0">
                  <c:v>0</c:v>
                </c:pt>
                <c:pt idx="1">
                  <c:v>16985</c:v>
                </c:pt>
                <c:pt idx="2">
                  <c:v>28095</c:v>
                </c:pt>
                <c:pt idx="3">
                  <c:v>44573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5F-4396-8616-25C0964B3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97215"/>
        <c:axId val="19598655"/>
      </c:lineChart>
      <c:catAx>
        <c:axId val="1959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9598655"/>
        <c:crosses val="autoZero"/>
        <c:auto val="1"/>
        <c:lblAlgn val="ctr"/>
        <c:lblOffset val="100"/>
        <c:noMultiLvlLbl val="0"/>
      </c:catAx>
      <c:valAx>
        <c:axId val="1959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9597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Antal inloggningar per år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'Inloggningar SC'!$C$33</c:f>
              <c:strCache>
                <c:ptCount val="1"/>
                <c:pt idx="0">
                  <c:v>Antal inloggningar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'Inloggningar SC'!$B$34:$B$41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'Inloggningar SC'!$C$34:$C$41</c:f>
              <c:numCache>
                <c:formatCode>#,##0</c:formatCode>
                <c:ptCount val="8"/>
                <c:pt idx="0">
                  <c:v>368626</c:v>
                </c:pt>
                <c:pt idx="1">
                  <c:v>558160</c:v>
                </c:pt>
                <c:pt idx="2">
                  <c:v>1277692</c:v>
                </c:pt>
                <c:pt idx="3">
                  <c:v>2460300</c:v>
                </c:pt>
                <c:pt idx="4">
                  <c:v>1593614</c:v>
                </c:pt>
                <c:pt idx="5">
                  <c:v>1486696</c:v>
                </c:pt>
                <c:pt idx="6">
                  <c:v>1971157</c:v>
                </c:pt>
                <c:pt idx="7">
                  <c:v>2891453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55-40AC-88AC-086226852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5189568"/>
        <c:axId val="595190048"/>
      </c:lineChart>
      <c:catAx>
        <c:axId val="59518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95190048"/>
        <c:crosses val="autoZero"/>
        <c:auto val="1"/>
        <c:lblAlgn val="ctr"/>
        <c:lblOffset val="100"/>
        <c:noMultiLvlLbl val="0"/>
      </c:catAx>
      <c:valAx>
        <c:axId val="59519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95189568"/>
        <c:crosses val="autoZero"/>
        <c:crossBetween val="between"/>
      </c:valAx>
      <c:spPr>
        <a:noFill/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Inskickade ärenden</a:t>
            </a:r>
          </a:p>
        </c:rich>
      </c:tx>
      <c:layout>
        <c:manualLayout>
          <c:xMode val="edge"/>
          <c:yMode val="edge"/>
          <c:x val="0.37751020999337132"/>
          <c:y val="4.2144329759339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'Ärenden SC'!$B$5:$D$5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'Ärenden SC'!$B$8:$D$8</c:f>
              <c:numCache>
                <c:formatCode>#,##0</c:formatCode>
                <c:ptCount val="3"/>
                <c:pt idx="0" formatCode="0">
                  <c:v>147978</c:v>
                </c:pt>
                <c:pt idx="1">
                  <c:v>185018</c:v>
                </c:pt>
                <c:pt idx="2">
                  <c:v>225101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A2-439F-A2F9-3AB38D13F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467072"/>
        <c:axId val="601461792"/>
      </c:lineChart>
      <c:catAx>
        <c:axId val="60146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01461792"/>
        <c:crosses val="autoZero"/>
        <c:auto val="1"/>
        <c:lblAlgn val="ctr"/>
        <c:lblOffset val="100"/>
        <c:noMultiLvlLbl val="0"/>
      </c:catAx>
      <c:valAx>
        <c:axId val="60146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01467072"/>
        <c:crosses val="autoZero"/>
        <c:crossBetween val="between"/>
      </c:valAx>
      <c:spPr>
        <a:noFill/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Utskickade ärenden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'Ärenden SC'!$G$5:$I$5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'Ärenden SC'!$G$8:$I$8</c:f>
              <c:numCache>
                <c:formatCode>#,##0</c:formatCode>
                <c:ptCount val="3"/>
                <c:pt idx="0">
                  <c:v>30155</c:v>
                </c:pt>
                <c:pt idx="1">
                  <c:v>52491</c:v>
                </c:pt>
                <c:pt idx="2">
                  <c:v>78352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45-4B0D-AE63-8A2F2B204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019567"/>
        <c:axId val="118024847"/>
      </c:lineChart>
      <c:catAx>
        <c:axId val="11801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8024847"/>
        <c:crosses val="autoZero"/>
        <c:auto val="1"/>
        <c:lblAlgn val="ctr"/>
        <c:lblOffset val="100"/>
        <c:noMultiLvlLbl val="0"/>
      </c:catAx>
      <c:valAx>
        <c:axId val="118024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8019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EAF8ADE-DFB0-6344-91AF-C2340D4A7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2F8833-CBDB-8E44-991E-7719DBE5D6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D629D-E35B-0940-BCF8-E9D569AAAE2E}" type="datetimeFigureOut">
              <a:rPr lang="sv-SE" smtClean="0"/>
              <a:t>2026-02-19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3D6739B-AC65-D24B-AC64-71E56FA32A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3F9890-91E1-FA43-9F16-0BBCFAAAA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680A0-A5E7-3B49-AD2F-70CF6E6299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180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3D13-F35E-4529-B3F7-0633FF5C8FD7}" type="datetimeFigureOut">
              <a:rPr lang="sv-SE" smtClean="0"/>
              <a:t>2026-02-19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EDCF4-EC53-45ED-9657-3068B2115E4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78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23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505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665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133’ invånare i länet – 125 496 invånarkonton – 95% av befolkningen</a:t>
            </a:r>
          </a:p>
          <a:p>
            <a:r>
              <a:rPr lang="sv-SE"/>
              <a:t>23 inloggningar per invånare med aktivt konto – nästan 2 inloggning/mån</a:t>
            </a:r>
            <a:br>
              <a:rPr lang="sv-SE"/>
            </a:b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2414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122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Ej kostnad på dessa utskick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616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SANDRA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5990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60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6D261CD-7475-462D-96A6-570AC61F5569}"/>
              </a:ext>
            </a:extLst>
          </p:cNvPr>
          <p:cNvSpPr/>
          <p:nvPr userDrawn="1"/>
        </p:nvSpPr>
        <p:spPr>
          <a:xfrm>
            <a:off x="0" y="0"/>
            <a:ext cx="12192000" cy="56440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 spc="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4" name="Bildobjekt 3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D97718CC-F949-3EF3-469B-5B356D6962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5760000"/>
            <a:ext cx="2880056" cy="7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338" y="1693273"/>
            <a:ext cx="5958536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79EAE5D-FEC0-4EF7-BBA5-3270B4215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79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567736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DCD0C5FE-126D-416C-9A5B-02C9EAD42F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4634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1979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545B1-EC61-4586-B3F7-6354B25D50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3B326034-8C65-7F1D-24BB-17D037EE1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96" y="2819079"/>
            <a:ext cx="5570204" cy="141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5" name="Bildobjekt 4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8A28E25-9534-94F5-655A-6C91BE5659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5760000"/>
            <a:ext cx="2880056" cy="7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68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4" name="Bildobjekt 3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5518F845-6EEB-CA99-819A-AF61D80B99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298133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4" name="Bildobjekt 3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3702D7FB-9CC4-F0C2-2F4C-E47313937D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24575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813EFC0E-885A-43B5-9260-07804A71EAA3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B8308509-CDE4-4C50-93DD-8185D4032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6" name="Bildobjekt 5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8998D2FA-55F6-90BA-2B54-CEFCD61CEA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15050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D7C6379A-E5B9-4DBE-87E3-D8A0F4B3241B}"/>
              </a:ext>
            </a:extLst>
          </p:cNvPr>
          <p:cNvSpPr/>
          <p:nvPr userDrawn="1"/>
        </p:nvSpPr>
        <p:spPr>
          <a:xfrm>
            <a:off x="0" y="611204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98DE3D41-C2B5-4D95-91B2-B0834D588D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6" name="Bildobjekt 5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1E8C296B-9FC3-B074-385B-D680D4CB28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980B2C3-6720-4B17-BCEF-D058EE6EA5EF}"/>
              </a:ext>
            </a:extLst>
          </p:cNvPr>
          <p:cNvSpPr/>
          <p:nvPr userDrawn="1"/>
        </p:nvSpPr>
        <p:spPr>
          <a:xfrm>
            <a:off x="0" y="0"/>
            <a:ext cx="12192000" cy="6117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8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42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072630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3" y="1693273"/>
            <a:ext cx="10018845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6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13D54B3-3F29-493D-B9C7-8FF2C8DE3569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C7C7845-42F2-47E4-96D5-7F5977D3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B6E503-A6AE-440E-9524-D5848DBA3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424" y="1693273"/>
            <a:ext cx="10459450" cy="35645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3F6A5D-1C51-4365-ABBC-26E2E26DE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1800B5-0CC4-499E-AD85-61BE4A07F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FB36DCB9-B0BC-4692-9E94-7E0F650AA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642809" y="6450806"/>
            <a:ext cx="16637" cy="813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EB9E73E2-B998-4067-931F-01E9716BB421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857C6E5-A5AF-4290-829D-C981D052AB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7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66559F2F-9CE5-AB08-3764-D0E517072C9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6" r:id="rId5"/>
    <p:sldLayoutId id="2147483657" r:id="rId6"/>
    <p:sldLayoutId id="2147483660" r:id="rId7"/>
    <p:sldLayoutId id="2147483653" r:id="rId8"/>
    <p:sldLayoutId id="2147483654" r:id="rId9"/>
    <p:sldLayoutId id="2147483650" r:id="rId10"/>
    <p:sldLayoutId id="2147483652" r:id="rId11"/>
    <p:sldLayoutId id="214748365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spc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chart" Target="../charts/chart2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%3A%2F%2Frjh.centuri.se%2FRegNo%2F52515&amp;data=05%7C02%7Csandra.cedervall%40regionjh.se%7C2d61eb0169cd4671ace308de4f96180f%7Cd3b4cf3aca774a02aefaf4398591468f%7C0%7C0%7C639035703233589503%7CUnknown%7CTWFpbGZsb3d8eyJFbXB0eU1hcGkiOnRydWUsIlYiOiIwLjAuMDAwMCIsIlAiOiJXaW4zMiIsIkFOIjoiTWFpbCIsIldUIjoyfQ%3D%3D%7C0%7C%7C%7C&amp;sdata=e1VKd1zdClycD4HdySgZmtHCDkMlnv3ILgdwi5iLWj8%3D&amp;reserved=0" TargetMode="External"/><Relationship Id="rId2" Type="http://schemas.openxmlformats.org/officeDocument/2006/relationships/hyperlink" Target="https://rjh.centuri.se/RegNo/23196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vardgivarwebb.regionjh.se/stod--support/cosmic/aktuellt-i-cosmic-forvaltning/digitala-utskick-till-patient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vardgivarwebb.regionjh.se/stod--support/region-jamtland-harjedalen-pa-1177/1177-e-tjanster/1177-personalverktyg/nytt-utseende-i-1177-personalverkty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inera.atlassian.net/wiki/spaces/OIIP/pages/3583803548/Manual+Personalverktyget" TargetMode="External"/><Relationship Id="rId5" Type="http://schemas.openxmlformats.org/officeDocument/2006/relationships/hyperlink" Target="https://inera.atlassian.net/wiki/spaces/OIIP/pages/5038342151/Nyheter+i+Personalverktyget+10+februari+2026" TargetMode="Externa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BF4E79-E44B-AB3E-8A12-B326DCA8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711" y="664724"/>
            <a:ext cx="9144000" cy="1007055"/>
          </a:xfrm>
        </p:spPr>
        <p:txBody>
          <a:bodyPr/>
          <a:lstStyle/>
          <a:p>
            <a:r>
              <a:rPr lang="sv-SE" sz="4400" dirty="0"/>
              <a:t>Användarforum 1177 e-tjänster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9154363-83AD-5296-AFAC-76D1EB1A8192}"/>
              </a:ext>
            </a:extLst>
          </p:cNvPr>
          <p:cNvSpPr txBox="1"/>
          <p:nvPr/>
        </p:nvSpPr>
        <p:spPr>
          <a:xfrm>
            <a:off x="491288" y="1608279"/>
            <a:ext cx="10735511" cy="3401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sv-SE" sz="2800">
                <a:solidFill>
                  <a:schemeClr val="accent2"/>
                </a:solidFill>
              </a:rPr>
              <a:t>🤩</a:t>
            </a:r>
            <a:r>
              <a:rPr lang="sv-SE" sz="4800">
                <a:solidFill>
                  <a:schemeClr val="accent2"/>
                </a:solidFill>
              </a:rPr>
              <a:t>Välkomna</a:t>
            </a:r>
            <a:r>
              <a:rPr lang="sv-SE" sz="2800">
                <a:solidFill>
                  <a:schemeClr val="accent2"/>
                </a:solidFill>
              </a:rPr>
              <a:t> 🥰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800">
              <a:solidFill>
                <a:schemeClr val="accent2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800">
                <a:solidFill>
                  <a:schemeClr val="accent2"/>
                </a:solidFill>
              </a:rPr>
              <a:t>Forumet spelas inte in (är förinspelade filmer som delas sen)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800">
                <a:solidFill>
                  <a:schemeClr val="accent2"/>
                </a:solidFill>
              </a:rPr>
              <a:t>Ni får gärna ha kameran på men stäng av mikrofonerna</a:t>
            </a:r>
          </a:p>
          <a:p>
            <a:endParaRPr lang="sv-SE" sz="2800">
              <a:solidFill>
                <a:schemeClr val="accent2"/>
              </a:solidFill>
            </a:endParaRPr>
          </a:p>
          <a:p>
            <a:pPr algn="l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70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9">
        <p:fade/>
      </p:transition>
    </mc:Choice>
    <mc:Fallback xmlns="">
      <p:transition spd="med" advTm="976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12C3B05-66DA-9B32-D792-66E39A987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BAC3E6-C593-CB0C-929A-A0D754DAB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D58DDE8C-B4F9-A530-81B3-6E28E567D196}"/>
              </a:ext>
            </a:extLst>
          </p:cNvPr>
          <p:cNvSpPr/>
          <p:nvPr/>
        </p:nvSpPr>
        <p:spPr>
          <a:xfrm>
            <a:off x="357525" y="3666593"/>
            <a:ext cx="3505200" cy="681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accent2"/>
                </a:solidFill>
              </a:rPr>
              <a:t>Topdeskärenden</a:t>
            </a:r>
            <a:endParaRPr lang="sv-SE" dirty="0"/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C2226699-3D1C-5F35-550B-924257AC9C08}"/>
              </a:ext>
            </a:extLst>
          </p:cNvPr>
          <p:cNvSpPr/>
          <p:nvPr/>
        </p:nvSpPr>
        <p:spPr>
          <a:xfrm>
            <a:off x="357525" y="726126"/>
            <a:ext cx="3505200" cy="681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accent2"/>
                </a:solidFill>
              </a:rPr>
              <a:t>Utbildningsinsatser</a:t>
            </a:r>
            <a:endParaRPr lang="sv-SE" dirty="0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9219D7CD-58EA-BCBE-DE04-2F83A3902B9C}"/>
              </a:ext>
            </a:extLst>
          </p:cNvPr>
          <p:cNvSpPr/>
          <p:nvPr/>
        </p:nvSpPr>
        <p:spPr>
          <a:xfrm>
            <a:off x="357525" y="2689927"/>
            <a:ext cx="3505200" cy="681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accent2"/>
                </a:solidFill>
              </a:rPr>
              <a:t>Användarforum</a:t>
            </a:r>
            <a:endParaRPr lang="sv-SE" dirty="0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06C3B1B0-42D3-68C5-D5C0-0F3FF7497FC4}"/>
              </a:ext>
            </a:extLst>
          </p:cNvPr>
          <p:cNvSpPr/>
          <p:nvPr/>
        </p:nvSpPr>
        <p:spPr>
          <a:xfrm>
            <a:off x="357525" y="1720624"/>
            <a:ext cx="3505200" cy="681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accent2"/>
                </a:solidFill>
              </a:rPr>
              <a:t>Cosmic och 1177 e-tjänsters nyhetsbrev</a:t>
            </a:r>
            <a:endParaRPr lang="sv-SE" dirty="0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76CE2976-9B61-F369-BDFC-23CE69F85284}"/>
              </a:ext>
            </a:extLst>
          </p:cNvPr>
          <p:cNvSpPr/>
          <p:nvPr/>
        </p:nvSpPr>
        <p:spPr>
          <a:xfrm>
            <a:off x="357525" y="4617647"/>
            <a:ext cx="3505200" cy="681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accent2"/>
                </a:solidFill>
              </a:rPr>
              <a:t>Vårdgivarwebben</a:t>
            </a:r>
            <a:endParaRPr lang="sv-SE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510626A-FE92-8C2F-8239-DBCBCC774504}"/>
              </a:ext>
            </a:extLst>
          </p:cNvPr>
          <p:cNvSpPr txBox="1"/>
          <p:nvPr/>
        </p:nvSpPr>
        <p:spPr>
          <a:xfrm>
            <a:off x="4354540" y="784831"/>
            <a:ext cx="7700330" cy="7063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dirty="0">
                <a:solidFill>
                  <a:schemeClr val="accent2"/>
                </a:solidFill>
              </a:rPr>
              <a:t>Vad är 1177 e-tjänster, men även för specifika 1177 tjänster, eller utbildning av funktioner. 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68F80D8-C5E2-35C7-9E8E-50D2728DE012}"/>
              </a:ext>
            </a:extLst>
          </p:cNvPr>
          <p:cNvSpPr txBox="1"/>
          <p:nvPr/>
        </p:nvSpPr>
        <p:spPr>
          <a:xfrm>
            <a:off x="4381897" y="1792603"/>
            <a:ext cx="6669281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dirty="0">
                <a:solidFill>
                  <a:schemeClr val="accent2"/>
                </a:solidFill>
              </a:rPr>
              <a:t>8 brev, ca 1000 visningar/ brev och 219 prenumeranter</a:t>
            </a:r>
          </a:p>
          <a:p>
            <a:pPr algn="l"/>
            <a:endParaRPr lang="sv-SE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347B77CB-E5E6-38B1-2888-D8CD27B12EAC}"/>
              </a:ext>
            </a:extLst>
          </p:cNvPr>
          <p:cNvSpPr txBox="1"/>
          <p:nvPr/>
        </p:nvSpPr>
        <p:spPr>
          <a:xfrm>
            <a:off x="4387704" y="2718606"/>
            <a:ext cx="7359720" cy="801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dirty="0">
                <a:solidFill>
                  <a:schemeClr val="accent2"/>
                </a:solidFill>
              </a:rPr>
              <a:t>6 forum. I genomsnitt ca 45 medverkande på livesändningarna. Samt tittningar i efterhand på inspelning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C2B56EE-2B3A-7653-4B7A-2EDC9F0BCFD4}"/>
              </a:ext>
            </a:extLst>
          </p:cNvPr>
          <p:cNvSpPr txBox="1"/>
          <p:nvPr/>
        </p:nvSpPr>
        <p:spPr>
          <a:xfrm>
            <a:off x="4354540" y="3836089"/>
            <a:ext cx="6904412" cy="6815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dirty="0">
                <a:solidFill>
                  <a:schemeClr val="accent2"/>
                </a:solidFill>
              </a:rPr>
              <a:t>ca 80 ärenden i månaden</a:t>
            </a:r>
          </a:p>
          <a:p>
            <a:pPr algn="l"/>
            <a:endParaRPr lang="sv-SE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1A54690-02B6-972A-33EA-DF051DA48F04}"/>
              </a:ext>
            </a:extLst>
          </p:cNvPr>
          <p:cNvSpPr txBox="1"/>
          <p:nvPr/>
        </p:nvSpPr>
        <p:spPr>
          <a:xfrm>
            <a:off x="4381896" y="4719212"/>
            <a:ext cx="6077097" cy="5800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dirty="0">
                <a:solidFill>
                  <a:schemeClr val="accent2"/>
                </a:solidFill>
              </a:rPr>
              <a:t>Genomsnitt 574 besök i månaden på våra sidor</a:t>
            </a:r>
          </a:p>
          <a:p>
            <a:pPr algn="l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75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06D07-F1B5-8001-7139-5DA24FDB7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1FDAA78-164D-1094-EB44-97BD3C31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Mål - </a:t>
            </a:r>
            <a:r>
              <a:rPr lang="sv-SE"/>
              <a:t>Öka användandet av 1177</a:t>
            </a:r>
            <a:br>
              <a:rPr lang="sv-SE"/>
            </a:br>
            <a:endParaRPr lang="sv-SE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6A94F76E-1969-CDF5-68B2-80F051510F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2" name="Platshållare för bild 11" descr="En bild som visar person, inomhus, vägg, dator&#10;&#10;AI-genererat innehåll kan vara felaktigt.">
            <a:extLst>
              <a:ext uri="{FF2B5EF4-FFF2-40B4-BE49-F238E27FC236}">
                <a16:creationId xmlns:a16="http://schemas.microsoft.com/office/drawing/2014/main" id="{151BA9A3-E096-EAE6-01C6-B8E181CAF1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r="18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16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253B3-1F2F-FCBF-F562-537CE508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Användare med hel fyllning">
            <a:extLst>
              <a:ext uri="{FF2B5EF4-FFF2-40B4-BE49-F238E27FC236}">
                <a16:creationId xmlns:a16="http://schemas.microsoft.com/office/drawing/2014/main" id="{4FCDB405-C1BC-5E7B-0391-5B6C06D0F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8261" y="2365957"/>
            <a:ext cx="2703542" cy="270354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504E826-A12A-0872-7D57-5A64C709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Inloggningar </a:t>
            </a:r>
            <a:r>
              <a:rPr lang="sv-SE"/>
              <a:t>till e-tjänsterna på 1177.se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821053-154A-E133-D0DE-5991B64D2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Under 2025 gjordes </a:t>
            </a:r>
            <a:r>
              <a:rPr lang="sv-SE" b="1"/>
              <a:t>2 891 453 </a:t>
            </a:r>
            <a:r>
              <a:rPr lang="sv-SE"/>
              <a:t>inloggningar på 1177.se av invånare i länet.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2C4A7A1-3EC6-1937-5DEA-12F6758B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5BB622-F20F-0138-1364-3D258981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12</a:t>
            </a:fld>
            <a:endParaRPr lang="sv-SE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D2A62C1-F660-3C32-5D67-E15A52074B1B}"/>
              </a:ext>
            </a:extLst>
          </p:cNvPr>
          <p:cNvGraphicFramePr>
            <a:graphicFrameLocks/>
          </p:cNvGraphicFramePr>
          <p:nvPr/>
        </p:nvGraphicFramePr>
        <p:xfrm>
          <a:off x="922422" y="2660904"/>
          <a:ext cx="4880969" cy="2923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Bild 13" descr="Internet med hel fyllning">
            <a:extLst>
              <a:ext uri="{FF2B5EF4-FFF2-40B4-BE49-F238E27FC236}">
                <a16:creationId xmlns:a16="http://schemas.microsoft.com/office/drawing/2014/main" id="{3C92D908-E1B9-961B-B81B-CEC6EED9F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2836" y="4334734"/>
            <a:ext cx="461533" cy="461533"/>
          </a:xfrm>
          <a:prstGeom prst="rect">
            <a:avLst/>
          </a:prstGeom>
        </p:spPr>
      </p:pic>
      <p:pic>
        <p:nvPicPr>
          <p:cNvPr id="15" name="Bild 14" descr="Internet med hel fyllning">
            <a:extLst>
              <a:ext uri="{FF2B5EF4-FFF2-40B4-BE49-F238E27FC236}">
                <a16:creationId xmlns:a16="http://schemas.microsoft.com/office/drawing/2014/main" id="{105B2681-754B-AC23-3251-329892A5B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4369" y="4334734"/>
            <a:ext cx="461533" cy="461533"/>
          </a:xfrm>
          <a:prstGeom prst="rect">
            <a:avLst/>
          </a:prstGeom>
        </p:spPr>
      </p:pic>
      <p:pic>
        <p:nvPicPr>
          <p:cNvPr id="16" name="Bild 15" descr="Internet med hel fyllning">
            <a:extLst>
              <a:ext uri="{FF2B5EF4-FFF2-40B4-BE49-F238E27FC236}">
                <a16:creationId xmlns:a16="http://schemas.microsoft.com/office/drawing/2014/main" id="{68FF4B5A-D9D7-A657-5FBE-AAC886ED5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25902" y="4334734"/>
            <a:ext cx="461533" cy="461533"/>
          </a:xfrm>
          <a:prstGeom prst="rect">
            <a:avLst/>
          </a:prstGeom>
        </p:spPr>
      </p:pic>
      <p:pic>
        <p:nvPicPr>
          <p:cNvPr id="17" name="Bild 16" descr="Internet med hel fyllning">
            <a:extLst>
              <a:ext uri="{FF2B5EF4-FFF2-40B4-BE49-F238E27FC236}">
                <a16:creationId xmlns:a16="http://schemas.microsoft.com/office/drawing/2014/main" id="{9C28A43A-4775-5A5A-F62B-833ECB88C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7435" y="4334734"/>
            <a:ext cx="461533" cy="461533"/>
          </a:xfrm>
          <a:prstGeom prst="rect">
            <a:avLst/>
          </a:prstGeom>
        </p:spPr>
      </p:pic>
      <p:pic>
        <p:nvPicPr>
          <p:cNvPr id="18" name="Bild 17" descr="Internet med hel fyllning">
            <a:extLst>
              <a:ext uri="{FF2B5EF4-FFF2-40B4-BE49-F238E27FC236}">
                <a16:creationId xmlns:a16="http://schemas.microsoft.com/office/drawing/2014/main" id="{45E9559A-42B5-0638-F4EA-615E65977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1565" y="4334734"/>
            <a:ext cx="461533" cy="461533"/>
          </a:xfrm>
          <a:prstGeom prst="rect">
            <a:avLst/>
          </a:prstGeom>
        </p:spPr>
      </p:pic>
      <p:pic>
        <p:nvPicPr>
          <p:cNvPr id="19" name="Bild 18" descr="Internet med hel fyllning">
            <a:extLst>
              <a:ext uri="{FF2B5EF4-FFF2-40B4-BE49-F238E27FC236}">
                <a16:creationId xmlns:a16="http://schemas.microsoft.com/office/drawing/2014/main" id="{76D99408-0983-86D4-B22E-3FA02A536C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3098" y="4334734"/>
            <a:ext cx="461533" cy="461533"/>
          </a:xfrm>
          <a:prstGeom prst="rect">
            <a:avLst/>
          </a:prstGeom>
        </p:spPr>
      </p:pic>
      <p:pic>
        <p:nvPicPr>
          <p:cNvPr id="20" name="Bild 19" descr="Internet med hel fyllning">
            <a:extLst>
              <a:ext uri="{FF2B5EF4-FFF2-40B4-BE49-F238E27FC236}">
                <a16:creationId xmlns:a16="http://schemas.microsoft.com/office/drawing/2014/main" id="{A9393EB3-A66C-95E1-90C5-536BFF044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2836" y="4695052"/>
            <a:ext cx="461533" cy="461533"/>
          </a:xfrm>
          <a:prstGeom prst="rect">
            <a:avLst/>
          </a:prstGeom>
        </p:spPr>
      </p:pic>
      <p:pic>
        <p:nvPicPr>
          <p:cNvPr id="21" name="Bild 20" descr="Internet med hel fyllning">
            <a:extLst>
              <a:ext uri="{FF2B5EF4-FFF2-40B4-BE49-F238E27FC236}">
                <a16:creationId xmlns:a16="http://schemas.microsoft.com/office/drawing/2014/main" id="{A71EB0D2-09C9-C77B-5B79-7461617F9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4369" y="4695052"/>
            <a:ext cx="461533" cy="461533"/>
          </a:xfrm>
          <a:prstGeom prst="rect">
            <a:avLst/>
          </a:prstGeom>
        </p:spPr>
      </p:pic>
      <p:pic>
        <p:nvPicPr>
          <p:cNvPr id="22" name="Bild 21" descr="Internet med hel fyllning">
            <a:extLst>
              <a:ext uri="{FF2B5EF4-FFF2-40B4-BE49-F238E27FC236}">
                <a16:creationId xmlns:a16="http://schemas.microsoft.com/office/drawing/2014/main" id="{C1D4EE95-8047-16C4-66B5-273E95B3C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25902" y="4695052"/>
            <a:ext cx="461533" cy="461533"/>
          </a:xfrm>
          <a:prstGeom prst="rect">
            <a:avLst/>
          </a:prstGeom>
        </p:spPr>
      </p:pic>
      <p:pic>
        <p:nvPicPr>
          <p:cNvPr id="23" name="Bild 22" descr="Internet med hel fyllning">
            <a:extLst>
              <a:ext uri="{FF2B5EF4-FFF2-40B4-BE49-F238E27FC236}">
                <a16:creationId xmlns:a16="http://schemas.microsoft.com/office/drawing/2014/main" id="{0B8FFC36-0E69-9F29-3319-EAFB44317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7435" y="4695052"/>
            <a:ext cx="461533" cy="461533"/>
          </a:xfrm>
          <a:prstGeom prst="rect">
            <a:avLst/>
          </a:prstGeom>
        </p:spPr>
      </p:pic>
      <p:pic>
        <p:nvPicPr>
          <p:cNvPr id="24" name="Bild 23" descr="Internet med hel fyllning">
            <a:extLst>
              <a:ext uri="{FF2B5EF4-FFF2-40B4-BE49-F238E27FC236}">
                <a16:creationId xmlns:a16="http://schemas.microsoft.com/office/drawing/2014/main" id="{02E62326-42D9-E6E0-7781-D7C0976FB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1565" y="4695052"/>
            <a:ext cx="461533" cy="461533"/>
          </a:xfrm>
          <a:prstGeom prst="rect">
            <a:avLst/>
          </a:prstGeom>
        </p:spPr>
      </p:pic>
      <p:pic>
        <p:nvPicPr>
          <p:cNvPr id="25" name="Bild 24" descr="Internet med hel fyllning">
            <a:extLst>
              <a:ext uri="{FF2B5EF4-FFF2-40B4-BE49-F238E27FC236}">
                <a16:creationId xmlns:a16="http://schemas.microsoft.com/office/drawing/2014/main" id="{90BD6AD8-B407-DF93-9519-7FA73AE05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3098" y="4695052"/>
            <a:ext cx="461533" cy="461533"/>
          </a:xfrm>
          <a:prstGeom prst="rect">
            <a:avLst/>
          </a:prstGeom>
        </p:spPr>
      </p:pic>
      <p:pic>
        <p:nvPicPr>
          <p:cNvPr id="26" name="Bild 25" descr="Internet med hel fyllning">
            <a:extLst>
              <a:ext uri="{FF2B5EF4-FFF2-40B4-BE49-F238E27FC236}">
                <a16:creationId xmlns:a16="http://schemas.microsoft.com/office/drawing/2014/main" id="{BA5C9134-96CE-D00D-1E36-88BDCE09A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5433" y="5069499"/>
            <a:ext cx="461533" cy="461533"/>
          </a:xfrm>
          <a:prstGeom prst="rect">
            <a:avLst/>
          </a:prstGeom>
        </p:spPr>
      </p:pic>
      <p:pic>
        <p:nvPicPr>
          <p:cNvPr id="27" name="Bild 26" descr="Internet med hel fyllning">
            <a:extLst>
              <a:ext uri="{FF2B5EF4-FFF2-40B4-BE49-F238E27FC236}">
                <a16:creationId xmlns:a16="http://schemas.microsoft.com/office/drawing/2014/main" id="{A0E61050-E4AB-5E5E-50BC-CA5336251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6966" y="5069499"/>
            <a:ext cx="461533" cy="461533"/>
          </a:xfrm>
          <a:prstGeom prst="rect">
            <a:avLst/>
          </a:prstGeom>
        </p:spPr>
      </p:pic>
      <p:pic>
        <p:nvPicPr>
          <p:cNvPr id="28" name="Bild 27" descr="Internet med hel fyllning">
            <a:extLst>
              <a:ext uri="{FF2B5EF4-FFF2-40B4-BE49-F238E27FC236}">
                <a16:creationId xmlns:a16="http://schemas.microsoft.com/office/drawing/2014/main" id="{403F4D60-C425-2783-A2CD-9BAC88CB8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8499" y="5069499"/>
            <a:ext cx="461533" cy="461533"/>
          </a:xfrm>
          <a:prstGeom prst="rect">
            <a:avLst/>
          </a:prstGeom>
        </p:spPr>
      </p:pic>
      <p:pic>
        <p:nvPicPr>
          <p:cNvPr id="29" name="Bild 28" descr="Internet med hel fyllning">
            <a:extLst>
              <a:ext uri="{FF2B5EF4-FFF2-40B4-BE49-F238E27FC236}">
                <a16:creationId xmlns:a16="http://schemas.microsoft.com/office/drawing/2014/main" id="{985C7D30-6999-1734-30BB-B5510780F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0032" y="5069499"/>
            <a:ext cx="461533" cy="461533"/>
          </a:xfrm>
          <a:prstGeom prst="rect">
            <a:avLst/>
          </a:prstGeom>
        </p:spPr>
      </p:pic>
      <p:pic>
        <p:nvPicPr>
          <p:cNvPr id="30" name="Bild 29" descr="Internet med hel fyllning">
            <a:extLst>
              <a:ext uri="{FF2B5EF4-FFF2-40B4-BE49-F238E27FC236}">
                <a16:creationId xmlns:a16="http://schemas.microsoft.com/office/drawing/2014/main" id="{BDE65AB9-3B9D-72B2-C8DC-94CC9BD9E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4162" y="5069499"/>
            <a:ext cx="461533" cy="461533"/>
          </a:xfrm>
          <a:prstGeom prst="rect">
            <a:avLst/>
          </a:prstGeom>
        </p:spPr>
      </p:pic>
      <p:pic>
        <p:nvPicPr>
          <p:cNvPr id="31" name="Bild 30" descr="Internet med hel fyllning">
            <a:extLst>
              <a:ext uri="{FF2B5EF4-FFF2-40B4-BE49-F238E27FC236}">
                <a16:creationId xmlns:a16="http://schemas.microsoft.com/office/drawing/2014/main" id="{11DFAD5A-4323-3F2F-38F3-4AA5919DB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5695" y="5069499"/>
            <a:ext cx="461533" cy="461533"/>
          </a:xfrm>
          <a:prstGeom prst="rect">
            <a:avLst/>
          </a:prstGeom>
        </p:spPr>
      </p:pic>
      <p:pic>
        <p:nvPicPr>
          <p:cNvPr id="38" name="Bild 37" descr="Internet med hel fyllning">
            <a:extLst>
              <a:ext uri="{FF2B5EF4-FFF2-40B4-BE49-F238E27FC236}">
                <a16:creationId xmlns:a16="http://schemas.microsoft.com/office/drawing/2014/main" id="{783D9950-FA9C-954F-2178-D47504F8A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5433" y="5443412"/>
            <a:ext cx="461533" cy="461533"/>
          </a:xfrm>
          <a:prstGeom prst="rect">
            <a:avLst/>
          </a:prstGeom>
        </p:spPr>
      </p:pic>
      <p:pic>
        <p:nvPicPr>
          <p:cNvPr id="39" name="Bild 38" descr="Internet med hel fyllning">
            <a:extLst>
              <a:ext uri="{FF2B5EF4-FFF2-40B4-BE49-F238E27FC236}">
                <a16:creationId xmlns:a16="http://schemas.microsoft.com/office/drawing/2014/main" id="{3A468FD6-BF6C-899A-6C7C-56E536361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6966" y="5443412"/>
            <a:ext cx="461533" cy="461533"/>
          </a:xfrm>
          <a:prstGeom prst="rect">
            <a:avLst/>
          </a:prstGeom>
        </p:spPr>
      </p:pic>
      <p:pic>
        <p:nvPicPr>
          <p:cNvPr id="40" name="Bild 39" descr="Internet med hel fyllning">
            <a:extLst>
              <a:ext uri="{FF2B5EF4-FFF2-40B4-BE49-F238E27FC236}">
                <a16:creationId xmlns:a16="http://schemas.microsoft.com/office/drawing/2014/main" id="{5C0CE38B-5129-1351-E561-F4513A255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8499" y="5443412"/>
            <a:ext cx="461533" cy="461533"/>
          </a:xfrm>
          <a:prstGeom prst="rect">
            <a:avLst/>
          </a:prstGeom>
        </p:spPr>
      </p:pic>
      <p:pic>
        <p:nvPicPr>
          <p:cNvPr id="41" name="Bild 40" descr="Internet med hel fyllning">
            <a:extLst>
              <a:ext uri="{FF2B5EF4-FFF2-40B4-BE49-F238E27FC236}">
                <a16:creationId xmlns:a16="http://schemas.microsoft.com/office/drawing/2014/main" id="{B13CAC60-D6AA-4130-1955-4A000EEC2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0032" y="5443412"/>
            <a:ext cx="461533" cy="461533"/>
          </a:xfrm>
          <a:prstGeom prst="rect">
            <a:avLst/>
          </a:prstGeom>
        </p:spPr>
      </p:pic>
      <p:pic>
        <p:nvPicPr>
          <p:cNvPr id="42" name="Bild 41" descr="Internet med hel fyllning">
            <a:extLst>
              <a:ext uri="{FF2B5EF4-FFF2-40B4-BE49-F238E27FC236}">
                <a16:creationId xmlns:a16="http://schemas.microsoft.com/office/drawing/2014/main" id="{E5A9E118-CA07-1394-E394-17D6F0466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4162" y="5443412"/>
            <a:ext cx="461533" cy="4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7E1D0-BC56-58D2-7936-2F178E679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353F0E-7B3B-0285-A66C-E97EC1012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Inkomna </a:t>
            </a:r>
            <a:r>
              <a:rPr lang="sv-SE"/>
              <a:t>ärenden till 1177 personalverktyg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3E4BAC-3FF1-86DE-EA56-D2A187227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3" y="1631049"/>
            <a:ext cx="10633851" cy="3626751"/>
          </a:xfrm>
        </p:spPr>
        <p:txBody>
          <a:bodyPr/>
          <a:lstStyle/>
          <a:p>
            <a:r>
              <a:rPr lang="sv-SE" dirty="0"/>
              <a:t>Under 2025 skickades </a:t>
            </a:r>
            <a:r>
              <a:rPr lang="sv-SE" b="1" dirty="0"/>
              <a:t>225 101</a:t>
            </a:r>
            <a:r>
              <a:rPr lang="sv-SE" dirty="0"/>
              <a:t> ärenden in via e-tjänsterna på enheternas </a:t>
            </a:r>
            <a:r>
              <a:rPr lang="sv-SE" dirty="0" err="1"/>
              <a:t>kontaktkort</a:t>
            </a:r>
            <a:r>
              <a:rPr lang="sv-SE" dirty="0"/>
              <a:t> på 1177.se av invånare i länet. Ökning från 2024 då siffran var </a:t>
            </a:r>
            <a:r>
              <a:rPr lang="sv-SE" b="1" dirty="0"/>
              <a:t>185 018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33325D5-009F-5C07-F008-3720907A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DABB38D-23FE-E14D-E711-D52389D9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13</a:t>
            </a:fld>
            <a:endParaRPr lang="sv-SE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0BCCA2-F590-A40D-EBED-04BB0F0C41B4}"/>
              </a:ext>
            </a:extLst>
          </p:cNvPr>
          <p:cNvGraphicFramePr>
            <a:graphicFrameLocks/>
          </p:cNvGraphicFramePr>
          <p:nvPr/>
        </p:nvGraphicFramePr>
        <p:xfrm>
          <a:off x="1080052" y="2841928"/>
          <a:ext cx="4729435" cy="299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Bildobjekt 11">
            <a:extLst>
              <a:ext uri="{FF2B5EF4-FFF2-40B4-BE49-F238E27FC236}">
                <a16:creationId xmlns:a16="http://schemas.microsoft.com/office/drawing/2014/main" id="{654C2A1E-56A2-74B7-E41F-2231A9601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869" y="3056142"/>
            <a:ext cx="3602833" cy="25691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2883122B-13FF-20D0-ACE6-9F36757E3D65}"/>
              </a:ext>
            </a:extLst>
          </p:cNvPr>
          <p:cNvCxnSpPr/>
          <p:nvPr/>
        </p:nvCxnSpPr>
        <p:spPr>
          <a:xfrm>
            <a:off x="9156192" y="4407408"/>
            <a:ext cx="341376" cy="670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96B832A8-D70E-05C8-091C-EF1ED2C2EEA9}"/>
              </a:ext>
            </a:extLst>
          </p:cNvPr>
          <p:cNvCxnSpPr>
            <a:cxnSpLocks/>
          </p:cNvCxnSpPr>
          <p:nvPr/>
        </p:nvCxnSpPr>
        <p:spPr>
          <a:xfrm flipH="1">
            <a:off x="9201150" y="4407408"/>
            <a:ext cx="296418" cy="670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FC253D54-1611-51AA-28C3-DB2B0915B988}"/>
              </a:ext>
            </a:extLst>
          </p:cNvPr>
          <p:cNvCxnSpPr/>
          <p:nvPr/>
        </p:nvCxnSpPr>
        <p:spPr>
          <a:xfrm>
            <a:off x="7517884" y="5159895"/>
            <a:ext cx="341376" cy="670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0ED3163D-D12F-358C-46AC-5BD09F30C315}"/>
              </a:ext>
            </a:extLst>
          </p:cNvPr>
          <p:cNvCxnSpPr>
            <a:cxnSpLocks/>
          </p:cNvCxnSpPr>
          <p:nvPr/>
        </p:nvCxnSpPr>
        <p:spPr>
          <a:xfrm flipH="1">
            <a:off x="7562842" y="5159895"/>
            <a:ext cx="296418" cy="670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ruta 24">
            <a:extLst>
              <a:ext uri="{FF2B5EF4-FFF2-40B4-BE49-F238E27FC236}">
                <a16:creationId xmlns:a16="http://schemas.microsoft.com/office/drawing/2014/main" id="{AEF41E89-984E-A987-2BC2-29186C53071B}"/>
              </a:ext>
            </a:extLst>
          </p:cNvPr>
          <p:cNvSpPr txBox="1"/>
          <p:nvPr/>
        </p:nvSpPr>
        <p:spPr>
          <a:xfrm>
            <a:off x="7201303" y="5654081"/>
            <a:ext cx="36713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>
                <a:solidFill>
                  <a:schemeClr val="accent2"/>
                </a:solidFill>
              </a:rPr>
              <a:t>exempel - typ av ärenden</a:t>
            </a:r>
            <a:endParaRPr lang="sv-SE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8376E-1F48-6E28-5FA4-9A59A162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D822EB-16EF-CB04-3E06-B0541FBE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Topp 10 </a:t>
            </a:r>
            <a:r>
              <a:rPr lang="sv-SE"/>
              <a:t>ärenden till 1177 personalverktyg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0052C08-983B-5FBD-C29D-CA69499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19CF9F9-10BC-D105-43DC-A8DCC18C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14</a:t>
            </a:fld>
            <a:endParaRPr lang="sv-SE"/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BCAA3232-6376-71E5-8E4D-E3D99E853F81}"/>
              </a:ext>
            </a:extLst>
          </p:cNvPr>
          <p:cNvGraphicFramePr>
            <a:graphicFrameLocks noGrp="1"/>
          </p:cNvGraphicFramePr>
          <p:nvPr/>
        </p:nvGraphicFramePr>
        <p:xfrm>
          <a:off x="874296" y="1978212"/>
          <a:ext cx="4211680" cy="347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428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2573772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066480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16068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Enhet</a:t>
                      </a: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Zätagränds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15 800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Frösö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12 688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Odensala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12 238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Hälsocentralen Fjällvivan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10 914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Neuropsykiatriska mottagningen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9 602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Barn‑ och ungdomspsykiatrins mottagning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9 083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Brunflo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9 006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Krokoms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8 814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Lugnviks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8 493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Hälsocentralen Ripan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00"/>
                        </a:lnSpc>
                        <a:buNone/>
                      </a:pPr>
                      <a:r>
                        <a:rPr lang="sv-SE" sz="800">
                          <a:effectLst/>
                        </a:rPr>
                        <a:t>8 284</a:t>
                      </a:r>
                      <a:endParaRPr lang="sv-SE" sz="800" b="0" i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1E9F76BE-6A80-83E8-53A7-C328ED5B6CC3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978212"/>
          <a:ext cx="4211680" cy="3453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428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2573772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066480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16068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Ärendetyp</a:t>
                      </a: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Förnya recept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63 049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Kontakta din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31 485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Av‑ eller omboka tid*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27 976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Önskemål om tid*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25 011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Kontakta mig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15 610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Avboka tid*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8 507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Kontakta mottagningen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8 231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2923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Egen vårdbegäran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3 641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Rådgivning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3 422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316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Av‑/omboka tid*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00"/>
                        </a:lnSpc>
                        <a:buNone/>
                      </a:pPr>
                      <a:r>
                        <a:rPr lang="sv-SE" sz="800">
                          <a:effectLst/>
                        </a:rPr>
                        <a:t>3 128</a:t>
                      </a:r>
                      <a:endParaRPr lang="sv-SE" sz="800" b="0" i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sp>
        <p:nvSpPr>
          <p:cNvPr id="16" name="textruta 15">
            <a:extLst>
              <a:ext uri="{FF2B5EF4-FFF2-40B4-BE49-F238E27FC236}">
                <a16:creationId xmlns:a16="http://schemas.microsoft.com/office/drawing/2014/main" id="{4592DB8A-FB6B-B8CB-082A-6F7FD3AC919C}"/>
              </a:ext>
            </a:extLst>
          </p:cNvPr>
          <p:cNvSpPr txBox="1"/>
          <p:nvPr/>
        </p:nvSpPr>
        <p:spPr>
          <a:xfrm>
            <a:off x="6096000" y="5454960"/>
            <a:ext cx="28462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>
                <a:effectLst/>
              </a:rPr>
              <a:t>*ej webbtidbok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E1D25-8344-00D8-7872-74750B556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3FA380-479F-A8AB-047A-2AF4E0CC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Utskickade </a:t>
            </a:r>
            <a:r>
              <a:rPr lang="sv-SE"/>
              <a:t>ärenden från 1177 personalverktyg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70B923-7DC3-B3A7-6AF5-B91F47B0D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Under 2025 skickades </a:t>
            </a:r>
            <a:r>
              <a:rPr lang="sv-SE" b="1" dirty="0"/>
              <a:t>78 352 </a:t>
            </a:r>
            <a:r>
              <a:rPr lang="sv-SE" dirty="0"/>
              <a:t>frågor eller informationsbrev </a:t>
            </a:r>
            <a:br>
              <a:rPr lang="sv-SE" dirty="0"/>
            </a:br>
            <a:r>
              <a:rPr lang="sv-SE" dirty="0"/>
              <a:t>till invånare från 1177 personalverktyg. Ökning från 2024 då det var </a:t>
            </a:r>
            <a:r>
              <a:rPr lang="sv-SE" b="1" dirty="0"/>
              <a:t>52 491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3D97543-5BBB-4197-5619-8D653DDB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16D83E5-A9CA-3807-F60E-A9CEEA88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15</a:t>
            </a:fld>
            <a:endParaRPr lang="sv-SE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8F5937-ECDC-4AE8-2855-852086B3FEAC}"/>
              </a:ext>
            </a:extLst>
          </p:cNvPr>
          <p:cNvGraphicFramePr>
            <a:graphicFrameLocks/>
          </p:cNvGraphicFramePr>
          <p:nvPr/>
        </p:nvGraphicFramePr>
        <p:xfrm>
          <a:off x="1700635" y="3210333"/>
          <a:ext cx="4349968" cy="2574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24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AB2B4-2083-00E1-74BF-626862EBA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0A9128-30DE-9299-EECB-132CC43C6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Topp 10 </a:t>
            </a:r>
            <a:r>
              <a:rPr lang="sv-SE" dirty="0"/>
              <a:t>ärenden från 1177 personalverktyg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060E885-C930-458C-8CEB-BA1F2C0C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D80809F-3C8F-808B-A41A-972B035C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16</a:t>
            </a:fld>
            <a:endParaRPr lang="sv-SE"/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7B90B7AF-85F2-99D1-7B80-2BE98F3B822F}"/>
              </a:ext>
            </a:extLst>
          </p:cNvPr>
          <p:cNvGraphicFramePr>
            <a:graphicFrameLocks noGrp="1"/>
          </p:cNvGraphicFramePr>
          <p:nvPr/>
        </p:nvGraphicFramePr>
        <p:xfrm>
          <a:off x="874296" y="1977959"/>
          <a:ext cx="4910934" cy="375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30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3001088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24354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416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Enhet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Barn‑ och ungdomspsykiatrins mottagning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8 378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Neuropsykiatriska 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5 425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Ortopedmottagningen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5 099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Zätagränds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4 832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Ögonmottagningen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4 080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Gynekologiska 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3 723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Frösö hälsocentral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3 521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Hälsocentralen Fjällvivan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3 445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Beställarenheten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3 340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Brunflo hälsocentral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buNone/>
                      </a:pPr>
                      <a:r>
                        <a:rPr lang="sv-SE" sz="800" dirty="0">
                          <a:effectLst/>
                        </a:rPr>
                        <a:t>2 958</a:t>
                      </a:r>
                      <a:endParaRPr lang="sv-SE" sz="800" b="0" i="0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1839A4E0-09C6-05AA-A315-BE993E8DDDCB}"/>
              </a:ext>
            </a:extLst>
          </p:cNvPr>
          <p:cNvGraphicFramePr>
            <a:graphicFrameLocks noGrp="1"/>
          </p:cNvGraphicFramePr>
          <p:nvPr/>
        </p:nvGraphicFramePr>
        <p:xfrm>
          <a:off x="6406772" y="1977959"/>
          <a:ext cx="4718276" cy="375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160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2883355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194761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40883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Mall</a:t>
                      </a: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Meddelande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16 748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Meddelande till invånare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12 529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Fråga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8 615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Remissbekräftelse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7 345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Fråga till invånare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6 079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3496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om din listning på Fjällvivans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3 157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Erbjudande om operationstid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2 653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Meddelande från HC Fjällvivan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1 930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Erbjudande om tid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1 572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34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Dags för kontroller vid ADHD‑medicinering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1 280</a:t>
                      </a:r>
                    </a:p>
                  </a:txBody>
                  <a:tcPr marL="39599" marR="39599" marT="19800" marB="19800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7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40F88F5-2B8B-E066-1BF5-CBD12EA31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28A693-E9B7-291E-D16B-899D0F7B7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EC88AAA-AB6A-3D0E-3F8D-3C322F601F6B}"/>
              </a:ext>
            </a:extLst>
          </p:cNvPr>
          <p:cNvSpPr txBox="1"/>
          <p:nvPr/>
        </p:nvSpPr>
        <p:spPr>
          <a:xfrm>
            <a:off x="593130" y="338863"/>
            <a:ext cx="4976601" cy="4531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Stöd </a:t>
            </a:r>
            <a:r>
              <a:rPr lang="sv-SE" sz="3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och behandling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820E83D-366D-5F4C-C04B-706B2F4F5CC9}"/>
              </a:ext>
            </a:extLst>
          </p:cNvPr>
          <p:cNvSpPr txBox="1"/>
          <p:nvPr/>
        </p:nvSpPr>
        <p:spPr>
          <a:xfrm>
            <a:off x="471748" y="1238036"/>
            <a:ext cx="6146718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72 olika program har används av 46 olika enheter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2626 startade program</a:t>
            </a:r>
          </a:p>
          <a:p>
            <a:pPr algn="l"/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835DCBB-54DA-47B2-3016-E6DE139F6BB0}"/>
              </a:ext>
            </a:extLst>
          </p:cNvPr>
          <p:cNvSpPr/>
          <p:nvPr/>
        </p:nvSpPr>
        <p:spPr>
          <a:xfrm>
            <a:off x="7966574" y="840381"/>
            <a:ext cx="3389403" cy="14543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/>
              <a:t>50 olika program har används av 36 olika enheter</a:t>
            </a:r>
          </a:p>
          <a:p>
            <a:r>
              <a:rPr lang="sv-SE" dirty="0"/>
              <a:t>1703 startade program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1E8A973C-357D-B331-8E18-A1ABCF06E25D}"/>
              </a:ext>
            </a:extLst>
          </p:cNvPr>
          <p:cNvSpPr/>
          <p:nvPr/>
        </p:nvSpPr>
        <p:spPr>
          <a:xfrm>
            <a:off x="7454537" y="469338"/>
            <a:ext cx="1497874" cy="64535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2"/>
                </a:solidFill>
              </a:rPr>
              <a:t>2024</a:t>
            </a:r>
          </a:p>
        </p:txBody>
      </p:sp>
      <p:graphicFrame>
        <p:nvGraphicFramePr>
          <p:cNvPr id="25" name="Tabell 24">
            <a:extLst>
              <a:ext uri="{FF2B5EF4-FFF2-40B4-BE49-F238E27FC236}">
                <a16:creationId xmlns:a16="http://schemas.microsoft.com/office/drawing/2014/main" id="{5E8EC457-0B91-3464-EB6E-B5018F3E0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448349"/>
              </p:ext>
            </p:extLst>
          </p:nvPr>
        </p:nvGraphicFramePr>
        <p:xfrm>
          <a:off x="658797" y="2294712"/>
          <a:ext cx="4910934" cy="13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30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3001088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24354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416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dirty="0">
                          <a:effectLst/>
                        </a:rPr>
                        <a:t>Program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800" dirty="0">
                          <a:solidFill>
                            <a:schemeClr val="accent2"/>
                          </a:solidFill>
                        </a:rPr>
                        <a:t>Artroskolan</a:t>
                      </a:r>
                      <a:endParaRPr lang="sv-SE" sz="8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399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800" dirty="0">
                          <a:solidFill>
                            <a:schemeClr val="accent2"/>
                          </a:solidFill>
                        </a:rPr>
                        <a:t>PLUS-stöd för psykisk hälsa</a:t>
                      </a:r>
                      <a:endParaRPr lang="sv-SE" sz="8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240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800" dirty="0">
                          <a:solidFill>
                            <a:schemeClr val="accent2"/>
                          </a:solidFill>
                        </a:rPr>
                        <a:t>Min vårdplan prostatacancer</a:t>
                      </a:r>
                      <a:endParaRPr lang="sv-SE" sz="8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195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</a:tbl>
          </a:graphicData>
        </a:graphic>
      </p:graphicFrame>
      <p:graphicFrame>
        <p:nvGraphicFramePr>
          <p:cNvPr id="28" name="Tabell 27">
            <a:extLst>
              <a:ext uri="{FF2B5EF4-FFF2-40B4-BE49-F238E27FC236}">
                <a16:creationId xmlns:a16="http://schemas.microsoft.com/office/drawing/2014/main" id="{619009D8-91CE-6D6E-06B4-A95C9BD13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75266"/>
              </p:ext>
            </p:extLst>
          </p:nvPr>
        </p:nvGraphicFramePr>
        <p:xfrm>
          <a:off x="654231" y="4134130"/>
          <a:ext cx="4910934" cy="13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30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3001088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24354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416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dirty="0">
                          <a:effectLst/>
                        </a:rPr>
                        <a:t>Enheter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800" dirty="0" err="1">
                          <a:solidFill>
                            <a:schemeClr val="accent2"/>
                          </a:solidFill>
                        </a:rPr>
                        <a:t>Kirurgimottagningen</a:t>
                      </a:r>
                      <a:endParaRPr lang="sv-SE" sz="8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493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800" dirty="0">
                          <a:solidFill>
                            <a:schemeClr val="accent2"/>
                          </a:solidFill>
                        </a:rPr>
                        <a:t>Barn- och ungdomspsykiatrin</a:t>
                      </a:r>
                      <a:endParaRPr lang="sv-SE" sz="8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299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800" dirty="0">
                          <a:solidFill>
                            <a:schemeClr val="accent2"/>
                          </a:solidFill>
                        </a:rPr>
                        <a:t>Hälsocentralen Ripan</a:t>
                      </a:r>
                      <a:endParaRPr lang="sv-SE" sz="8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Aptos Narrow" panose="020B0004020202020204" pitchFamily="34" charset="0"/>
                        </a:rPr>
                        <a:t>216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2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DF916C1-70C3-D19F-3AA8-4D578DCDC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7CCD8FB-A0D9-2812-4375-8A7EB0C08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7E7AF43-2170-F744-14BE-F274289F2F27}"/>
              </a:ext>
            </a:extLst>
          </p:cNvPr>
          <p:cNvSpPr txBox="1"/>
          <p:nvPr/>
        </p:nvSpPr>
        <p:spPr>
          <a:xfrm>
            <a:off x="836723" y="400640"/>
            <a:ext cx="4667224" cy="542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3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Formulärhantering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DFAE59B-AF07-BC51-3D02-A37E2C67D320}"/>
              </a:ext>
            </a:extLst>
          </p:cNvPr>
          <p:cNvSpPr txBox="1"/>
          <p:nvPr/>
        </p:nvSpPr>
        <p:spPr>
          <a:xfrm>
            <a:off x="836723" y="1288238"/>
            <a:ext cx="5429225" cy="542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sv-SE" dirty="0">
                <a:solidFill>
                  <a:schemeClr val="accent2"/>
                </a:solidFill>
              </a:rPr>
              <a:t>Skapade formulär 2025: 21 725st</a:t>
            </a:r>
          </a:p>
          <a:p>
            <a:pPr algn="l">
              <a:lnSpc>
                <a:spcPct val="150000"/>
              </a:lnSpc>
            </a:pPr>
            <a:r>
              <a:rPr lang="sv-SE" dirty="0">
                <a:solidFill>
                  <a:schemeClr val="accent2"/>
                </a:solidFill>
              </a:rPr>
              <a:t>Skapade formulär 2024: 17 894st</a:t>
            </a:r>
          </a:p>
        </p:txBody>
      </p:sp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4F7E576B-4D5A-339E-12E4-DCE29EA56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600856"/>
              </p:ext>
            </p:extLst>
          </p:nvPr>
        </p:nvGraphicFramePr>
        <p:xfrm>
          <a:off x="836723" y="2821623"/>
          <a:ext cx="4910934" cy="20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30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3001088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24354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416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dirty="0">
                          <a:effectLst/>
                        </a:rPr>
                        <a:t>Formulär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14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Ansökan om resebidrag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8637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1400">
                          <a:solidFill>
                            <a:schemeClr val="accent2"/>
                          </a:solidFill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Hälsodeklaration Anestesi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3893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1400">
                          <a:solidFill>
                            <a:schemeClr val="accent2"/>
                          </a:solidFill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Enkät riktat hälsosamtal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1645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1400">
                          <a:solidFill>
                            <a:schemeClr val="accent2"/>
                          </a:solidFill>
                          <a:effectLst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Hälsofrågor vid 4-årsbesök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1231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140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GAD-7 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587</a:t>
                      </a:r>
                      <a:endParaRPr lang="sv-SE" sz="1400" b="0" i="0" u="none" strike="noStrike" dirty="0">
                        <a:solidFill>
                          <a:schemeClr val="accent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</a:tbl>
          </a:graphicData>
        </a:graphic>
      </p:graphicFrame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F9C1834A-24BA-DBF7-C0FA-D2AAB4F23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67313"/>
              </p:ext>
            </p:extLst>
          </p:nvPr>
        </p:nvGraphicFramePr>
        <p:xfrm>
          <a:off x="6444343" y="2821623"/>
          <a:ext cx="4910934" cy="20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30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3001088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24354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416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dirty="0"/>
                        <a:t>Enheter</a:t>
                      </a:r>
                      <a:endParaRPr lang="sv-SE" sz="800" dirty="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Reseservice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8637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sv-SE" sz="1400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Anestesi och intensivvård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3893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sv-SE" sz="1400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Brunflo PSM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1455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sv-SE" sz="1400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kern="1200" dirty="0" err="1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Zätagränds</a:t>
                      </a: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HC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716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4168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sv-SE" sz="1400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Clr>
                          <a:srgbClr val="000000"/>
                        </a:buClr>
                        <a:buSzPts val="1100"/>
                        <a:buFont typeface="Aptos Narrow" panose="020B0004020202020204" pitchFamily="34" charset="0"/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Ätstörningsenheten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sv-SE" sz="1400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8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155EA2E-7B60-EBB5-8000-8C06EA650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1CE2E1-5076-44D2-4912-0418446F3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10" name="Moln 9">
            <a:extLst>
              <a:ext uri="{FF2B5EF4-FFF2-40B4-BE49-F238E27FC236}">
                <a16:creationId xmlns:a16="http://schemas.microsoft.com/office/drawing/2014/main" id="{3EE7CB68-162D-AD56-0D71-AB15112D3F75}"/>
              </a:ext>
            </a:extLst>
          </p:cNvPr>
          <p:cNvSpPr/>
          <p:nvPr/>
        </p:nvSpPr>
        <p:spPr>
          <a:xfrm>
            <a:off x="6213159" y="2249893"/>
            <a:ext cx="5891754" cy="298006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400" dirty="0">
                <a:solidFill>
                  <a:schemeClr val="accent2"/>
                </a:solidFill>
              </a:rPr>
              <a:t>God ordning i systemen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10C71E5-D1C5-5DBA-31D3-4C1023A66044}"/>
              </a:ext>
            </a:extLst>
          </p:cNvPr>
          <p:cNvSpPr txBox="1"/>
          <p:nvPr/>
        </p:nvSpPr>
        <p:spPr>
          <a:xfrm>
            <a:off x="471748" y="180881"/>
            <a:ext cx="8200529" cy="5619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600" dirty="0">
                <a:solidFill>
                  <a:schemeClr val="accent1"/>
                </a:solidFill>
                <a:latin typeface="+mj-lt"/>
              </a:rPr>
              <a:t>Våra mål för 2025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DB13CC2-55F5-8042-8143-C4D95DC35F04}"/>
              </a:ext>
            </a:extLst>
          </p:cNvPr>
          <p:cNvSpPr txBox="1"/>
          <p:nvPr/>
        </p:nvSpPr>
        <p:spPr>
          <a:xfrm>
            <a:off x="-367713" y="4118798"/>
            <a:ext cx="4600079" cy="18810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2"/>
                </a:solidFill>
              </a:rPr>
              <a:t>Fortsätta med "ordinarie" insatser såsom användarforum, utbildningar, nyhetsbrev, </a:t>
            </a:r>
            <a:r>
              <a:rPr lang="sv-SE" sz="1600" dirty="0" err="1">
                <a:solidFill>
                  <a:schemeClr val="accent2"/>
                </a:solidFill>
              </a:rPr>
              <a:t>topdesk</a:t>
            </a:r>
            <a:r>
              <a:rPr lang="sv-SE" sz="1600" dirty="0">
                <a:solidFill>
                  <a:schemeClr val="accent2"/>
                </a:solidFill>
              </a:rPr>
              <a:t>, teamet, vårdgivarwebben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2"/>
                </a:solidFill>
              </a:rPr>
              <a:t>2 enheter får hjälp att maxa användande/funktioner i 1177.</a:t>
            </a:r>
          </a:p>
          <a:p>
            <a:pPr algn="l"/>
            <a:endParaRPr lang="sv-SE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2DE53D9-456F-D1BB-B194-BEFE6D83232D}"/>
              </a:ext>
            </a:extLst>
          </p:cNvPr>
          <p:cNvSpPr txBox="1"/>
          <p:nvPr/>
        </p:nvSpPr>
        <p:spPr>
          <a:xfrm>
            <a:off x="5599612" y="5168998"/>
            <a:ext cx="7384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Regelbundna</a:t>
            </a:r>
            <a:r>
              <a:rPr lang="sv-SE" sz="1800" dirty="0">
                <a:solidFill>
                  <a:schemeClr val="accent2"/>
                </a:solidFill>
              </a:rPr>
              <a:t> </a:t>
            </a:r>
            <a:r>
              <a:rPr lang="sv-SE" sz="1800" dirty="0" err="1">
                <a:solidFill>
                  <a:schemeClr val="accent2"/>
                </a:solidFill>
              </a:rPr>
              <a:t>städaktiviteter</a:t>
            </a:r>
            <a:r>
              <a:rPr lang="sv-SE" sz="1800" dirty="0">
                <a:solidFill>
                  <a:schemeClr val="accent2"/>
                </a:solidFill>
              </a:rPr>
              <a:t>, se över loggrutiner och gallringsrutiner för alla 1177 tjänster</a:t>
            </a:r>
          </a:p>
        </p:txBody>
      </p:sp>
      <p:sp>
        <p:nvSpPr>
          <p:cNvPr id="8" name="Moln 7">
            <a:extLst>
              <a:ext uri="{FF2B5EF4-FFF2-40B4-BE49-F238E27FC236}">
                <a16:creationId xmlns:a16="http://schemas.microsoft.com/office/drawing/2014/main" id="{E0BC3E0C-E364-76C3-6BED-5CE4394D48B6}"/>
              </a:ext>
            </a:extLst>
          </p:cNvPr>
          <p:cNvSpPr/>
          <p:nvPr/>
        </p:nvSpPr>
        <p:spPr>
          <a:xfrm>
            <a:off x="297638" y="1054979"/>
            <a:ext cx="5301973" cy="298006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400" dirty="0">
                <a:solidFill>
                  <a:schemeClr val="accent2"/>
                </a:solidFill>
              </a:rPr>
              <a:t>Bästa möjliga service till Hälso- och sjukvård</a:t>
            </a:r>
          </a:p>
        </p:txBody>
      </p:sp>
      <p:sp>
        <p:nvSpPr>
          <p:cNvPr id="9" name="Moln 8">
            <a:extLst>
              <a:ext uri="{FF2B5EF4-FFF2-40B4-BE49-F238E27FC236}">
                <a16:creationId xmlns:a16="http://schemas.microsoft.com/office/drawing/2014/main" id="{603861C9-835E-F93F-070B-8F98DE746DEC}"/>
              </a:ext>
            </a:extLst>
          </p:cNvPr>
          <p:cNvSpPr/>
          <p:nvPr/>
        </p:nvSpPr>
        <p:spPr>
          <a:xfrm>
            <a:off x="3831772" y="80297"/>
            <a:ext cx="6949440" cy="345313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800" dirty="0">
                <a:solidFill>
                  <a:schemeClr val="accent2"/>
                </a:solidFill>
              </a:rPr>
              <a:t>Öka användandet av 1177</a:t>
            </a:r>
          </a:p>
        </p:txBody>
      </p:sp>
    </p:spTree>
    <p:extLst>
      <p:ext uri="{BB962C8B-B14F-4D97-AF65-F5344CB8AC3E}">
        <p14:creationId xmlns:p14="http://schemas.microsoft.com/office/powerpoint/2010/main" val="318029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bild agenda">
            <a:extLst>
              <a:ext uri="{FF2B5EF4-FFF2-40B4-BE49-F238E27FC236}">
                <a16:creationId xmlns:a16="http://schemas.microsoft.com/office/drawing/2014/main" id="{A5A72466-3947-AD3D-9328-6D64E63C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7" y="1583277"/>
            <a:ext cx="4163677" cy="2719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7D05E01-017D-8B9D-7436-7061E5AF124B}"/>
              </a:ext>
            </a:extLst>
          </p:cNvPr>
          <p:cNvSpPr txBox="1"/>
          <p:nvPr/>
        </p:nvSpPr>
        <p:spPr>
          <a:xfrm>
            <a:off x="5682574" y="1583277"/>
            <a:ext cx="5506227" cy="33924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Återblick förra forumet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Hur gick det med våra mål för 2025?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Förvaltningen informerar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Nya personalverktyget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2"/>
              </a:solidFill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477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03">
        <p:fade/>
      </p:transition>
    </mc:Choice>
    <mc:Fallback xmlns="">
      <p:transition spd="med" advTm="2230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Glödlampa med hängande ljuspunkter i bakgrunden">
            <a:extLst>
              <a:ext uri="{FF2B5EF4-FFF2-40B4-BE49-F238E27FC236}">
                <a16:creationId xmlns:a16="http://schemas.microsoft.com/office/drawing/2014/main" id="{D50C35EE-837A-DCA9-50CB-13AEBF0D5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54" y="346492"/>
            <a:ext cx="8292648" cy="543395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DA033042-ACF1-0C6A-7583-EB1AE7A52E5C}"/>
              </a:ext>
            </a:extLst>
          </p:cNvPr>
          <p:cNvSpPr txBox="1"/>
          <p:nvPr/>
        </p:nvSpPr>
        <p:spPr>
          <a:xfrm>
            <a:off x="5056624" y="1923115"/>
            <a:ext cx="5003278" cy="899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>
                <a:solidFill>
                  <a:schemeClr val="tx2">
                    <a:lumMod val="40000"/>
                    <a:lumOff val="60000"/>
                  </a:schemeClr>
                </a:solidFill>
                <a:latin typeface="Bodoni MT Black" panose="02070A03080606020203" pitchFamily="18" charset="0"/>
              </a:rPr>
              <a:t>Förvaltningen informerar</a:t>
            </a:r>
          </a:p>
        </p:txBody>
      </p:sp>
    </p:spTree>
    <p:extLst>
      <p:ext uri="{BB962C8B-B14F-4D97-AF65-F5344CB8AC3E}">
        <p14:creationId xmlns:p14="http://schemas.microsoft.com/office/powerpoint/2010/main" val="34416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0">
        <p:fade/>
      </p:transition>
    </mc:Choice>
    <mc:Fallback xmlns="">
      <p:transition spd="med" advTm="1267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DEE20DA-1CB2-4ACE-E68C-7300451E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6" r="4409" b="-2"/>
          <a:stretch>
            <a:fillRect/>
          </a:stretch>
        </p:blipFill>
        <p:spPr>
          <a:xfrm>
            <a:off x="20" y="10"/>
            <a:ext cx="5409024" cy="6115040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D13D82AB-5420-1DA8-0265-507DE92F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659" y="2816086"/>
            <a:ext cx="5732929" cy="831575"/>
          </a:xfrm>
        </p:spPr>
        <p:txBody>
          <a:bodyPr anchor="t">
            <a:normAutofit/>
          </a:bodyPr>
          <a:lstStyle/>
          <a:p>
            <a:r>
              <a:rPr lang="sv-SE"/>
              <a:t>Info från Cosmic</a:t>
            </a:r>
          </a:p>
        </p:txBody>
      </p:sp>
    </p:spTree>
    <p:extLst>
      <p:ext uri="{BB962C8B-B14F-4D97-AF65-F5344CB8AC3E}">
        <p14:creationId xmlns:p14="http://schemas.microsoft.com/office/powerpoint/2010/main" val="24374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18">
        <p:fade/>
      </p:transition>
    </mc:Choice>
    <mc:Fallback xmlns="">
      <p:transition spd="med" advTm="11818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6F9116C-DE74-D2DC-C4B3-469D69E50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C3325C2-AAFB-E898-9C15-2E506DA5B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737E722-EA03-8563-33C7-5C2ABD34D856}"/>
              </a:ext>
            </a:extLst>
          </p:cNvPr>
          <p:cNvSpPr txBox="1"/>
          <p:nvPr/>
        </p:nvSpPr>
        <p:spPr>
          <a:xfrm>
            <a:off x="711722" y="1642881"/>
            <a:ext cx="8305015" cy="7054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Uthopp även till 1177 Formulärhantering och 1177 Stöd och behandling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B706C67-3850-624C-0263-C9ECCF6FEAD3}"/>
              </a:ext>
            </a:extLst>
          </p:cNvPr>
          <p:cNvSpPr txBox="1"/>
          <p:nvPr/>
        </p:nvSpPr>
        <p:spPr>
          <a:xfrm>
            <a:off x="711722" y="426517"/>
            <a:ext cx="7916091" cy="487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4000" dirty="0">
                <a:solidFill>
                  <a:schemeClr val="accent1"/>
                </a:solidFill>
                <a:latin typeface="+mj-lt"/>
              </a:rPr>
              <a:t>Uthopp från Cosmic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022649-2CC5-2BEF-0654-C2590CBF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2" y="2159725"/>
            <a:ext cx="4943203" cy="32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A3F6F64-AC48-C124-E087-B36EA34A9CB1}"/>
              </a:ext>
            </a:extLst>
          </p:cNvPr>
          <p:cNvSpPr txBox="1"/>
          <p:nvPr/>
        </p:nvSpPr>
        <p:spPr>
          <a:xfrm>
            <a:off x="6331131" y="3030583"/>
            <a:ext cx="4737463" cy="24246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Uthoppen öppnas som nytt fönster till respektive tjänsts inloggningssida.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Inga patientuppgifter följer med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Vi undersöker om det är något som går att få till senare</a:t>
            </a:r>
          </a:p>
        </p:txBody>
      </p:sp>
    </p:spTree>
    <p:extLst>
      <p:ext uri="{BB962C8B-B14F-4D97-AF65-F5344CB8AC3E}">
        <p14:creationId xmlns:p14="http://schemas.microsoft.com/office/powerpoint/2010/main" val="29745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A008BDD-5DBB-E878-E2C0-417FC6F2C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BF8006F-AEA5-C6B8-3AD3-5711FA19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23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C77CF08-6065-781D-DC43-159D22AD9A9E}"/>
              </a:ext>
            </a:extLst>
          </p:cNvPr>
          <p:cNvSpPr txBox="1"/>
          <p:nvPr/>
        </p:nvSpPr>
        <p:spPr>
          <a:xfrm>
            <a:off x="711722" y="499890"/>
            <a:ext cx="8440987" cy="658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3200" dirty="0">
                <a:solidFill>
                  <a:schemeClr val="accent1"/>
                </a:solidFill>
                <a:latin typeface="+mj-lt"/>
              </a:rPr>
              <a:t>Info om hur dokumentera 1177-ärenden i Cosmic</a:t>
            </a:r>
          </a:p>
          <a:p>
            <a:pPr algn="l"/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9C15C0-51FE-AFD5-9D1C-6C8AF7E935E3}"/>
              </a:ext>
            </a:extLst>
          </p:cNvPr>
          <p:cNvSpPr txBox="1"/>
          <p:nvPr/>
        </p:nvSpPr>
        <p:spPr>
          <a:xfrm>
            <a:off x="711722" y="1628503"/>
            <a:ext cx="8580324" cy="3770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sv-SE" dirty="0"/>
          </a:p>
          <a:p>
            <a:pPr fontAlgn="base"/>
            <a:r>
              <a:rPr lang="sv-SE" dirty="0">
                <a:hlinkClick r:id="rId2"/>
              </a:rPr>
              <a:t>Riktlinje för vårddokumentation i Cosmic – </a:t>
            </a:r>
            <a:r>
              <a:rPr lang="sv-SE" dirty="0" err="1">
                <a:hlinkClick r:id="rId2"/>
              </a:rPr>
              <a:t>Centuri</a:t>
            </a:r>
            <a:r>
              <a:rPr lang="sv-SE" dirty="0">
                <a:hlinkClick r:id="rId2"/>
              </a:rPr>
              <a:t> 23196</a:t>
            </a:r>
            <a:br>
              <a:rPr lang="sv-SE" dirty="0"/>
            </a:br>
            <a:endParaRPr lang="sv-SE" dirty="0"/>
          </a:p>
          <a:p>
            <a:pPr fontAlgn="base"/>
            <a:r>
              <a:rPr lang="sv-SE" i="1" dirty="0"/>
              <a:t>”Digital kommunikation med patienter på 1177 e-tjänster ska dokumenteras när det är av betydelse för patientens vård och behandling. Konversation mellan patienter och vårdpersonal via 1177 e-tjänster överförs inte automatiskt till Cosmic.” </a:t>
            </a:r>
            <a:br>
              <a:rPr lang="sv-SE" i="1" dirty="0"/>
            </a:br>
            <a:endParaRPr lang="sv-SE" i="1" dirty="0"/>
          </a:p>
          <a:p>
            <a:pPr fontAlgn="base"/>
            <a:r>
              <a:rPr lang="sv-SE" i="1" dirty="0"/>
              <a:t>En sammanfattning ska göras av konversationen som skett i ärendet. Synpunkter och klagomål som hanteras i 1177 e-tjänster ska inte journalföras i Cosmic, se</a:t>
            </a:r>
            <a:r>
              <a:rPr lang="sv-SE" i="1" dirty="0">
                <a:hlinkClick r:id="rId3" tooltip="Ursprunglig URL: https://rjh.centuri.se/RegNo/52515. Klicka eller tryck om du har förtroende för den här länken."/>
              </a:rPr>
              <a:t> Klagomål - hantering inom hälso- och sjukvårdsverksamhet, region Jämtland Härjedalen</a:t>
            </a:r>
            <a:r>
              <a:rPr lang="sv-SE" i="1" dirty="0"/>
              <a:t>”</a:t>
            </a:r>
          </a:p>
          <a:p>
            <a:br>
              <a:rPr lang="sv-SE" dirty="0"/>
            </a:b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76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639">
        <p:fade/>
      </p:transition>
    </mc:Choice>
    <mc:Fallback xmlns="">
      <p:transition spd="med" advTm="68639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97DAE1A-F935-F6B8-C5BD-45D2368E2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71C4928-AF3D-EA7A-A20B-4452F11A1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24</a:t>
            </a:fld>
            <a:endParaRPr lang="sv-SE"/>
          </a:p>
        </p:txBody>
      </p:sp>
      <p:pic>
        <p:nvPicPr>
          <p:cNvPr id="6" name="Bildobjekt 5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A436EE4C-3F2D-A0B0-B1C7-B0C82A7C4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2" y="612322"/>
            <a:ext cx="7021442" cy="52660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1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7D59863-C5E7-1CEF-02B0-498C56EF5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21E4F82-14A7-9903-39A0-6925AB8FD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278A3A4-A636-07E4-2748-22CF9229541E}"/>
              </a:ext>
            </a:extLst>
          </p:cNvPr>
          <p:cNvSpPr txBox="1"/>
          <p:nvPr/>
        </p:nvSpPr>
        <p:spPr>
          <a:xfrm>
            <a:off x="471748" y="180881"/>
            <a:ext cx="5224874" cy="7712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sv-SE" dirty="0"/>
          </a:p>
          <a:p>
            <a:r>
              <a:rPr lang="sv-SE" dirty="0">
                <a:hlinkClick r:id="rId2"/>
              </a:rPr>
              <a:t>Digitala utskick till patient | Vårdgivarwebb RJH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Bildobjekt 5" descr="En bild som visar text, skärmbild, person, inomhus&#10;&#10;AI-genererat innehåll kan vara felaktigt.">
            <a:extLst>
              <a:ext uri="{FF2B5EF4-FFF2-40B4-BE49-F238E27FC236}">
                <a16:creationId xmlns:a16="http://schemas.microsoft.com/office/drawing/2014/main" id="{D479FFA2-2810-EE52-3EC8-FDB339B55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912" y="566481"/>
            <a:ext cx="4101438" cy="4179644"/>
          </a:xfrm>
          <a:prstGeom prst="rect">
            <a:avLst/>
          </a:prstGeom>
        </p:spPr>
      </p:pic>
      <p:pic>
        <p:nvPicPr>
          <p:cNvPr id="2" name="Bildobjekt 1" descr="En bild som visar text, skärmbild, Teckensnitt, nummer&#10;&#10;AI-genererat innehåll kan vara felaktigt.">
            <a:extLst>
              <a:ext uri="{FF2B5EF4-FFF2-40B4-BE49-F238E27FC236}">
                <a16:creationId xmlns:a16="http://schemas.microsoft.com/office/drawing/2014/main" id="{8D789869-8338-C8B3-5AA5-9BCAB678F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1" y="1182644"/>
            <a:ext cx="7525076" cy="44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9D737443-C0A9-096D-3F7F-825AEF667A34}"/>
              </a:ext>
            </a:extLst>
          </p:cNvPr>
          <p:cNvSpPr txBox="1"/>
          <p:nvPr/>
        </p:nvSpPr>
        <p:spPr>
          <a:xfrm>
            <a:off x="339633" y="408615"/>
            <a:ext cx="6902758" cy="119817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sv-SE" sz="2800" b="1" dirty="0">
                <a:solidFill>
                  <a:schemeClr val="accent2"/>
                </a:solidFill>
              </a:rPr>
              <a:t>Förvaltningens aktiviteter</a:t>
            </a:r>
            <a:endParaRPr lang="sv-SE" sz="2400" b="1" dirty="0">
              <a:solidFill>
                <a:schemeClr val="accent2"/>
              </a:solidFill>
              <a:ea typeface="Open Sans"/>
              <a:cs typeface="Open Sans"/>
            </a:endParaRPr>
          </a:p>
        </p:txBody>
      </p:sp>
      <p:pic>
        <p:nvPicPr>
          <p:cNvPr id="7" name="Bildobjekt 6" descr="Anteckningsbok och bärbar dator på skrivbordet">
            <a:extLst>
              <a:ext uri="{FF2B5EF4-FFF2-40B4-BE49-F238E27FC236}">
                <a16:creationId xmlns:a16="http://schemas.microsoft.com/office/drawing/2014/main" id="{30BE814E-2617-D96C-2C66-BD43D8B9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636">
            <a:off x="670521" y="1585894"/>
            <a:ext cx="3791123" cy="2527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F74C7BB-8067-C9EC-E83C-A4F322508034}"/>
              </a:ext>
            </a:extLst>
          </p:cNvPr>
          <p:cNvSpPr txBox="1"/>
          <p:nvPr/>
        </p:nvSpPr>
        <p:spPr>
          <a:xfrm>
            <a:off x="6096000" y="853368"/>
            <a:ext cx="5798324" cy="136193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6A0032"/>
              </a:solidFill>
              <a:ea typeface="Open Sans"/>
              <a:cs typeface="Open Sans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6A0032"/>
              </a:solidFill>
              <a:highlight>
                <a:srgbClr val="FFFF00"/>
              </a:highlight>
              <a:ea typeface="Open Sans"/>
              <a:cs typeface="Open Sans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6A0032"/>
              </a:solidFill>
              <a:ea typeface="Open Sans"/>
              <a:cs typeface="Open Sans"/>
            </a:endParaRPr>
          </a:p>
          <a:p>
            <a:br>
              <a:rPr lang="sv-SE" dirty="0"/>
            </a:b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CB7BFD3-9AC1-96DD-2E02-6481CBBD5806}"/>
              </a:ext>
            </a:extLst>
          </p:cNvPr>
          <p:cNvSpPr txBox="1"/>
          <p:nvPr/>
        </p:nvSpPr>
        <p:spPr>
          <a:xfrm>
            <a:off x="5257801" y="2133600"/>
            <a:ext cx="6136910" cy="31548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Projekt digitala kallelser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Marknadsföra SoB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Uthopp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Invånarsamverkan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Grundutbud specialistvård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Nya personalverktyget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Ny teknisk lösning webbtidbok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Användarforum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Städa i system- journalen, egen provhantering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Nyhetsbrev</a:t>
            </a:r>
          </a:p>
          <a:p>
            <a:pPr algn="l"/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5827252-984A-1F9E-9F08-6AAC1D73A754}"/>
              </a:ext>
            </a:extLst>
          </p:cNvPr>
          <p:cNvSpPr txBox="1"/>
          <p:nvPr/>
        </p:nvSpPr>
        <p:spPr>
          <a:xfrm>
            <a:off x="5433631" y="1285186"/>
            <a:ext cx="6552539" cy="7663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400" dirty="0">
                <a:solidFill>
                  <a:schemeClr val="accent2"/>
                </a:solidFill>
              </a:rPr>
              <a:t>Aktiviteter och förvaltningsjobb under februari</a:t>
            </a:r>
          </a:p>
        </p:txBody>
      </p:sp>
    </p:spTree>
    <p:extLst>
      <p:ext uri="{BB962C8B-B14F-4D97-AF65-F5344CB8AC3E}">
        <p14:creationId xmlns:p14="http://schemas.microsoft.com/office/powerpoint/2010/main" val="41793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408">
        <p:fade/>
      </p:transition>
    </mc:Choice>
    <mc:Fallback xmlns="">
      <p:transition spd="med" advTm="251408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Designer på jobbet">
            <a:extLst>
              <a:ext uri="{FF2B5EF4-FFF2-40B4-BE49-F238E27FC236}">
                <a16:creationId xmlns:a16="http://schemas.microsoft.com/office/drawing/2014/main" id="{3C2BB87D-EBCA-D903-27C6-2B18F94B8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878">
            <a:off x="324051" y="180882"/>
            <a:ext cx="3829338" cy="2552892"/>
          </a:xfrm>
          <a:prstGeom prst="rect">
            <a:avLst/>
          </a:prstGeom>
        </p:spPr>
      </p:pic>
      <p:pic>
        <p:nvPicPr>
          <p:cNvPr id="8" name="Bildobjekt 7" descr="Pennor och linjaler">
            <a:extLst>
              <a:ext uri="{FF2B5EF4-FFF2-40B4-BE49-F238E27FC236}">
                <a16:creationId xmlns:a16="http://schemas.microsoft.com/office/drawing/2014/main" id="{60032019-76D5-2A5F-39DC-477EDB0B9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13" y="2135535"/>
            <a:ext cx="4629674" cy="3086449"/>
          </a:xfrm>
          <a:prstGeom prst="rect">
            <a:avLst/>
          </a:prstGeom>
        </p:spPr>
      </p:pic>
      <p:pic>
        <p:nvPicPr>
          <p:cNvPr id="10" name="Bildobjekt 9" descr="Layout av designskisser för webbplatser på white paper">
            <a:extLst>
              <a:ext uri="{FF2B5EF4-FFF2-40B4-BE49-F238E27FC236}">
                <a16:creationId xmlns:a16="http://schemas.microsoft.com/office/drawing/2014/main" id="{080C3F3E-9AFA-CDEF-EF07-788DE13DF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464">
            <a:off x="2556173" y="891431"/>
            <a:ext cx="4540698" cy="238733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F253B057-427E-4F29-E43D-64E27AB1A618}"/>
              </a:ext>
            </a:extLst>
          </p:cNvPr>
          <p:cNvSpPr txBox="1"/>
          <p:nvPr/>
        </p:nvSpPr>
        <p:spPr>
          <a:xfrm>
            <a:off x="7237747" y="3429000"/>
            <a:ext cx="4390508" cy="14537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 dirty="0">
                <a:solidFill>
                  <a:schemeClr val="accent2"/>
                </a:solidFill>
              </a:rPr>
              <a:t>Ny design på personalverktyget</a:t>
            </a:r>
          </a:p>
          <a:p>
            <a:pPr algn="l"/>
            <a:endParaRPr lang="sv-SE" sz="3200" dirty="0">
              <a:solidFill>
                <a:schemeClr val="accent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CE48DB-F558-201D-6763-1E4C7BEAE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nu när antal ärenden ökar och mer sköts via 1177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50BF5BF-6E60-E60E-8223-581161EC4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693637-AFB7-A474-D78D-343E52205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28</a:t>
            </a:fld>
            <a:endParaRPr lang="sv-SE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3BBFFBD-2852-7C17-8C01-544DED8442CD}"/>
              </a:ext>
            </a:extLst>
          </p:cNvPr>
          <p:cNvGrpSpPr/>
          <p:nvPr/>
        </p:nvGrpSpPr>
        <p:grpSpPr>
          <a:xfrm>
            <a:off x="947942" y="4222987"/>
            <a:ext cx="7202290" cy="1454225"/>
            <a:chOff x="776458" y="2083056"/>
            <a:chExt cx="7202290" cy="1454225"/>
          </a:xfrm>
        </p:grpSpPr>
        <p:pic>
          <p:nvPicPr>
            <p:cNvPr id="8" name="Bildobjekt 7" descr="En bild som visar text, Teckensnitt, vit, skärmbild&#10;&#10;AI-genererat innehåll kan vara felaktigt.">
              <a:extLst>
                <a:ext uri="{FF2B5EF4-FFF2-40B4-BE49-F238E27FC236}">
                  <a16:creationId xmlns:a16="http://schemas.microsoft.com/office/drawing/2014/main" id="{0CF8E5BE-254D-05A0-B7AA-496CE64D2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6458" y="2083056"/>
              <a:ext cx="6731346" cy="14542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D38C4960-A57A-D449-EF63-CC9271A6EF0C}"/>
                </a:ext>
              </a:extLst>
            </p:cNvPr>
            <p:cNvSpPr txBox="1"/>
            <p:nvPr/>
          </p:nvSpPr>
          <p:spPr>
            <a:xfrm rot="825891">
              <a:off x="5785806" y="2192403"/>
              <a:ext cx="2192942" cy="6069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sv-SE" dirty="0">
                  <a:solidFill>
                    <a:schemeClr val="accent1"/>
                  </a:solidFill>
                </a:rPr>
                <a:t>Tidigare layout</a:t>
              </a:r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7D54E482-A052-A926-1D00-FE12CDEC2BE2}"/>
              </a:ext>
            </a:extLst>
          </p:cNvPr>
          <p:cNvGrpSpPr/>
          <p:nvPr/>
        </p:nvGrpSpPr>
        <p:grpSpPr>
          <a:xfrm>
            <a:off x="857958" y="2253366"/>
            <a:ext cx="6574518" cy="1682278"/>
            <a:chOff x="686474" y="3915196"/>
            <a:chExt cx="6574518" cy="1682278"/>
          </a:xfrm>
        </p:grpSpPr>
        <p:pic>
          <p:nvPicPr>
            <p:cNvPr id="10" name="Bildobjekt 9" descr="En bild som visar text, skärmbild, Teckensnitt&#10;&#10;AI-genererat innehåll kan vara felaktigt.">
              <a:extLst>
                <a:ext uri="{FF2B5EF4-FFF2-40B4-BE49-F238E27FC236}">
                  <a16:creationId xmlns:a16="http://schemas.microsoft.com/office/drawing/2014/main" id="{77150915-5AE5-DF34-998F-2513DB850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458" y="3962146"/>
              <a:ext cx="6394550" cy="163532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Ellips 12">
              <a:extLst>
                <a:ext uri="{FF2B5EF4-FFF2-40B4-BE49-F238E27FC236}">
                  <a16:creationId xmlns:a16="http://schemas.microsoft.com/office/drawing/2014/main" id="{74FB9ED5-A949-8DFE-FBA2-FF7667D6126B}"/>
                </a:ext>
              </a:extLst>
            </p:cNvPr>
            <p:cNvSpPr/>
            <p:nvPr/>
          </p:nvSpPr>
          <p:spPr>
            <a:xfrm>
              <a:off x="5351271" y="4976602"/>
              <a:ext cx="1909721" cy="41341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8F92F55C-9B56-8619-A581-067B0DFECB32}"/>
                </a:ext>
              </a:extLst>
            </p:cNvPr>
            <p:cNvSpPr/>
            <p:nvPr/>
          </p:nvSpPr>
          <p:spPr>
            <a:xfrm>
              <a:off x="686474" y="3915196"/>
              <a:ext cx="2306230" cy="79302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9" name="textruta 18">
            <a:extLst>
              <a:ext uri="{FF2B5EF4-FFF2-40B4-BE49-F238E27FC236}">
                <a16:creationId xmlns:a16="http://schemas.microsoft.com/office/drawing/2014/main" id="{A632DED9-E11A-8F67-9DDC-58FD28A0705B}"/>
              </a:ext>
            </a:extLst>
          </p:cNvPr>
          <p:cNvSpPr txBox="1"/>
          <p:nvPr/>
        </p:nvSpPr>
        <p:spPr>
          <a:xfrm>
            <a:off x="675198" y="297302"/>
            <a:ext cx="738505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b="1" i="0" dirty="0">
                <a:solidFill>
                  <a:schemeClr val="accent2"/>
                </a:solidFill>
                <a:effectLst/>
                <a:latin typeface="+mj-lt"/>
              </a:rPr>
              <a:t>Kryssa </a:t>
            </a:r>
            <a:r>
              <a:rPr lang="sv-SE" sz="2800" b="1" i="0" u="sng" dirty="0">
                <a:solidFill>
                  <a:schemeClr val="accent2"/>
                </a:solidFill>
                <a:effectLst/>
                <a:latin typeface="+mj-lt"/>
              </a:rPr>
              <a:t>INTE</a:t>
            </a:r>
            <a:r>
              <a:rPr lang="sv-SE" sz="2800" b="1" i="0" dirty="0">
                <a:solidFill>
                  <a:schemeClr val="accent2"/>
                </a:solidFill>
                <a:effectLst/>
                <a:latin typeface="+mj-lt"/>
              </a:rPr>
              <a:t> i "Avsluta ärendet"</a:t>
            </a:r>
            <a:br>
              <a:rPr lang="sv-SE" b="1" i="0" dirty="0">
                <a:solidFill>
                  <a:schemeClr val="accent2"/>
                </a:solidFill>
                <a:effectLst/>
                <a:latin typeface="+mj-lt"/>
              </a:rPr>
            </a:br>
            <a:endParaRPr lang="sv-SE" b="1" i="0" dirty="0">
              <a:solidFill>
                <a:schemeClr val="accent2"/>
              </a:solidFill>
              <a:effectLst/>
              <a:latin typeface="+mj-lt"/>
            </a:endParaRPr>
          </a:p>
          <a:p>
            <a:r>
              <a:rPr lang="sv-SE" b="0" i="0" dirty="0">
                <a:solidFill>
                  <a:schemeClr val="accent2"/>
                </a:solidFill>
                <a:effectLst/>
                <a:latin typeface="sourcesans3"/>
              </a:rPr>
              <a:t>När du väljer </a:t>
            </a:r>
            <a:r>
              <a:rPr lang="sv-SE" b="0" i="1" dirty="0">
                <a:solidFill>
                  <a:schemeClr val="accent2"/>
                </a:solidFill>
                <a:effectLst/>
                <a:latin typeface="sourcesans3"/>
              </a:rPr>
              <a:t>Svara </a:t>
            </a:r>
            <a:r>
              <a:rPr lang="sv-SE" b="0" i="0" dirty="0">
                <a:solidFill>
                  <a:schemeClr val="accent2"/>
                </a:solidFill>
                <a:effectLst/>
                <a:latin typeface="sourcesans3"/>
              </a:rPr>
              <a:t>så avslutas ärendet per automatik. Du behöver inte kryssa i rutan "Avsluta ärendet" för att det ska stängas. Det "Avsluta ärendet" gör är istället att invånaren förlorar all möjlighet till fortsatt dialog i ärendet. Vi har </a:t>
            </a:r>
            <a:r>
              <a:rPr lang="sv-SE" b="0" i="0" dirty="0" err="1">
                <a:solidFill>
                  <a:schemeClr val="accent2"/>
                </a:solidFill>
                <a:effectLst/>
                <a:latin typeface="sourcesans3"/>
              </a:rPr>
              <a:t>har</a:t>
            </a:r>
            <a:r>
              <a:rPr lang="sv-SE" b="0" i="0" dirty="0">
                <a:solidFill>
                  <a:schemeClr val="accent2"/>
                </a:solidFill>
                <a:effectLst/>
                <a:latin typeface="sourcesans3"/>
              </a:rPr>
              <a:t> lämnat in önskemål om tydligare namn på dessa formuleringar.</a:t>
            </a:r>
            <a:endParaRPr lang="sv-SE" dirty="0">
              <a:solidFill>
                <a:schemeClr val="accent2"/>
              </a:solidFill>
            </a:endParaRPr>
          </a:p>
        </p:txBody>
      </p:sp>
      <p:cxnSp>
        <p:nvCxnSpPr>
          <p:cNvPr id="14" name="Koppling: vinklad 13">
            <a:extLst>
              <a:ext uri="{FF2B5EF4-FFF2-40B4-BE49-F238E27FC236}">
                <a16:creationId xmlns:a16="http://schemas.microsoft.com/office/drawing/2014/main" id="{101D1B02-DC0C-C75D-0B76-D787CEFE70B6}"/>
              </a:ext>
            </a:extLst>
          </p:cNvPr>
          <p:cNvCxnSpPr>
            <a:cxnSpLocks/>
            <a:endCxn id="15" idx="2"/>
          </p:cNvCxnSpPr>
          <p:nvPr/>
        </p:nvCxnSpPr>
        <p:spPr>
          <a:xfrm rot="16200000" flipH="1">
            <a:off x="-358506" y="1433412"/>
            <a:ext cx="2019788" cy="413140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7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693">
        <p:fade/>
      </p:transition>
    </mc:Choice>
    <mc:Fallback xmlns="">
      <p:transition spd="med" advTm="122693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8867824-B246-658A-0247-0334A8C8E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8673ABE-0FDC-B8A5-9396-08CF6CAA8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29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B16B952-A716-C76E-2178-D3581A9B022A}"/>
              </a:ext>
            </a:extLst>
          </p:cNvPr>
          <p:cNvSpPr txBox="1"/>
          <p:nvPr/>
        </p:nvSpPr>
        <p:spPr>
          <a:xfrm>
            <a:off x="76200" y="95251"/>
            <a:ext cx="11401425" cy="7396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På ”Skicka ärende”- ser man inte vem man ska skicka till. Måste gå tillbaka till steg 1 och titta efter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r>
              <a:rPr lang="sv-SE" dirty="0">
                <a:solidFill>
                  <a:schemeClr val="accent2"/>
                </a:solidFill>
              </a:rPr>
              <a:t>Svar från </a:t>
            </a:r>
            <a:r>
              <a:rPr lang="sv-SE" dirty="0" err="1">
                <a:solidFill>
                  <a:schemeClr val="accent2"/>
                </a:solidFill>
              </a:rPr>
              <a:t>Inera</a:t>
            </a:r>
            <a:r>
              <a:rPr lang="sv-SE" dirty="0">
                <a:solidFill>
                  <a:schemeClr val="accent2"/>
                </a:solidFill>
              </a:rPr>
              <a:t>: Vi har fått flera synpunkter på det och vi behöver ta upp det för att se över hur vi ska göra det mer överskådligt</a:t>
            </a:r>
          </a:p>
        </p:txBody>
      </p:sp>
      <p:pic>
        <p:nvPicPr>
          <p:cNvPr id="9" name="Bildobjekt 8" descr="En bild som visar text, skärmbild, programvara, nummer&#10;&#10;AI-genererat innehåll kan vara felaktigt.">
            <a:extLst>
              <a:ext uri="{FF2B5EF4-FFF2-40B4-BE49-F238E27FC236}">
                <a16:creationId xmlns:a16="http://schemas.microsoft.com/office/drawing/2014/main" id="{C16D59FE-9614-F9BC-2B57-EA499B5C0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5" y="1590675"/>
            <a:ext cx="5158045" cy="3810000"/>
          </a:xfrm>
          <a:prstGeom prst="rect">
            <a:avLst/>
          </a:prstGeom>
        </p:spPr>
      </p:pic>
      <p:grpSp>
        <p:nvGrpSpPr>
          <p:cNvPr id="11" name="Grupp 10">
            <a:extLst>
              <a:ext uri="{FF2B5EF4-FFF2-40B4-BE49-F238E27FC236}">
                <a16:creationId xmlns:a16="http://schemas.microsoft.com/office/drawing/2014/main" id="{45B46E2C-2BBE-E612-62B9-5B6984E4A81F}"/>
              </a:ext>
            </a:extLst>
          </p:cNvPr>
          <p:cNvGrpSpPr/>
          <p:nvPr/>
        </p:nvGrpSpPr>
        <p:grpSpPr>
          <a:xfrm>
            <a:off x="5776912" y="1590675"/>
            <a:ext cx="5996162" cy="4041885"/>
            <a:chOff x="5776912" y="1590675"/>
            <a:chExt cx="5996162" cy="4041885"/>
          </a:xfrm>
        </p:grpSpPr>
        <p:pic>
          <p:nvPicPr>
            <p:cNvPr id="6" name="Bildobjekt 5" descr="En bild som visar text, skärmbild, programvara, nummer&#10;&#10;AI-genererat innehåll kan vara felaktigt.">
              <a:extLst>
                <a:ext uri="{FF2B5EF4-FFF2-40B4-BE49-F238E27FC236}">
                  <a16:creationId xmlns:a16="http://schemas.microsoft.com/office/drawing/2014/main" id="{E3BE91E1-7A7E-E162-6394-18BD7BB0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7400" y="1590675"/>
              <a:ext cx="5905674" cy="4041885"/>
            </a:xfrm>
            <a:prstGeom prst="rect">
              <a:avLst/>
            </a:prstGeom>
          </p:spPr>
        </p:pic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59146C88-4EAE-2BD5-AEE6-C2D5AE3BC64C}"/>
                </a:ext>
              </a:extLst>
            </p:cNvPr>
            <p:cNvSpPr/>
            <p:nvPr/>
          </p:nvSpPr>
          <p:spPr>
            <a:xfrm>
              <a:off x="5776912" y="2506508"/>
              <a:ext cx="3990975" cy="666750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9330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4FCEBC-63B0-11C9-4E2E-15422FCF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8421"/>
            <a:ext cx="10515600" cy="65122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 dirty="0"/>
              <a:t>Återblick förra forumet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12E92F40-9C94-EDDF-A87E-8773E94771E3}"/>
              </a:ext>
            </a:extLst>
          </p:cNvPr>
          <p:cNvSpPr txBox="1"/>
          <p:nvPr/>
        </p:nvSpPr>
        <p:spPr>
          <a:xfrm>
            <a:off x="453158" y="1808760"/>
            <a:ext cx="6379596" cy="35645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1">
              <a:lnSpc>
                <a:spcPct val="140000"/>
              </a:lnSpc>
              <a:spcBef>
                <a:spcPts val="1000"/>
              </a:spcBef>
              <a:buClr>
                <a:schemeClr val="accent1"/>
              </a:buClr>
            </a:pPr>
            <a:endParaRPr lang="sv-SE" sz="1700">
              <a:solidFill>
                <a:schemeClr val="accent2"/>
              </a:solidFill>
            </a:endParaRPr>
          </a:p>
        </p:txBody>
      </p:sp>
      <p:sp>
        <p:nvSpPr>
          <p:cNvPr id="6" name="AutoShape 10" descr="Programmerare, hane med hel fyllning">
            <a:extLst>
              <a:ext uri="{FF2B5EF4-FFF2-40B4-BE49-F238E27FC236}">
                <a16:creationId xmlns:a16="http://schemas.microsoft.com/office/drawing/2014/main" id="{9474CC0F-BBEC-C3F2-848D-55FF49846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07224"/>
            <a:ext cx="674176" cy="67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FFE8C-F372-9693-B0C1-C643DE338A51}"/>
              </a:ext>
            </a:extLst>
          </p:cNvPr>
          <p:cNvSpPr txBox="1"/>
          <p:nvPr/>
        </p:nvSpPr>
        <p:spPr>
          <a:xfrm>
            <a:off x="685800" y="2055766"/>
            <a:ext cx="5720274" cy="22591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  <a:ea typeface="Open Sans"/>
                <a:cs typeface="Open Sans"/>
              </a:rPr>
              <a:t>Regler för 1177 inkorg
Statistik- summering av året och en film hur man tar fram statistik själv
Förvaltningens aktiviteter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  <a:ea typeface="Open Sans"/>
                <a:cs typeface="Open Sans"/>
              </a:rPr>
              <a:t>Genomgång nya personalverktyget</a:t>
            </a:r>
            <a:endParaRPr lang="en-US" dirty="0">
              <a:ea typeface="Open Sans"/>
              <a:cs typeface="Open San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9E08C7C-8AEA-A2DB-BBE6-363BAFDCA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96" y="2887182"/>
            <a:ext cx="2089421" cy="138843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4BEE40F-C11A-C9A6-994F-5AA666683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8" r="18393" b="2"/>
          <a:stretch>
            <a:fillRect/>
          </a:stretch>
        </p:blipFill>
        <p:spPr>
          <a:xfrm>
            <a:off x="6210975" y="696812"/>
            <a:ext cx="1670238" cy="1434646"/>
          </a:xfrm>
          <a:prstGeom prst="rect">
            <a:avLst/>
          </a:prstGeom>
          <a:noFill/>
        </p:spPr>
      </p:pic>
      <p:pic>
        <p:nvPicPr>
          <p:cNvPr id="7" name="Bildobjekt 6" descr="En bild som visar text, brev, papper, handskrift&#10;&#10;AI-genererat innehåll kan vara felaktigt.">
            <a:extLst>
              <a:ext uri="{FF2B5EF4-FFF2-40B4-BE49-F238E27FC236}">
                <a16:creationId xmlns:a16="http://schemas.microsoft.com/office/drawing/2014/main" id="{0DB35A30-61CE-BC27-9442-D72B1E190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4654">
            <a:off x="8842146" y="3943895"/>
            <a:ext cx="2173000" cy="1006385"/>
          </a:xfrm>
          <a:prstGeom prst="rect">
            <a:avLst/>
          </a:prstGeom>
        </p:spPr>
      </p:pic>
      <p:pic>
        <p:nvPicPr>
          <p:cNvPr id="10" name="Bildobjekt 9" descr="En bild som visar design&#10;&#10;AI-genererat innehåll kan vara felaktigt.">
            <a:extLst>
              <a:ext uri="{FF2B5EF4-FFF2-40B4-BE49-F238E27FC236}">
                <a16:creationId xmlns:a16="http://schemas.microsoft.com/office/drawing/2014/main" id="{6644639E-F2FF-DB91-4C29-140EA0A48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6677" y="1468625"/>
            <a:ext cx="2463938" cy="10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8603">
        <p:fade/>
      </p:transition>
    </mc:Choice>
    <mc:Fallback xmlns="">
      <p:transition spd="med" advTm="208603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F1AF920-61DA-932F-800F-09B826CC5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3CD897-1D22-CF7A-2505-1AC6F379A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30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1189E94-C9DD-06DC-6D7B-710689E69A3E}"/>
              </a:ext>
            </a:extLst>
          </p:cNvPr>
          <p:cNvSpPr txBox="1"/>
          <p:nvPr/>
        </p:nvSpPr>
        <p:spPr>
          <a:xfrm>
            <a:off x="1304018" y="2978694"/>
            <a:ext cx="6521450" cy="5950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800" b="1" dirty="0">
                <a:solidFill>
                  <a:schemeClr val="accent2"/>
                </a:solidFill>
                <a:latin typeface="+mj-lt"/>
              </a:rPr>
              <a:t>Fel där felsökning pågår</a:t>
            </a:r>
          </a:p>
          <a:p>
            <a:pPr algn="l"/>
            <a:endParaRPr lang="sv-SE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4FB5F2A-1D94-1877-104D-A52B51E83F60}"/>
              </a:ext>
            </a:extLst>
          </p:cNvPr>
          <p:cNvSpPr txBox="1"/>
          <p:nvPr/>
        </p:nvSpPr>
        <p:spPr>
          <a:xfrm>
            <a:off x="1111250" y="1333500"/>
            <a:ext cx="8102600" cy="10961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Vårdpersonal blir utloggade när hen skriver ut ärenden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Vid editering av visade fält visas inte ändringarna i förhandsvisningen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Ej relevanta följdfrågor visas för personalen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44D8275-48FE-4533-BC1D-6C4AC4B28E09}"/>
              </a:ext>
            </a:extLst>
          </p:cNvPr>
          <p:cNvSpPr txBox="1"/>
          <p:nvPr/>
        </p:nvSpPr>
        <p:spPr>
          <a:xfrm>
            <a:off x="1304018" y="639808"/>
            <a:ext cx="6521450" cy="1352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800" b="1" dirty="0">
                <a:solidFill>
                  <a:schemeClr val="accent2"/>
                </a:solidFill>
                <a:latin typeface="+mj-lt"/>
              </a:rPr>
              <a:t>Fel som är lösta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275C812-A213-68BF-F318-6938ECA5AAC4}"/>
              </a:ext>
            </a:extLst>
          </p:cNvPr>
          <p:cNvSpPr txBox="1"/>
          <p:nvPr/>
        </p:nvSpPr>
        <p:spPr>
          <a:xfrm>
            <a:off x="1032782" y="3573780"/>
            <a:ext cx="6792686" cy="19681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Nedladdningsknapp på bifogade filer har försvunnit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Efter att man fördelat ärende till sig själv så hamnar man på Mina ärenden istället för på mottagningens ärenden.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Utskrifter av ärenden är inte längre lika komprimerade jämfört med tidigare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Vårdpersonal upplever att bifogade filer har sämre kvalitet och inte visas korrekt i utskrifter</a:t>
            </a:r>
          </a:p>
        </p:txBody>
      </p:sp>
    </p:spTree>
    <p:extLst>
      <p:ext uri="{BB962C8B-B14F-4D97-AF65-F5344CB8AC3E}">
        <p14:creationId xmlns:p14="http://schemas.microsoft.com/office/powerpoint/2010/main" val="28169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955">
        <p:fade/>
      </p:transition>
    </mc:Choice>
    <mc:Fallback xmlns="">
      <p:transition spd="med" advTm="75955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C6E2286-325F-7A6A-F807-B068359A5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D1F6357-0F90-2712-07BE-C89D951F6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31</a:t>
            </a:fld>
            <a:endParaRPr lang="sv-SE"/>
          </a:p>
        </p:txBody>
      </p:sp>
      <p:pic>
        <p:nvPicPr>
          <p:cNvPr id="8" name="Bildobjekt 7" descr="En bild som visar text, skärmbild, programvara, nummer&#10;&#10;AI-genererat innehåll kan vara felaktigt.">
            <a:extLst>
              <a:ext uri="{FF2B5EF4-FFF2-40B4-BE49-F238E27FC236}">
                <a16:creationId xmlns:a16="http://schemas.microsoft.com/office/drawing/2014/main" id="{2CBF3AC2-5238-8B44-9C49-AB4F7EF4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8" y="884227"/>
            <a:ext cx="9145953" cy="508954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B35CFBEA-90EB-CB52-F1BD-389C57C03887}"/>
              </a:ext>
            </a:extLst>
          </p:cNvPr>
          <p:cNvSpPr txBox="1"/>
          <p:nvPr/>
        </p:nvSpPr>
        <p:spPr>
          <a:xfrm>
            <a:off x="781817" y="252548"/>
            <a:ext cx="9145953" cy="7535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800" b="1" dirty="0">
                <a:solidFill>
                  <a:schemeClr val="accent2"/>
                </a:solidFill>
                <a:latin typeface="+mj-lt"/>
              </a:rPr>
              <a:t>Ny funktion- invånarens övriga ärenden på mottagningen</a:t>
            </a:r>
          </a:p>
        </p:txBody>
      </p:sp>
    </p:spTree>
    <p:extLst>
      <p:ext uri="{BB962C8B-B14F-4D97-AF65-F5344CB8AC3E}">
        <p14:creationId xmlns:p14="http://schemas.microsoft.com/office/powerpoint/2010/main" val="10160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336">
        <p:fade/>
      </p:transition>
    </mc:Choice>
    <mc:Fallback xmlns="">
      <p:transition spd="med" advTm="53336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6D645C2-ADD9-56EB-7451-6FA997BF4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0BB58C3-ED55-6DB4-2965-B53B23DBF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32</a:t>
            </a:fld>
            <a:endParaRPr lang="sv-SE"/>
          </a:p>
        </p:txBody>
      </p:sp>
      <p:pic>
        <p:nvPicPr>
          <p:cNvPr id="6" name="Bildobjekt 5" descr="En bild som visar text, Teckensnitt, linje, skärmbild&#10;&#10;AI-genererat innehåll kan vara felaktigt.">
            <a:extLst>
              <a:ext uri="{FF2B5EF4-FFF2-40B4-BE49-F238E27FC236}">
                <a16:creationId xmlns:a16="http://schemas.microsoft.com/office/drawing/2014/main" id="{37EB305F-70C8-869F-41B6-9B7F3310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8" y="1502570"/>
            <a:ext cx="11425646" cy="2879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E2FF793-89CB-F926-19D5-313CA22099DA}"/>
              </a:ext>
            </a:extLst>
          </p:cNvPr>
          <p:cNvSpPr txBox="1"/>
          <p:nvPr/>
        </p:nvSpPr>
        <p:spPr>
          <a:xfrm>
            <a:off x="471748" y="357051"/>
            <a:ext cx="7357258" cy="4789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800" b="1" dirty="0">
                <a:solidFill>
                  <a:schemeClr val="accent2"/>
                </a:solidFill>
                <a:latin typeface="+mj-lt"/>
              </a:rPr>
              <a:t>Mindre ”klick” till skicka ärende</a:t>
            </a:r>
          </a:p>
        </p:txBody>
      </p:sp>
    </p:spTree>
    <p:extLst>
      <p:ext uri="{BB962C8B-B14F-4D97-AF65-F5344CB8AC3E}">
        <p14:creationId xmlns:p14="http://schemas.microsoft.com/office/powerpoint/2010/main" val="16173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52">
        <p:fade/>
      </p:transition>
    </mc:Choice>
    <mc:Fallback xmlns="">
      <p:transition spd="med" advTm="40052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F7C50619-C956-EDE7-5732-8BFEB2990AE9}"/>
              </a:ext>
            </a:extLst>
          </p:cNvPr>
          <p:cNvSpPr txBox="1"/>
          <p:nvPr/>
        </p:nvSpPr>
        <p:spPr>
          <a:xfrm>
            <a:off x="550749" y="379292"/>
            <a:ext cx="7553397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800" dirty="0">
                <a:solidFill>
                  <a:schemeClr val="accent2"/>
                </a:solidFill>
                <a:latin typeface="+mj-lt"/>
              </a:rPr>
              <a:t>Nya personalverktyget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C1ABCB1-D79E-5ABB-F69B-CC2CF6AE4781}"/>
              </a:ext>
            </a:extLst>
          </p:cNvPr>
          <p:cNvSpPr txBox="1"/>
          <p:nvPr/>
        </p:nvSpPr>
        <p:spPr>
          <a:xfrm>
            <a:off x="487680" y="936006"/>
            <a:ext cx="7384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2"/>
              </a:rPr>
              <a:t>Nytt utseende i 1177 personalverktyg | Vårdgivarwebb RJH</a:t>
            </a:r>
            <a:endParaRPr lang="sv-SE" dirty="0"/>
          </a:p>
        </p:txBody>
      </p:sp>
      <p:pic>
        <p:nvPicPr>
          <p:cNvPr id="3" name="Bildobjekt 2" descr="En bild som visar text, elektronik, skärmbild, Webbplats&#10;&#10;AI-genererat innehåll kan vara felaktigt.">
            <a:extLst>
              <a:ext uri="{FF2B5EF4-FFF2-40B4-BE49-F238E27FC236}">
                <a16:creationId xmlns:a16="http://schemas.microsoft.com/office/drawing/2014/main" id="{A94D1293-54AF-BBF0-8DB9-54F43E090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9" y="1305338"/>
            <a:ext cx="5545251" cy="4682075"/>
          </a:xfrm>
          <a:prstGeom prst="rect">
            <a:avLst/>
          </a:prstGeom>
        </p:spPr>
      </p:pic>
      <p:pic>
        <p:nvPicPr>
          <p:cNvPr id="4" name="Bildobjekt 3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0E802D52-A4EB-A95F-2913-688CBDFDB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176" y="1496927"/>
            <a:ext cx="5162136" cy="3406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2F93B0E-B06E-7539-FA80-B51F036B3312}"/>
              </a:ext>
            </a:extLst>
          </p:cNvPr>
          <p:cNvSpPr txBox="1"/>
          <p:nvPr/>
        </p:nvSpPr>
        <p:spPr>
          <a:xfrm>
            <a:off x="7036632" y="4971750"/>
            <a:ext cx="3500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  <a:hlinkClick r:id="rId5"/>
              </a:rPr>
              <a:t>Kortfattad genomgång</a:t>
            </a:r>
            <a:endParaRPr lang="sv-SE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  <a:p>
            <a:pPr>
              <a:buNone/>
            </a:pPr>
            <a:r>
              <a:rPr lang="sv-SE" dirty="0">
                <a:solidFill>
                  <a:srgbClr val="353535"/>
                </a:solidFill>
                <a:latin typeface="Open Sans" panose="020B0606030504020204" pitchFamily="34" charset="0"/>
                <a:hlinkClick r:id="rId6"/>
              </a:rPr>
              <a:t>Hela manualen </a:t>
            </a:r>
            <a:endParaRPr lang="sv-SE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372">
        <p:fade/>
      </p:transition>
    </mc:Choice>
    <mc:Fallback xmlns="">
      <p:transition spd="med" advTm="8837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573EA7-C0D5-4A99-856B-5428F6A2D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703" y="1447574"/>
            <a:ext cx="6496594" cy="24451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>
                <a:solidFill>
                  <a:schemeClr val="accent1"/>
                </a:solidFill>
              </a:rPr>
              <a:t>Hur gick det för oss med våra mål för 2025?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89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6594C08-4DB2-417A-96A5-74100ED0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Mål - </a:t>
            </a:r>
            <a:r>
              <a:rPr lang="sv-SE"/>
              <a:t>Det ska vara enkelt för invånaren att använda webbtidböcker</a:t>
            </a:r>
            <a:br>
              <a:rPr lang="sv-SE"/>
            </a:br>
            <a:endParaRPr lang="sv-SE"/>
          </a:p>
        </p:txBody>
      </p:sp>
      <p:pic>
        <p:nvPicPr>
          <p:cNvPr id="8" name="Platshållare för bild 7" descr="En bild som visar person, finger, Mobiltelefon, klädsel&#10;&#10;AI-genererat innehåll kan vara felaktigt.">
            <a:extLst>
              <a:ext uri="{FF2B5EF4-FFF2-40B4-BE49-F238E27FC236}">
                <a16:creationId xmlns:a16="http://schemas.microsoft.com/office/drawing/2014/main" id="{8F951899-5422-E1A9-437A-7001F5C939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r="205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28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864B-4E03-4039-2A24-AD92FF9FA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A404E4-857E-8EF0-E2A8-A2212750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1177 </a:t>
            </a:r>
            <a:r>
              <a:rPr lang="sv-SE"/>
              <a:t>tidbokning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54ECFA-7404-9DB7-185C-B2C62F5BF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Under 2025 bokades, avbokades och ombokades totalt </a:t>
            </a:r>
            <a:r>
              <a:rPr lang="sv-SE" b="1"/>
              <a:t>44 573 </a:t>
            </a:r>
            <a:r>
              <a:rPr lang="sv-SE"/>
              <a:t>tider via 1177 tidbokning (webbtidbok).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98B809C-F16A-B47E-1ECC-E044D5D9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6</a:t>
            </a:fld>
            <a:endParaRPr lang="sv-SE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E227C45-A3FF-5CC6-FC1D-954C2D23156A}"/>
              </a:ext>
            </a:extLst>
          </p:cNvPr>
          <p:cNvGraphicFramePr>
            <a:graphicFrameLocks/>
          </p:cNvGraphicFramePr>
          <p:nvPr/>
        </p:nvGraphicFramePr>
        <p:xfrm>
          <a:off x="922423" y="288813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2EAFC73B-930E-7A44-7A6B-473A9674C6D6}"/>
              </a:ext>
            </a:extLst>
          </p:cNvPr>
          <p:cNvGraphicFramePr>
            <a:graphicFrameLocks noGrp="1"/>
          </p:cNvGraphicFramePr>
          <p:nvPr/>
        </p:nvGraphicFramePr>
        <p:xfrm>
          <a:off x="7845377" y="3420035"/>
          <a:ext cx="2661259" cy="2484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7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1626305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673883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227398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700">
                        <a:effectLst/>
                      </a:endParaRP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Ärendetyp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Antal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1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Förnya recept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63 049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2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Kontakta din hälsocentral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31 485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3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Av‑ eller omboka tid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27 976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4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Önskemål om tid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25 011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5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Kontakta mig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15 610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6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Avboka tid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8 507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7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Kontakta mottagningen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8 231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2103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8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Egen vårdbegäran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3 641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9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Rådgivning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3 422</a:t>
                      </a: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227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700">
                          <a:effectLst/>
                        </a:rPr>
                        <a:t>10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700">
                          <a:effectLst/>
                        </a:rPr>
                        <a:t>Av‑/omboka tid</a:t>
                      </a:r>
                    </a:p>
                  </a:txBody>
                  <a:tcPr marL="34601" marR="34601" marT="17301" marB="17301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00"/>
                        </a:lnSpc>
                        <a:buNone/>
                      </a:pPr>
                      <a:r>
                        <a:rPr lang="sv-SE" sz="700">
                          <a:effectLst/>
                        </a:rPr>
                        <a:t>3 128</a:t>
                      </a:r>
                      <a:endParaRPr lang="sv-SE" sz="700" b="0" i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4601" marR="34601" marT="17301" marB="17301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sp>
        <p:nvSpPr>
          <p:cNvPr id="13" name="textruta 12">
            <a:extLst>
              <a:ext uri="{FF2B5EF4-FFF2-40B4-BE49-F238E27FC236}">
                <a16:creationId xmlns:a16="http://schemas.microsoft.com/office/drawing/2014/main" id="{C5D0117A-EB71-0AAB-CD35-5F80356130BF}"/>
              </a:ext>
            </a:extLst>
          </p:cNvPr>
          <p:cNvSpPr txBox="1"/>
          <p:nvPr/>
        </p:nvSpPr>
        <p:spPr>
          <a:xfrm>
            <a:off x="7771654" y="2960247"/>
            <a:ext cx="27349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50">
                <a:solidFill>
                  <a:schemeClr val="accent2"/>
                </a:solidFill>
              </a:rPr>
              <a:t>Ej att förväxla med de inskickade ärendena gällande tidbokningsönskemål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FE86E6FB-6BD8-6D69-031C-4D2A4CD510DF}"/>
              </a:ext>
            </a:extLst>
          </p:cNvPr>
          <p:cNvSpPr/>
          <p:nvPr/>
        </p:nvSpPr>
        <p:spPr>
          <a:xfrm>
            <a:off x="7930776" y="4100404"/>
            <a:ext cx="1484407" cy="44918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F2E7A04C-47AE-B521-BE61-A4D88F75A75B}"/>
              </a:ext>
            </a:extLst>
          </p:cNvPr>
          <p:cNvSpPr/>
          <p:nvPr/>
        </p:nvSpPr>
        <p:spPr>
          <a:xfrm>
            <a:off x="7930776" y="5686608"/>
            <a:ext cx="1484407" cy="20877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</a:endParaRP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9EC3937C-5CC6-571B-4FE8-37AA0FE388EB}"/>
              </a:ext>
            </a:extLst>
          </p:cNvPr>
          <p:cNvSpPr/>
          <p:nvPr/>
        </p:nvSpPr>
        <p:spPr>
          <a:xfrm>
            <a:off x="7930776" y="4785659"/>
            <a:ext cx="1484407" cy="20877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noFill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CFEF7B7-EF6C-A72E-2138-4032970A14BC}"/>
              </a:ext>
            </a:extLst>
          </p:cNvPr>
          <p:cNvSpPr/>
          <p:nvPr/>
        </p:nvSpPr>
        <p:spPr>
          <a:xfrm>
            <a:off x="7715624" y="2888130"/>
            <a:ext cx="2964329" cy="3143624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55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8C91A-437F-2442-40D1-1BE13654B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ACB024-3553-2B57-8E58-33DD53B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Topp 10 </a:t>
            </a:r>
            <a:r>
              <a:rPr lang="sv-SE"/>
              <a:t>1177 tidbokning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426DB27-363F-64FA-EE2E-DEB80299D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B735BED-4E0A-7961-B991-DA3A65C8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7</a:t>
            </a:fld>
            <a:endParaRPr lang="sv-SE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2C4D15F8-BB9E-B86A-F427-B01BB1311178}"/>
              </a:ext>
            </a:extLst>
          </p:cNvPr>
          <p:cNvGraphicFramePr>
            <a:graphicFrameLocks noGrp="1"/>
          </p:cNvGraphicFramePr>
          <p:nvPr/>
        </p:nvGraphicFramePr>
        <p:xfrm>
          <a:off x="874296" y="1828800"/>
          <a:ext cx="4936874" cy="340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2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3016940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250113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09844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Enhet</a:t>
                      </a: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 händelser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Krokoms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2 718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Hudmottagningen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2 193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Ungdomsmottagningen Östersund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2 131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Rehabiliteringsmedicinska mottagningen*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2 126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Specialistmödravården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2 100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Frösö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1 984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Odensala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1 909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Svegs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1 613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Lugnviks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1 522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Brunflo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1 522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53AEF1C9-275A-368C-34B2-473678223106}"/>
              </a:ext>
            </a:extLst>
          </p:cNvPr>
          <p:cNvGraphicFramePr>
            <a:graphicFrameLocks noGrp="1"/>
          </p:cNvGraphicFramePr>
          <p:nvPr/>
        </p:nvGraphicFramePr>
        <p:xfrm>
          <a:off x="6286747" y="1828800"/>
          <a:ext cx="4936874" cy="340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21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3016940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1250113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309844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Enhet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Skillnad T1 – T3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Vaccinationsmottagningen Östersund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+441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Funäsdalens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+204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Gynekologisk cellprovsmottagning Odensala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+141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Strömsunds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+138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Diabetesmottagningen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+118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Rehabiliteringsmedicinska mottagningen*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+115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Frösö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+101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Torvalla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+95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 / 10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Svenstaviks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+93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3098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 / 10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Järpens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800">
                          <a:effectLst/>
                        </a:rPr>
                        <a:t>+93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sp>
        <p:nvSpPr>
          <p:cNvPr id="16" name="textruta 15">
            <a:extLst>
              <a:ext uri="{FF2B5EF4-FFF2-40B4-BE49-F238E27FC236}">
                <a16:creationId xmlns:a16="http://schemas.microsoft.com/office/drawing/2014/main" id="{1CCB65B3-BB86-2FB0-5721-08EBFD221350}"/>
              </a:ext>
            </a:extLst>
          </p:cNvPr>
          <p:cNvSpPr txBox="1"/>
          <p:nvPr/>
        </p:nvSpPr>
        <p:spPr>
          <a:xfrm>
            <a:off x="6286747" y="5292699"/>
            <a:ext cx="48716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/>
              <a:t>* Befintlig enhet som bytt namn – ökningen kan därför verka större än den faktiska förändringen.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1A00692D-65F2-56E1-16C7-FF4DC5DC0A07}"/>
              </a:ext>
            </a:extLst>
          </p:cNvPr>
          <p:cNvSpPr txBox="1"/>
          <p:nvPr/>
        </p:nvSpPr>
        <p:spPr>
          <a:xfrm>
            <a:off x="874296" y="5292699"/>
            <a:ext cx="48716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/>
              <a:t>* Händelser på enhetens tidigare namn ej räknat i antal.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188D047-5031-EB3A-AB59-01E26904EC39}"/>
              </a:ext>
            </a:extLst>
          </p:cNvPr>
          <p:cNvSpPr txBox="1"/>
          <p:nvPr/>
        </p:nvSpPr>
        <p:spPr>
          <a:xfrm>
            <a:off x="965087" y="1487411"/>
            <a:ext cx="2477310" cy="3138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>
                <a:solidFill>
                  <a:schemeClr val="accent1"/>
                </a:solidFill>
                <a:latin typeface="+mj-lt"/>
              </a:rPr>
              <a:t>Mest händelser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17DE2EC-64CB-BB46-A040-14260C12D0C1}"/>
              </a:ext>
            </a:extLst>
          </p:cNvPr>
          <p:cNvSpPr txBox="1"/>
          <p:nvPr/>
        </p:nvSpPr>
        <p:spPr>
          <a:xfrm>
            <a:off x="6286747" y="1431599"/>
            <a:ext cx="4636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>
                <a:solidFill>
                  <a:schemeClr val="accent1"/>
                </a:solidFill>
                <a:latin typeface="+mj-lt"/>
              </a:rPr>
              <a:t>Störst ökning</a:t>
            </a:r>
          </a:p>
        </p:txBody>
      </p:sp>
    </p:spTree>
    <p:extLst>
      <p:ext uri="{BB962C8B-B14F-4D97-AF65-F5344CB8AC3E}">
        <p14:creationId xmlns:p14="http://schemas.microsoft.com/office/powerpoint/2010/main" val="29536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45526-ABEB-169B-2CA1-7B5C35AA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FED910-2E08-B3F9-3162-62FFEE79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Topp 10 </a:t>
            </a:r>
            <a:r>
              <a:rPr lang="sv-SE"/>
              <a:t>1177 tidbokning – per division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8C66D57-45D9-4E6B-0F5C-B733965C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2CADD5E-FF48-9466-D642-DB0B7F59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8</a:t>
            </a:fld>
            <a:endParaRPr lang="sv-SE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4371EFB0-D12B-1AEE-FF79-282ADF4BFADB}"/>
              </a:ext>
            </a:extLst>
          </p:cNvPr>
          <p:cNvGraphicFramePr>
            <a:graphicFrameLocks noGrp="1"/>
          </p:cNvGraphicFramePr>
          <p:nvPr/>
        </p:nvGraphicFramePr>
        <p:xfrm>
          <a:off x="874296" y="2086805"/>
          <a:ext cx="3503658" cy="2892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66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2141097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88719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262934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Enhet</a:t>
                      </a: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 händelser</a:t>
                      </a: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Krokoms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2 718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Ungdomsmottagningen Östersund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2 131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Frösö hälsocentral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1 984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Odensala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1 909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Svegs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1 613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Lugnviks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1 522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Brunflo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1 461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Järpens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1 346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Zätagränds hälsocentral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1 220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Folktandvården Campus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buNone/>
                      </a:pPr>
                      <a:r>
                        <a:rPr lang="sv-SE" sz="800" b="0" i="0" dirty="0">
                          <a:effectLst/>
                          <a:latin typeface="Segoe UI" panose="020B0502040204020203" pitchFamily="34" charset="0"/>
                        </a:rPr>
                        <a:t>1 212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A5BCAFB1-38C1-7C60-7027-6D3D92E594C4}"/>
              </a:ext>
            </a:extLst>
          </p:cNvPr>
          <p:cNvGraphicFramePr>
            <a:graphicFrameLocks noGrp="1"/>
          </p:cNvGraphicFramePr>
          <p:nvPr/>
        </p:nvGraphicFramePr>
        <p:xfrm>
          <a:off x="4586508" y="2086805"/>
          <a:ext cx="3503658" cy="2892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66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2141097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88719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262934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sv-SE" sz="800">
                          <a:effectLst/>
                        </a:rPr>
                        <a:t>Enhet</a:t>
                      </a: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 händelser</a:t>
                      </a: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Specialistmödravården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2 100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Gynekologiska 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799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Hörcentralen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369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Ögonmottagningen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358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Arbetsterapi och Fysioterapienheten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220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Förlossningen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155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Kirurgimottagningen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99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Öron‑näsa‑halsmottagningen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28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Urologimottagningen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19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Logopedmottagningen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buNone/>
                      </a:pPr>
                      <a:r>
                        <a:rPr lang="sv-SE" sz="800" b="0" i="0">
                          <a:effectLst/>
                          <a:latin typeface="Segoe UI" panose="020B0502040204020203" pitchFamily="34" charset="0"/>
                        </a:rPr>
                        <a:t>13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7D31362F-6D58-A903-3ED6-F80773F91DF5}"/>
              </a:ext>
            </a:extLst>
          </p:cNvPr>
          <p:cNvGraphicFramePr>
            <a:graphicFrameLocks noGrp="1"/>
          </p:cNvGraphicFramePr>
          <p:nvPr/>
        </p:nvGraphicFramePr>
        <p:xfrm>
          <a:off x="8298720" y="2086805"/>
          <a:ext cx="3503658" cy="2892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66">
                  <a:extLst>
                    <a:ext uri="{9D8B030D-6E8A-4147-A177-3AD203B41FA5}">
                      <a16:colId xmlns:a16="http://schemas.microsoft.com/office/drawing/2014/main" val="342649433"/>
                    </a:ext>
                  </a:extLst>
                </a:gridCol>
                <a:gridCol w="2141097">
                  <a:extLst>
                    <a:ext uri="{9D8B030D-6E8A-4147-A177-3AD203B41FA5}">
                      <a16:colId xmlns:a16="http://schemas.microsoft.com/office/drawing/2014/main" val="2878277704"/>
                    </a:ext>
                  </a:extLst>
                </a:gridCol>
                <a:gridCol w="887195">
                  <a:extLst>
                    <a:ext uri="{9D8B030D-6E8A-4147-A177-3AD203B41FA5}">
                      <a16:colId xmlns:a16="http://schemas.microsoft.com/office/drawing/2014/main" val="2491953451"/>
                    </a:ext>
                  </a:extLst>
                </a:gridCol>
              </a:tblGrid>
              <a:tr h="262934"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Enhet</a:t>
                      </a: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Antal händelser</a:t>
                      </a:r>
                      <a:endParaRPr lang="sv-SE" sz="600">
                        <a:effectLst/>
                      </a:endParaRP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301102918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Hudmottagningen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2 193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06229137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Rehabiliteringsmedicinska 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2 126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901970390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3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STI‑mottagningen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745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532353976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Diabetesmottagningen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447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4008675248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Öppenvård rehabilitering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281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18085047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6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Hjärtmottagningen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129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140036610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7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Lung‑ och allergimottagningen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110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26531810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8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Neurologimottagningen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57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900111443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9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Reumatologimottagningen 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40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3586392452"/>
                  </a:ext>
                </a:extLst>
              </a:tr>
              <a:tr h="2629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v-SE" sz="800">
                          <a:effectLst/>
                        </a:rPr>
                        <a:t>10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 sz="800">
                          <a:effectLst/>
                        </a:rPr>
                        <a:t>Barn‑ och ungdomsmottagningen</a:t>
                      </a:r>
                    </a:p>
                  </a:txBody>
                  <a:tcPr marL="28784" marR="28784" marT="14393" marB="14393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buNone/>
                      </a:pPr>
                      <a:r>
                        <a:rPr lang="sv-SE" sz="800" b="0" i="0">
                          <a:effectLst/>
                          <a:latin typeface="Segoe UI" panose="020B0502040204020203" pitchFamily="34" charset="0"/>
                        </a:rPr>
                        <a:t>30 </a:t>
                      </a:r>
                    </a:p>
                  </a:txBody>
                  <a:tcPr marL="28784" marR="28784" marT="14393" marB="14393" anchor="ctr"/>
                </a:tc>
                <a:extLst>
                  <a:ext uri="{0D108BD9-81ED-4DB2-BD59-A6C34878D82A}">
                    <a16:rowId xmlns:a16="http://schemas.microsoft.com/office/drawing/2014/main" val="93210445"/>
                  </a:ext>
                </a:extLst>
              </a:tr>
            </a:tbl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035B419D-24D7-0683-7B1F-FA1597073C4D}"/>
              </a:ext>
            </a:extLst>
          </p:cNvPr>
          <p:cNvSpPr txBox="1"/>
          <p:nvPr/>
        </p:nvSpPr>
        <p:spPr>
          <a:xfrm>
            <a:off x="4608726" y="1717473"/>
            <a:ext cx="1301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>
                <a:solidFill>
                  <a:schemeClr val="accent1"/>
                </a:solidFill>
                <a:latin typeface="+mj-lt"/>
              </a:rPr>
              <a:t>Kirurgi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CB74B74-4B77-E60D-70E3-E18CBE5FE204}"/>
              </a:ext>
            </a:extLst>
          </p:cNvPr>
          <p:cNvSpPr txBox="1"/>
          <p:nvPr/>
        </p:nvSpPr>
        <p:spPr>
          <a:xfrm>
            <a:off x="874296" y="1717473"/>
            <a:ext cx="1301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>
                <a:solidFill>
                  <a:schemeClr val="accent1"/>
                </a:solidFill>
                <a:latin typeface="+mj-lt"/>
              </a:rPr>
              <a:t>Nära vård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354DC55-1EA9-D807-4610-30683054DF8F}"/>
              </a:ext>
            </a:extLst>
          </p:cNvPr>
          <p:cNvSpPr txBox="1"/>
          <p:nvPr/>
        </p:nvSpPr>
        <p:spPr>
          <a:xfrm>
            <a:off x="8298720" y="1717473"/>
            <a:ext cx="1301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>
                <a:solidFill>
                  <a:schemeClr val="accent1"/>
                </a:solidFill>
                <a:latin typeface="+mj-lt"/>
              </a:rPr>
              <a:t>Medicin</a:t>
            </a:r>
          </a:p>
        </p:txBody>
      </p:sp>
    </p:spTree>
    <p:extLst>
      <p:ext uri="{BB962C8B-B14F-4D97-AF65-F5344CB8AC3E}">
        <p14:creationId xmlns:p14="http://schemas.microsoft.com/office/powerpoint/2010/main" val="15055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DC4EF-620A-F935-A988-E1708031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8BAB62A-CC4B-820A-795D-B95F533E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accent1"/>
                </a:solidFill>
              </a:rPr>
              <a:t>Mål - </a:t>
            </a:r>
            <a:r>
              <a:rPr lang="sv-SE"/>
              <a:t>Ökad kunskap hos vårdpersonalen om möjligheterna med 1177s tjänster</a:t>
            </a:r>
            <a:br>
              <a:rPr lang="sv-SE"/>
            </a:br>
            <a:endParaRPr lang="sv-SE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51B6DC45-9F3D-D982-E6BC-F5DBEE3AB5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 descr="En bild som visar frukt, Naturlig mat, mat, äpple&#10;&#10;AI-genererat innehåll kan vara felaktigt.">
            <a:extLst>
              <a:ext uri="{FF2B5EF4-FFF2-40B4-BE49-F238E27FC236}">
                <a16:creationId xmlns:a16="http://schemas.microsoft.com/office/drawing/2014/main" id="{FF3A94DF-6747-FEB1-4F62-C29137944F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7" b="9067"/>
          <a:stretch>
            <a:fillRect/>
          </a:stretch>
        </p:blipFill>
        <p:spPr>
          <a:xfrm>
            <a:off x="-77118" y="0"/>
            <a:ext cx="5409044" cy="6124575"/>
          </a:xfrm>
        </p:spPr>
      </p:pic>
    </p:spTree>
    <p:extLst>
      <p:ext uri="{BB962C8B-B14F-4D97-AF65-F5344CB8AC3E}">
        <p14:creationId xmlns:p14="http://schemas.microsoft.com/office/powerpoint/2010/main" val="31244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177 Vårguiden">
  <a:themeElements>
    <a:clrScheme name="1177">
      <a:dk1>
        <a:sysClr val="windowText" lastClr="000000"/>
      </a:dk1>
      <a:lt1>
        <a:sysClr val="window" lastClr="FFFFFF"/>
      </a:lt1>
      <a:dk2>
        <a:srgbClr val="FA8100"/>
      </a:dk2>
      <a:lt2>
        <a:srgbClr val="636466"/>
      </a:lt2>
      <a:accent1>
        <a:srgbClr val="C12143"/>
      </a:accent1>
      <a:accent2>
        <a:srgbClr val="6A0032"/>
      </a:accent2>
      <a:accent3>
        <a:srgbClr val="FAEEF0"/>
      </a:accent3>
      <a:accent4>
        <a:srgbClr val="396291"/>
      </a:accent4>
      <a:accent5>
        <a:srgbClr val="438F2C"/>
      </a:accent5>
      <a:accent6>
        <a:srgbClr val="A9428B"/>
      </a:accent6>
      <a:hlink>
        <a:srgbClr val="C12143"/>
      </a:hlink>
      <a:folHlink>
        <a:srgbClr val="6A0032"/>
      </a:folHlink>
    </a:clrScheme>
    <a:fontScheme name="1177">
      <a:majorFont>
        <a:latin typeface="Int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177_Mall_2022_PPT" id="{F0558235-F980-9842-AE80-35F66CA6E98D}" vid="{F832F52E-FA2C-7747-B507-937D1506238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A8FA8E6195A946B200B88B0835A30D" ma:contentTypeVersion="9" ma:contentTypeDescription="Skapa ett nytt dokument." ma:contentTypeScope="" ma:versionID="e76fd77cb6ae680a56e4a6e1f2c40e81">
  <xsd:schema xmlns:xsd="http://www.w3.org/2001/XMLSchema" xmlns:xs="http://www.w3.org/2001/XMLSchema" xmlns:p="http://schemas.microsoft.com/office/2006/metadata/properties" xmlns:ns2="3417e73c-6084-47b0-ae6c-250c3cd1f554" targetNamespace="http://schemas.microsoft.com/office/2006/metadata/properties" ma:root="true" ma:fieldsID="19ee5ac6c1d183fd9a59f7e8c4c3ba54" ns2:_="">
    <xsd:import namespace="3417e73c-6084-47b0-ae6c-250c3cd1f5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17e73c-6084-47b0-ae6c-250c3cd1f5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E7C03D-5901-494A-9C0A-7073FB11C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17e73c-6084-47b0-ae6c-250c3cd1f5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143B2D-9FF1-478D-8284-C26A5E21F8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6B6097-BFF4-42A6-85E1-F10AAD7A82B9}">
  <ds:schemaRefs>
    <ds:schemaRef ds:uri="http://schemas.microsoft.com/office/2006/documentManagement/types"/>
    <ds:schemaRef ds:uri="http://www.w3.org/XML/1998/namespace"/>
    <ds:schemaRef ds:uri="3417e73c-6084-47b0-ae6c-250c3cd1f554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3b0b0de0-301b-43bc-be01-b232acb4eea4}" enabled="1" method="Privileged" siteId="{d3b4cf3a-ca77-4a02-aefa-f4398591468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1177_Mall_2022_PPT</Template>
  <TotalTime>0</TotalTime>
  <Words>1507</Words>
  <Application>Microsoft Office PowerPoint</Application>
  <PresentationFormat>Bredbild</PresentationFormat>
  <Paragraphs>541</Paragraphs>
  <Slides>33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43" baseType="lpstr">
      <vt:lpstr>Aptos</vt:lpstr>
      <vt:lpstr>Aptos Narrow</vt:lpstr>
      <vt:lpstr>Arial</vt:lpstr>
      <vt:lpstr>Bodoni MT Black</vt:lpstr>
      <vt:lpstr>Calibri</vt:lpstr>
      <vt:lpstr>Inter</vt:lpstr>
      <vt:lpstr>Open Sans</vt:lpstr>
      <vt:lpstr>Segoe UI</vt:lpstr>
      <vt:lpstr>sourcesans3</vt:lpstr>
      <vt:lpstr>1177 Vårguiden</vt:lpstr>
      <vt:lpstr>Användarforum 1177 e-tjänster</vt:lpstr>
      <vt:lpstr>PowerPoint-presentation</vt:lpstr>
      <vt:lpstr>Återblick förra forumet</vt:lpstr>
      <vt:lpstr>Hur gick det för oss med våra mål för 2025?</vt:lpstr>
      <vt:lpstr>Mål - Det ska vara enkelt för invånaren att använda webbtidböcker </vt:lpstr>
      <vt:lpstr>1177 tidbokning</vt:lpstr>
      <vt:lpstr>Topp 10 1177 tidbokning</vt:lpstr>
      <vt:lpstr>Topp 10 1177 tidbokning – per division</vt:lpstr>
      <vt:lpstr>Mål - Ökad kunskap hos vårdpersonalen om möjligheterna med 1177s tjänster </vt:lpstr>
      <vt:lpstr>PowerPoint-presentation</vt:lpstr>
      <vt:lpstr>Mål - Öka användandet av 1177 </vt:lpstr>
      <vt:lpstr>Inloggningar till e-tjänsterna på 1177.se</vt:lpstr>
      <vt:lpstr>Inkomna ärenden till 1177 personalverktyg</vt:lpstr>
      <vt:lpstr>Topp 10 ärenden till 1177 personalverktyg</vt:lpstr>
      <vt:lpstr>Utskickade ärenden från 1177 personalverktyg</vt:lpstr>
      <vt:lpstr>Topp 10 ärenden från 1177 personalverktyg</vt:lpstr>
      <vt:lpstr>PowerPoint-presentation</vt:lpstr>
      <vt:lpstr>PowerPoint-presentation</vt:lpstr>
      <vt:lpstr>PowerPoint-presentation</vt:lpstr>
      <vt:lpstr>PowerPoint-presentation</vt:lpstr>
      <vt:lpstr>Info från Cosmic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rubrik kommer att stå här och kan vara på tre rader</dc:title>
  <dc:creator>Maria Karlsson</dc:creator>
  <cp:lastModifiedBy>Marike Grinde</cp:lastModifiedBy>
  <cp:revision>13</cp:revision>
  <dcterms:created xsi:type="dcterms:W3CDTF">2023-12-19T15:54:14Z</dcterms:created>
  <dcterms:modified xsi:type="dcterms:W3CDTF">2026-02-19T15:33:37Z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0x01010040A8FA8E6195A946B200B88B0835A30D</vt:lpwstr>
  </property>
  <property fmtid="{D5CDD505-2E9C-101B-9397-08002B2CF9AE}" pid="3" name="MediaServiceImageTags">
    <vt:lpwstr/>
  </property>
</Properties>
</file>