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Lst>
  <p:notesMasterIdLst>
    <p:notesMasterId r:id="rId39"/>
  </p:notesMasterIdLst>
  <p:handoutMasterIdLst>
    <p:handoutMasterId r:id="rId40"/>
  </p:handoutMasterIdLst>
  <p:sldIdLst>
    <p:sldId id="795" r:id="rId2"/>
    <p:sldId id="788" r:id="rId3"/>
    <p:sldId id="796" r:id="rId4"/>
    <p:sldId id="810" r:id="rId5"/>
    <p:sldId id="274" r:id="rId6"/>
    <p:sldId id="793" r:id="rId7"/>
    <p:sldId id="797" r:id="rId8"/>
    <p:sldId id="801" r:id="rId9"/>
    <p:sldId id="800" r:id="rId10"/>
    <p:sldId id="802" r:id="rId11"/>
    <p:sldId id="799" r:id="rId12"/>
    <p:sldId id="805" r:id="rId13"/>
    <p:sldId id="806" r:id="rId14"/>
    <p:sldId id="804" r:id="rId15"/>
    <p:sldId id="789" r:id="rId16"/>
    <p:sldId id="790" r:id="rId17"/>
    <p:sldId id="809" r:id="rId18"/>
    <p:sldId id="791" r:id="rId19"/>
    <p:sldId id="632" r:id="rId20"/>
    <p:sldId id="773" r:id="rId21"/>
    <p:sldId id="772" r:id="rId22"/>
    <p:sldId id="634" r:id="rId23"/>
    <p:sldId id="536" r:id="rId24"/>
    <p:sldId id="803" r:id="rId25"/>
    <p:sldId id="774" r:id="rId26"/>
    <p:sldId id="775" r:id="rId27"/>
    <p:sldId id="776" r:id="rId28"/>
    <p:sldId id="777" r:id="rId29"/>
    <p:sldId id="778" r:id="rId30"/>
    <p:sldId id="807" r:id="rId31"/>
    <p:sldId id="783" r:id="rId32"/>
    <p:sldId id="808" r:id="rId33"/>
    <p:sldId id="273" r:id="rId34"/>
    <p:sldId id="272" r:id="rId35"/>
    <p:sldId id="786" r:id="rId36"/>
    <p:sldId id="785" r:id="rId37"/>
    <p:sldId id="257"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C200"/>
    <a:srgbClr val="97D700"/>
    <a:srgbClr val="64A70B"/>
    <a:srgbClr val="BFBFBF"/>
    <a:srgbClr val="D539B5"/>
    <a:srgbClr val="000000"/>
    <a:srgbClr val="4B7D08"/>
    <a:srgbClr val="42194E"/>
    <a:srgbClr val="16DC37"/>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91" autoAdjust="0"/>
  </p:normalViewPr>
  <p:slideViewPr>
    <p:cSldViewPr snapToGrid="0">
      <p:cViewPr varScale="1">
        <p:scale>
          <a:sx n="153" d="100"/>
          <a:sy n="153" d="100"/>
        </p:scale>
        <p:origin x="1470" y="1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43AF4BF4-7658-4682-972D-EF3CDB27B4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5965325A-FC00-4404-BE19-E1F252C0AE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EB459A-EEA5-4751-BC70-ADB6733DB9D1}" type="datetimeFigureOut">
              <a:rPr lang="sv-SE" smtClean="0"/>
              <a:t>2026-02-25</a:t>
            </a:fld>
            <a:endParaRPr lang="sv-SE"/>
          </a:p>
        </p:txBody>
      </p:sp>
      <p:sp>
        <p:nvSpPr>
          <p:cNvPr id="4" name="Platshållare för sidfot 3">
            <a:extLst>
              <a:ext uri="{FF2B5EF4-FFF2-40B4-BE49-F238E27FC236}">
                <a16:creationId xmlns:a16="http://schemas.microsoft.com/office/drawing/2014/main" id="{F34E04E1-8D27-44B4-8902-2E1D60C770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59790F00-737F-4D99-99EF-A1C12B6112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CDC1FD-DEFC-42F5-B11E-4D83F5AD2D44}" type="slidenum">
              <a:rPr lang="sv-SE" smtClean="0"/>
              <a:t>‹#›</a:t>
            </a:fld>
            <a:endParaRPr lang="sv-SE"/>
          </a:p>
        </p:txBody>
      </p:sp>
    </p:spTree>
    <p:extLst>
      <p:ext uri="{BB962C8B-B14F-4D97-AF65-F5344CB8AC3E}">
        <p14:creationId xmlns:p14="http://schemas.microsoft.com/office/powerpoint/2010/main" val="2961919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8C7CE-5982-42D2-99F5-0682FC615842}" type="datetimeFigureOut">
              <a:rPr lang="sv-SE" smtClean="0"/>
              <a:t>2026-02-25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6F57A0-9378-49EB-8233-B6F79640F3C9}" type="slidenum">
              <a:rPr lang="sv-SE" smtClean="0"/>
              <a:t>‹#›</a:t>
            </a:fld>
            <a:endParaRPr lang="sv-SE"/>
          </a:p>
        </p:txBody>
      </p:sp>
    </p:spTree>
    <p:extLst>
      <p:ext uri="{BB962C8B-B14F-4D97-AF65-F5344CB8AC3E}">
        <p14:creationId xmlns:p14="http://schemas.microsoft.com/office/powerpoint/2010/main" val="2368890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pPr algn="ctr"/>
            <a:fld id="{93979412-D361-406D-A194-319B192BD2D7}" type="datetimeFigureOut">
              <a:rPr lang="sv-SE" smtClean="0">
                <a:solidFill>
                  <a:srgbClr val="FFFFFF"/>
                </a:solidFill>
              </a:rPr>
              <a:pPr algn="ctr"/>
              <a:t>2026-02-25</a:t>
            </a:fld>
            <a:endParaRPr lang="sv-SE" dirty="0">
              <a:solidFill>
                <a:srgbClr val="FFFFFF"/>
              </a:solidFill>
            </a:endParaRPr>
          </a:p>
        </p:txBody>
      </p:sp>
      <p:sp>
        <p:nvSpPr>
          <p:cNvPr id="5" name="Footer Placeholder 4"/>
          <p:cNvSpPr>
            <a:spLocks noGrp="1"/>
          </p:cNvSpPr>
          <p:nvPr>
            <p:ph type="ftr" sz="quarter" idx="11"/>
          </p:nvPr>
        </p:nvSpPr>
        <p:spPr/>
        <p:txBody>
          <a:bodyPr/>
          <a:lstStyle/>
          <a:p>
            <a:endParaRPr lang="sv-SE" dirty="0">
              <a:solidFill>
                <a:srgbClr val="FFFFFF"/>
              </a:solidFill>
            </a:endParaRPr>
          </a:p>
        </p:txBody>
      </p:sp>
      <p:sp>
        <p:nvSpPr>
          <p:cNvPr id="6" name="Slide Number Placeholder 5"/>
          <p:cNvSpPr>
            <a:spLocks noGrp="1"/>
          </p:cNvSpPr>
          <p:nvPr>
            <p:ph type="sldNum" sz="quarter" idx="12"/>
          </p:nvPr>
        </p:nvSpPr>
        <p:spPr/>
        <p:txBody>
          <a:bodyPr/>
          <a:lstStyle/>
          <a:p>
            <a:fld id="{44A3E772-BA0E-440B-B6B8-BBE74D104596}" type="slidenum">
              <a:rPr lang="sv-SE" smtClean="0">
                <a:solidFill>
                  <a:srgbClr val="FFFFFF"/>
                </a:solidFill>
              </a:rPr>
              <a:pPr/>
              <a:t>‹#›</a:t>
            </a:fld>
            <a:endParaRPr lang="sv-SE" dirty="0">
              <a:solidFill>
                <a:srgbClr val="FFFFFF"/>
              </a:solidFill>
            </a:endParaRPr>
          </a:p>
        </p:txBody>
      </p:sp>
    </p:spTree>
    <p:extLst>
      <p:ext uri="{BB962C8B-B14F-4D97-AF65-F5344CB8AC3E}">
        <p14:creationId xmlns:p14="http://schemas.microsoft.com/office/powerpoint/2010/main" val="3326427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pPr algn="ctr"/>
            <a:fld id="{93979412-D361-406D-A194-319B192BD2D7}" type="datetimeFigureOut">
              <a:rPr lang="sv-SE" smtClean="0">
                <a:solidFill>
                  <a:srgbClr val="FFFFFF"/>
                </a:solidFill>
              </a:rPr>
              <a:pPr algn="ctr"/>
              <a:t>2026-02-25</a:t>
            </a:fld>
            <a:endParaRPr lang="sv-SE" dirty="0">
              <a:solidFill>
                <a:srgbClr val="FFFFFF"/>
              </a:solidFill>
            </a:endParaRPr>
          </a:p>
        </p:txBody>
      </p:sp>
      <p:sp>
        <p:nvSpPr>
          <p:cNvPr id="5" name="Footer Placeholder 4"/>
          <p:cNvSpPr>
            <a:spLocks noGrp="1"/>
          </p:cNvSpPr>
          <p:nvPr>
            <p:ph type="ftr" sz="quarter" idx="11"/>
          </p:nvPr>
        </p:nvSpPr>
        <p:spPr/>
        <p:txBody>
          <a:bodyPr/>
          <a:lstStyle/>
          <a:p>
            <a:endParaRPr lang="sv-SE" dirty="0">
              <a:solidFill>
                <a:srgbClr val="FFFFFF"/>
              </a:solidFill>
            </a:endParaRPr>
          </a:p>
        </p:txBody>
      </p:sp>
      <p:sp>
        <p:nvSpPr>
          <p:cNvPr id="6" name="Slide Number Placeholder 5"/>
          <p:cNvSpPr>
            <a:spLocks noGrp="1"/>
          </p:cNvSpPr>
          <p:nvPr>
            <p:ph type="sldNum" sz="quarter" idx="12"/>
          </p:nvPr>
        </p:nvSpPr>
        <p:spPr/>
        <p:txBody>
          <a:bodyPr/>
          <a:lstStyle/>
          <a:p>
            <a:fld id="{44A3E772-BA0E-440B-B6B8-BBE74D104596}" type="slidenum">
              <a:rPr lang="sv-SE" smtClean="0">
                <a:solidFill>
                  <a:srgbClr val="FFFFFF"/>
                </a:solidFill>
              </a:rPr>
              <a:pPr/>
              <a:t>‹#›</a:t>
            </a:fld>
            <a:endParaRPr lang="sv-SE" dirty="0">
              <a:solidFill>
                <a:srgbClr val="FFFFFF"/>
              </a:solidFill>
            </a:endParaRPr>
          </a:p>
        </p:txBody>
      </p:sp>
    </p:spTree>
    <p:extLst>
      <p:ext uri="{BB962C8B-B14F-4D97-AF65-F5344CB8AC3E}">
        <p14:creationId xmlns:p14="http://schemas.microsoft.com/office/powerpoint/2010/main" val="1909981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pPr algn="ctr"/>
            <a:fld id="{93979412-D361-406D-A194-319B192BD2D7}" type="datetimeFigureOut">
              <a:rPr lang="sv-SE" smtClean="0">
                <a:solidFill>
                  <a:srgbClr val="FFFFFF"/>
                </a:solidFill>
              </a:rPr>
              <a:pPr algn="ctr"/>
              <a:t>2026-02-25</a:t>
            </a:fld>
            <a:endParaRPr lang="sv-SE" dirty="0">
              <a:solidFill>
                <a:srgbClr val="FFFFFF"/>
              </a:solidFill>
            </a:endParaRPr>
          </a:p>
        </p:txBody>
      </p:sp>
      <p:sp>
        <p:nvSpPr>
          <p:cNvPr id="5" name="Footer Placeholder 4"/>
          <p:cNvSpPr>
            <a:spLocks noGrp="1"/>
          </p:cNvSpPr>
          <p:nvPr>
            <p:ph type="ftr" sz="quarter" idx="11"/>
          </p:nvPr>
        </p:nvSpPr>
        <p:spPr/>
        <p:txBody>
          <a:bodyPr/>
          <a:lstStyle/>
          <a:p>
            <a:endParaRPr lang="sv-SE" dirty="0">
              <a:solidFill>
                <a:srgbClr val="FFFFFF"/>
              </a:solidFill>
            </a:endParaRPr>
          </a:p>
        </p:txBody>
      </p:sp>
      <p:sp>
        <p:nvSpPr>
          <p:cNvPr id="6" name="Slide Number Placeholder 5"/>
          <p:cNvSpPr>
            <a:spLocks noGrp="1"/>
          </p:cNvSpPr>
          <p:nvPr>
            <p:ph type="sldNum" sz="quarter" idx="12"/>
          </p:nvPr>
        </p:nvSpPr>
        <p:spPr/>
        <p:txBody>
          <a:bodyPr/>
          <a:lstStyle/>
          <a:p>
            <a:fld id="{44A3E772-BA0E-440B-B6B8-BBE74D104596}" type="slidenum">
              <a:rPr lang="sv-SE" smtClean="0">
                <a:solidFill>
                  <a:srgbClr val="FFFFFF"/>
                </a:solidFill>
              </a:rPr>
              <a:pPr/>
              <a:t>‹#›</a:t>
            </a:fld>
            <a:endParaRPr lang="sv-SE" dirty="0">
              <a:solidFill>
                <a:srgbClr val="FFFFFF"/>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72934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pPr algn="ctr"/>
            <a:fld id="{93979412-D361-406D-A194-319B192BD2D7}" type="datetimeFigureOut">
              <a:rPr lang="sv-SE" smtClean="0">
                <a:solidFill>
                  <a:srgbClr val="FFFFFF"/>
                </a:solidFill>
              </a:rPr>
              <a:pPr algn="ctr"/>
              <a:t>2026-02-25</a:t>
            </a:fld>
            <a:endParaRPr lang="sv-SE" dirty="0">
              <a:solidFill>
                <a:srgbClr val="FFFFFF"/>
              </a:solidFill>
            </a:endParaRPr>
          </a:p>
        </p:txBody>
      </p:sp>
      <p:sp>
        <p:nvSpPr>
          <p:cNvPr id="5" name="Footer Placeholder 4"/>
          <p:cNvSpPr>
            <a:spLocks noGrp="1"/>
          </p:cNvSpPr>
          <p:nvPr>
            <p:ph type="ftr" sz="quarter" idx="11"/>
          </p:nvPr>
        </p:nvSpPr>
        <p:spPr/>
        <p:txBody>
          <a:bodyPr/>
          <a:lstStyle/>
          <a:p>
            <a:endParaRPr lang="sv-SE" dirty="0">
              <a:solidFill>
                <a:srgbClr val="FFFFFF"/>
              </a:solidFill>
            </a:endParaRPr>
          </a:p>
        </p:txBody>
      </p:sp>
      <p:sp>
        <p:nvSpPr>
          <p:cNvPr id="6" name="Slide Number Placeholder 5"/>
          <p:cNvSpPr>
            <a:spLocks noGrp="1"/>
          </p:cNvSpPr>
          <p:nvPr>
            <p:ph type="sldNum" sz="quarter" idx="12"/>
          </p:nvPr>
        </p:nvSpPr>
        <p:spPr/>
        <p:txBody>
          <a:bodyPr/>
          <a:lstStyle/>
          <a:p>
            <a:fld id="{44A3E772-BA0E-440B-B6B8-BBE74D104596}" type="slidenum">
              <a:rPr lang="sv-SE" smtClean="0">
                <a:solidFill>
                  <a:srgbClr val="FFFFFF"/>
                </a:solidFill>
              </a:rPr>
              <a:pPr/>
              <a:t>‹#›</a:t>
            </a:fld>
            <a:endParaRPr lang="sv-SE" dirty="0">
              <a:solidFill>
                <a:srgbClr val="FFFFFF"/>
              </a:solidFill>
            </a:endParaRPr>
          </a:p>
        </p:txBody>
      </p:sp>
    </p:spTree>
    <p:extLst>
      <p:ext uri="{BB962C8B-B14F-4D97-AF65-F5344CB8AC3E}">
        <p14:creationId xmlns:p14="http://schemas.microsoft.com/office/powerpoint/2010/main" val="3368262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pPr algn="ctr"/>
            <a:fld id="{93979412-D361-406D-A194-319B192BD2D7}" type="datetimeFigureOut">
              <a:rPr lang="sv-SE" smtClean="0">
                <a:solidFill>
                  <a:srgbClr val="FFFFFF"/>
                </a:solidFill>
              </a:rPr>
              <a:pPr algn="ctr"/>
              <a:t>2026-02-25</a:t>
            </a:fld>
            <a:endParaRPr lang="sv-SE" dirty="0">
              <a:solidFill>
                <a:srgbClr val="FFFFFF"/>
              </a:solidFill>
            </a:endParaRPr>
          </a:p>
        </p:txBody>
      </p:sp>
      <p:sp>
        <p:nvSpPr>
          <p:cNvPr id="5" name="Footer Placeholder 4"/>
          <p:cNvSpPr>
            <a:spLocks noGrp="1"/>
          </p:cNvSpPr>
          <p:nvPr>
            <p:ph type="ftr" sz="quarter" idx="11"/>
          </p:nvPr>
        </p:nvSpPr>
        <p:spPr/>
        <p:txBody>
          <a:bodyPr/>
          <a:lstStyle/>
          <a:p>
            <a:endParaRPr lang="sv-SE" dirty="0">
              <a:solidFill>
                <a:srgbClr val="FFFFFF"/>
              </a:solidFill>
            </a:endParaRPr>
          </a:p>
        </p:txBody>
      </p:sp>
      <p:sp>
        <p:nvSpPr>
          <p:cNvPr id="6" name="Slide Number Placeholder 5"/>
          <p:cNvSpPr>
            <a:spLocks noGrp="1"/>
          </p:cNvSpPr>
          <p:nvPr>
            <p:ph type="sldNum" sz="quarter" idx="12"/>
          </p:nvPr>
        </p:nvSpPr>
        <p:spPr/>
        <p:txBody>
          <a:bodyPr/>
          <a:lstStyle/>
          <a:p>
            <a:fld id="{44A3E772-BA0E-440B-B6B8-BBE74D104596}" type="slidenum">
              <a:rPr lang="sv-SE" smtClean="0">
                <a:solidFill>
                  <a:srgbClr val="FFFFFF"/>
                </a:solidFill>
              </a:rPr>
              <a:pPr/>
              <a:t>‹#›</a:t>
            </a:fld>
            <a:endParaRPr lang="sv-SE" dirty="0">
              <a:solidFill>
                <a:srgbClr val="FFFFFF"/>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31173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pPr algn="ctr"/>
            <a:fld id="{93979412-D361-406D-A194-319B192BD2D7}" type="datetimeFigureOut">
              <a:rPr lang="sv-SE" smtClean="0">
                <a:solidFill>
                  <a:srgbClr val="FFFFFF"/>
                </a:solidFill>
              </a:rPr>
              <a:pPr algn="ctr"/>
              <a:t>2026-02-25</a:t>
            </a:fld>
            <a:endParaRPr lang="sv-SE" dirty="0">
              <a:solidFill>
                <a:srgbClr val="FFFFFF"/>
              </a:solidFill>
            </a:endParaRPr>
          </a:p>
        </p:txBody>
      </p:sp>
      <p:sp>
        <p:nvSpPr>
          <p:cNvPr id="5" name="Footer Placeholder 4"/>
          <p:cNvSpPr>
            <a:spLocks noGrp="1"/>
          </p:cNvSpPr>
          <p:nvPr>
            <p:ph type="ftr" sz="quarter" idx="11"/>
          </p:nvPr>
        </p:nvSpPr>
        <p:spPr/>
        <p:txBody>
          <a:bodyPr/>
          <a:lstStyle/>
          <a:p>
            <a:endParaRPr lang="sv-SE" dirty="0">
              <a:solidFill>
                <a:srgbClr val="FFFFFF"/>
              </a:solidFill>
            </a:endParaRPr>
          </a:p>
        </p:txBody>
      </p:sp>
      <p:sp>
        <p:nvSpPr>
          <p:cNvPr id="6" name="Slide Number Placeholder 5"/>
          <p:cNvSpPr>
            <a:spLocks noGrp="1"/>
          </p:cNvSpPr>
          <p:nvPr>
            <p:ph type="sldNum" sz="quarter" idx="12"/>
          </p:nvPr>
        </p:nvSpPr>
        <p:spPr/>
        <p:txBody>
          <a:bodyPr/>
          <a:lstStyle/>
          <a:p>
            <a:fld id="{44A3E772-BA0E-440B-B6B8-BBE74D104596}" type="slidenum">
              <a:rPr lang="sv-SE" smtClean="0">
                <a:solidFill>
                  <a:srgbClr val="FFFFFF"/>
                </a:solidFill>
              </a:rPr>
              <a:pPr/>
              <a:t>‹#›</a:t>
            </a:fld>
            <a:endParaRPr lang="sv-SE" dirty="0">
              <a:solidFill>
                <a:srgbClr val="FFFFFF"/>
              </a:solidFill>
            </a:endParaRPr>
          </a:p>
        </p:txBody>
      </p:sp>
    </p:spTree>
    <p:extLst>
      <p:ext uri="{BB962C8B-B14F-4D97-AF65-F5344CB8AC3E}">
        <p14:creationId xmlns:p14="http://schemas.microsoft.com/office/powerpoint/2010/main" val="3369381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pPr algn="ctr"/>
            <a:fld id="{93979412-D361-406D-A194-319B192BD2D7}" type="datetimeFigureOut">
              <a:rPr lang="sv-SE" smtClean="0">
                <a:solidFill>
                  <a:srgbClr val="FFFFFF"/>
                </a:solidFill>
              </a:rPr>
              <a:pPr algn="ctr"/>
              <a:t>2026-02-25</a:t>
            </a:fld>
            <a:endParaRPr lang="sv-SE" dirty="0">
              <a:solidFill>
                <a:srgbClr val="FFFFFF"/>
              </a:solidFill>
            </a:endParaRPr>
          </a:p>
        </p:txBody>
      </p:sp>
      <p:sp>
        <p:nvSpPr>
          <p:cNvPr id="5" name="Footer Placeholder 4"/>
          <p:cNvSpPr>
            <a:spLocks noGrp="1"/>
          </p:cNvSpPr>
          <p:nvPr>
            <p:ph type="ftr" sz="quarter" idx="11"/>
          </p:nvPr>
        </p:nvSpPr>
        <p:spPr/>
        <p:txBody>
          <a:bodyPr/>
          <a:lstStyle/>
          <a:p>
            <a:endParaRPr lang="sv-SE" dirty="0">
              <a:solidFill>
                <a:srgbClr val="FFFFFF"/>
              </a:solidFill>
            </a:endParaRPr>
          </a:p>
        </p:txBody>
      </p:sp>
      <p:sp>
        <p:nvSpPr>
          <p:cNvPr id="6" name="Slide Number Placeholder 5"/>
          <p:cNvSpPr>
            <a:spLocks noGrp="1"/>
          </p:cNvSpPr>
          <p:nvPr>
            <p:ph type="sldNum" sz="quarter" idx="12"/>
          </p:nvPr>
        </p:nvSpPr>
        <p:spPr/>
        <p:txBody>
          <a:bodyPr/>
          <a:lstStyle/>
          <a:p>
            <a:fld id="{44A3E772-BA0E-440B-B6B8-BBE74D104596}" type="slidenum">
              <a:rPr lang="sv-SE" smtClean="0">
                <a:solidFill>
                  <a:srgbClr val="FFFFFF"/>
                </a:solidFill>
              </a:rPr>
              <a:pPr/>
              <a:t>‹#›</a:t>
            </a:fld>
            <a:endParaRPr lang="sv-SE" dirty="0">
              <a:solidFill>
                <a:srgbClr val="FFFFFF"/>
              </a:solidFill>
            </a:endParaRPr>
          </a:p>
        </p:txBody>
      </p:sp>
    </p:spTree>
    <p:extLst>
      <p:ext uri="{BB962C8B-B14F-4D97-AF65-F5344CB8AC3E}">
        <p14:creationId xmlns:p14="http://schemas.microsoft.com/office/powerpoint/2010/main" val="2301197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pPr algn="ctr"/>
            <a:fld id="{93979412-D361-406D-A194-319B192BD2D7}" type="datetimeFigureOut">
              <a:rPr lang="sv-SE" smtClean="0">
                <a:solidFill>
                  <a:srgbClr val="FFFFFF"/>
                </a:solidFill>
              </a:rPr>
              <a:pPr algn="ctr"/>
              <a:t>2026-02-25</a:t>
            </a:fld>
            <a:endParaRPr lang="sv-SE" dirty="0">
              <a:solidFill>
                <a:srgbClr val="FFFFFF"/>
              </a:solidFill>
            </a:endParaRPr>
          </a:p>
        </p:txBody>
      </p:sp>
      <p:sp>
        <p:nvSpPr>
          <p:cNvPr id="5" name="Footer Placeholder 4"/>
          <p:cNvSpPr>
            <a:spLocks noGrp="1"/>
          </p:cNvSpPr>
          <p:nvPr>
            <p:ph type="ftr" sz="quarter" idx="11"/>
          </p:nvPr>
        </p:nvSpPr>
        <p:spPr/>
        <p:txBody>
          <a:bodyPr/>
          <a:lstStyle/>
          <a:p>
            <a:endParaRPr lang="sv-SE" dirty="0">
              <a:solidFill>
                <a:srgbClr val="FFFFFF"/>
              </a:solidFill>
            </a:endParaRPr>
          </a:p>
        </p:txBody>
      </p:sp>
      <p:sp>
        <p:nvSpPr>
          <p:cNvPr id="6" name="Slide Number Placeholder 5"/>
          <p:cNvSpPr>
            <a:spLocks noGrp="1"/>
          </p:cNvSpPr>
          <p:nvPr>
            <p:ph type="sldNum" sz="quarter" idx="12"/>
          </p:nvPr>
        </p:nvSpPr>
        <p:spPr/>
        <p:txBody>
          <a:bodyPr/>
          <a:lstStyle/>
          <a:p>
            <a:fld id="{44A3E772-BA0E-440B-B6B8-BBE74D104596}" type="slidenum">
              <a:rPr lang="sv-SE" smtClean="0">
                <a:solidFill>
                  <a:srgbClr val="FFFFFF"/>
                </a:solidFill>
              </a:rPr>
              <a:pPr/>
              <a:t>‹#›</a:t>
            </a:fld>
            <a:endParaRPr lang="sv-SE" dirty="0">
              <a:solidFill>
                <a:srgbClr val="FFFFFF"/>
              </a:solidFill>
            </a:endParaRPr>
          </a:p>
        </p:txBody>
      </p:sp>
    </p:spTree>
    <p:extLst>
      <p:ext uri="{BB962C8B-B14F-4D97-AF65-F5344CB8AC3E}">
        <p14:creationId xmlns:p14="http://schemas.microsoft.com/office/powerpoint/2010/main" val="3633439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örsättssida-B">
    <p:spTree>
      <p:nvGrpSpPr>
        <p:cNvPr id="1" name=""/>
        <p:cNvGrpSpPr/>
        <p:nvPr/>
      </p:nvGrpSpPr>
      <p:grpSpPr>
        <a:xfrm>
          <a:off x="0" y="0"/>
          <a:ext cx="0" cy="0"/>
          <a:chOff x="0" y="0"/>
          <a:chExt cx="0" cy="0"/>
        </a:xfrm>
      </p:grpSpPr>
      <p:pic>
        <p:nvPicPr>
          <p:cNvPr id="23" name="Bildobjekt 22" descr="Logotyp för Region Jämtland Härjedalen med två kvadratiska symboler som symboliserar fjälltoppar och vattendrag.">
            <a:extLst>
              <a:ext uri="{FF2B5EF4-FFF2-40B4-BE49-F238E27FC236}">
                <a16:creationId xmlns:a16="http://schemas.microsoft.com/office/drawing/2014/main" id="{5E3E5A3F-C847-48A0-98C6-111A5167479A}"/>
              </a:ext>
            </a:extLst>
          </p:cNvPr>
          <p:cNvPicPr/>
          <p:nvPr userDrawn="1"/>
        </p:nvPicPr>
        <p:blipFill>
          <a:blip r:embed="rId2">
            <a:extLst>
              <a:ext uri="{96DAC541-7B7A-43D3-8B79-37D633B846F1}">
                <asvg:svgBlip xmlns:asvg="http://schemas.microsoft.com/office/drawing/2016/SVG/main" r:embed="rId3"/>
              </a:ext>
            </a:extLst>
          </a:blip>
          <a:srcRect/>
          <a:stretch/>
        </p:blipFill>
        <p:spPr>
          <a:xfrm>
            <a:off x="10009570" y="5608565"/>
            <a:ext cx="1941570" cy="746172"/>
          </a:xfrm>
          <a:prstGeom prst="rect">
            <a:avLst/>
          </a:prstGeom>
        </p:spPr>
      </p:pic>
      <p:sp>
        <p:nvSpPr>
          <p:cNvPr id="20" name="Rektangel 19">
            <a:extLst>
              <a:ext uri="{FF2B5EF4-FFF2-40B4-BE49-F238E27FC236}">
                <a16:creationId xmlns:a16="http://schemas.microsoft.com/office/drawing/2014/main" id="{FA92049B-DAA3-4132-BB42-439C9B7D6BB6}"/>
              </a:ext>
            </a:extLst>
          </p:cNvPr>
          <p:cNvSpPr/>
          <p:nvPr userDrawn="1"/>
        </p:nvSpPr>
        <p:spPr>
          <a:xfrm>
            <a:off x="0" y="6532510"/>
            <a:ext cx="12192000" cy="342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11" name="Rektangel 10">
            <a:extLst>
              <a:ext uri="{FF2B5EF4-FFF2-40B4-BE49-F238E27FC236}">
                <a16:creationId xmlns:a16="http://schemas.microsoft.com/office/drawing/2014/main" id="{70D86C4C-F64B-45D4-B8A4-90D6380138DC}"/>
              </a:ext>
            </a:extLst>
          </p:cNvPr>
          <p:cNvSpPr/>
          <p:nvPr userDrawn="1"/>
        </p:nvSpPr>
        <p:spPr>
          <a:xfrm>
            <a:off x="0" y="1497729"/>
            <a:ext cx="12192000" cy="3882831"/>
          </a:xfrm>
          <a:prstGeom prst="rect">
            <a:avLst/>
          </a:prstGeom>
          <a:gradFill flip="none" rotWithShape="1">
            <a:gsLst>
              <a:gs pos="100000">
                <a:schemeClr val="accent5"/>
              </a:gs>
              <a:gs pos="37000">
                <a:schemeClr val="accent1"/>
              </a:gs>
            </a:gsLst>
            <a:lin ang="81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15" name="Bildobjekt 14">
            <a:extLst>
              <a:ext uri="{FF2B5EF4-FFF2-40B4-BE49-F238E27FC236}">
                <a16:creationId xmlns:a16="http://schemas.microsoft.com/office/drawing/2014/main" id="{18506A89-FD6F-47F0-A6C7-8ACD33A01D8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422745" y="1804698"/>
            <a:ext cx="5726522" cy="4757997"/>
          </a:xfrm>
          <a:prstGeom prst="rect">
            <a:avLst/>
          </a:prstGeom>
        </p:spPr>
      </p:pic>
      <p:sp>
        <p:nvSpPr>
          <p:cNvPr id="16" name="Rubrik 1">
            <a:extLst>
              <a:ext uri="{FF2B5EF4-FFF2-40B4-BE49-F238E27FC236}">
                <a16:creationId xmlns:a16="http://schemas.microsoft.com/office/drawing/2014/main" id="{CBF16D4A-49E5-4B55-8CA2-2657C55FEE50}"/>
              </a:ext>
            </a:extLst>
          </p:cNvPr>
          <p:cNvSpPr>
            <a:spLocks noGrp="1"/>
          </p:cNvSpPr>
          <p:nvPr>
            <p:ph type="title" hasCustomPrompt="1"/>
          </p:nvPr>
        </p:nvSpPr>
        <p:spPr>
          <a:xfrm>
            <a:off x="1261564" y="361227"/>
            <a:ext cx="10465200" cy="648000"/>
          </a:xfrm>
          <a:prstGeom prst="rect">
            <a:avLst/>
          </a:prstGeom>
        </p:spPr>
        <p:txBody>
          <a:bodyPr/>
          <a:lstStyle>
            <a:lvl1pPr algn="r">
              <a:defRPr sz="4000"/>
            </a:lvl1pPr>
          </a:lstStyle>
          <a:p>
            <a:r>
              <a:rPr lang="sv-SE" dirty="0"/>
              <a:t>Rubrik på föredraget</a:t>
            </a:r>
          </a:p>
        </p:txBody>
      </p:sp>
      <p:sp>
        <p:nvSpPr>
          <p:cNvPr id="17" name="Platshållare för text 2">
            <a:extLst>
              <a:ext uri="{FF2B5EF4-FFF2-40B4-BE49-F238E27FC236}">
                <a16:creationId xmlns:a16="http://schemas.microsoft.com/office/drawing/2014/main" id="{D9B40670-ADAE-4DEA-BD82-4D054A70726D}"/>
              </a:ext>
            </a:extLst>
          </p:cNvPr>
          <p:cNvSpPr>
            <a:spLocks noGrp="1"/>
          </p:cNvSpPr>
          <p:nvPr>
            <p:ph type="body" sz="quarter" idx="14" hasCustomPrompt="1"/>
          </p:nvPr>
        </p:nvSpPr>
        <p:spPr>
          <a:xfrm>
            <a:off x="298869" y="5654107"/>
            <a:ext cx="7823727" cy="365126"/>
          </a:xfrm>
          <a:prstGeom prst="rect">
            <a:avLst/>
          </a:prstGeom>
        </p:spPr>
        <p:txBody>
          <a:bodyPr>
            <a:noAutofit/>
          </a:bodyPr>
          <a:lstStyle>
            <a:lvl1pPr marL="0" indent="0">
              <a:lnSpc>
                <a:spcPts val="2000"/>
              </a:lnSpc>
              <a:buNone/>
              <a:defRPr sz="2000" cap="all" baseline="0">
                <a:solidFill>
                  <a:schemeClr val="tx1"/>
                </a:solidFill>
                <a:latin typeface="+mj-lt"/>
              </a:defRPr>
            </a:lvl1pPr>
            <a:lvl2pPr marL="252000" indent="0">
              <a:buNone/>
              <a:defRPr cap="all" baseline="0"/>
            </a:lvl2pPr>
            <a:lvl3pPr marL="504000" indent="0">
              <a:buNone/>
              <a:defRPr cap="all" baseline="0"/>
            </a:lvl3pPr>
            <a:lvl4pPr marL="756000" indent="0">
              <a:buNone/>
              <a:defRPr cap="all" baseline="0"/>
            </a:lvl4pPr>
            <a:lvl5pPr marL="0" indent="0">
              <a:buNone/>
              <a:defRPr cap="all" baseline="0"/>
            </a:lvl5pPr>
          </a:lstStyle>
          <a:p>
            <a:pPr lvl="0"/>
            <a:r>
              <a:rPr lang="sv-SE" dirty="0"/>
              <a:t>Namn på föredragshållare</a:t>
            </a:r>
          </a:p>
        </p:txBody>
      </p:sp>
      <p:sp>
        <p:nvSpPr>
          <p:cNvPr id="18" name="Platshållare för text 2">
            <a:extLst>
              <a:ext uri="{FF2B5EF4-FFF2-40B4-BE49-F238E27FC236}">
                <a16:creationId xmlns:a16="http://schemas.microsoft.com/office/drawing/2014/main" id="{ACC72680-FDE4-4303-9282-6508D34ABD0D}"/>
              </a:ext>
            </a:extLst>
          </p:cNvPr>
          <p:cNvSpPr>
            <a:spLocks noGrp="1"/>
          </p:cNvSpPr>
          <p:nvPr>
            <p:ph type="body" sz="quarter" idx="15" hasCustomPrompt="1"/>
          </p:nvPr>
        </p:nvSpPr>
        <p:spPr>
          <a:xfrm>
            <a:off x="298868" y="5970673"/>
            <a:ext cx="7823727" cy="365126"/>
          </a:xfrm>
          <a:prstGeom prst="rect">
            <a:avLst/>
          </a:prstGeom>
        </p:spPr>
        <p:txBody>
          <a:bodyPr>
            <a:noAutofit/>
          </a:bodyPr>
          <a:lstStyle>
            <a:lvl1pPr marL="0" indent="0">
              <a:lnSpc>
                <a:spcPts val="2000"/>
              </a:lnSpc>
              <a:buNone/>
              <a:defRPr sz="2000" cap="all" baseline="0">
                <a:solidFill>
                  <a:schemeClr val="tx1"/>
                </a:solidFill>
                <a:latin typeface="+mj-lt"/>
              </a:defRPr>
            </a:lvl1pPr>
            <a:lvl2pPr marL="252000" indent="0">
              <a:buNone/>
              <a:defRPr cap="all" baseline="0"/>
            </a:lvl2pPr>
            <a:lvl3pPr marL="504000" indent="0">
              <a:buNone/>
              <a:defRPr cap="all" baseline="0"/>
            </a:lvl3pPr>
            <a:lvl4pPr marL="756000" indent="0">
              <a:buNone/>
              <a:defRPr cap="all" baseline="0"/>
            </a:lvl4pPr>
            <a:lvl5pPr marL="0" indent="0">
              <a:buNone/>
              <a:defRPr cap="all" baseline="0"/>
            </a:lvl5pPr>
          </a:lstStyle>
          <a:p>
            <a:pPr lvl="0"/>
            <a:r>
              <a:rPr lang="sv-SE" dirty="0"/>
              <a:t>Titel på föredragshållare</a:t>
            </a:r>
          </a:p>
        </p:txBody>
      </p:sp>
      <p:sp>
        <p:nvSpPr>
          <p:cNvPr id="22" name="Platshållare för text 2">
            <a:extLst>
              <a:ext uri="{FF2B5EF4-FFF2-40B4-BE49-F238E27FC236}">
                <a16:creationId xmlns:a16="http://schemas.microsoft.com/office/drawing/2014/main" id="{586F6F5B-696A-4EC9-8FBC-7C33EF3CCA7A}"/>
              </a:ext>
            </a:extLst>
          </p:cNvPr>
          <p:cNvSpPr>
            <a:spLocks noGrp="1"/>
          </p:cNvSpPr>
          <p:nvPr>
            <p:ph type="body" sz="quarter" idx="16" hasCustomPrompt="1"/>
          </p:nvPr>
        </p:nvSpPr>
        <p:spPr>
          <a:xfrm>
            <a:off x="3911993" y="915000"/>
            <a:ext cx="7823727" cy="365126"/>
          </a:xfrm>
          <a:prstGeom prst="rect">
            <a:avLst/>
          </a:prstGeom>
        </p:spPr>
        <p:txBody>
          <a:bodyPr>
            <a:noAutofit/>
          </a:bodyPr>
          <a:lstStyle>
            <a:lvl1pPr marL="0" indent="0" algn="r">
              <a:lnSpc>
                <a:spcPts val="2000"/>
              </a:lnSpc>
              <a:buNone/>
              <a:defRPr sz="2000" cap="all" baseline="0">
                <a:solidFill>
                  <a:schemeClr val="tx1"/>
                </a:solidFill>
                <a:latin typeface="+mj-lt"/>
              </a:defRPr>
            </a:lvl1pPr>
            <a:lvl2pPr marL="252000" indent="0">
              <a:buNone/>
              <a:defRPr cap="all" baseline="0"/>
            </a:lvl2pPr>
            <a:lvl3pPr marL="504000" indent="0">
              <a:buNone/>
              <a:defRPr cap="all" baseline="0"/>
            </a:lvl3pPr>
            <a:lvl4pPr marL="756000" indent="0">
              <a:buNone/>
              <a:defRPr cap="all" baseline="0"/>
            </a:lvl4pPr>
            <a:lvl5pPr marL="0" indent="0">
              <a:buNone/>
              <a:defRPr cap="all" baseline="0"/>
            </a:lvl5pPr>
          </a:lstStyle>
          <a:p>
            <a:pPr lvl="0"/>
            <a:r>
              <a:rPr lang="sv-SE" dirty="0"/>
              <a:t>Eventuell underrubrik</a:t>
            </a:r>
          </a:p>
        </p:txBody>
      </p:sp>
    </p:spTree>
    <p:extLst>
      <p:ext uri="{BB962C8B-B14F-4D97-AF65-F5344CB8AC3E}">
        <p14:creationId xmlns:p14="http://schemas.microsoft.com/office/powerpoint/2010/main" val="1124650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Rubrik på två rader och innehåll">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E110D2F0-B43E-4142-BC5D-C7BF64C502FA}"/>
              </a:ext>
            </a:extLst>
          </p:cNvPr>
          <p:cNvSpPr/>
          <p:nvPr userDrawn="1"/>
        </p:nvSpPr>
        <p:spPr>
          <a:xfrm>
            <a:off x="0" y="6532510"/>
            <a:ext cx="12192000" cy="342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2" name="Rubrik 1"/>
          <p:cNvSpPr>
            <a:spLocks noGrp="1"/>
          </p:cNvSpPr>
          <p:nvPr>
            <p:ph type="title"/>
          </p:nvPr>
        </p:nvSpPr>
        <p:spPr>
          <a:xfrm>
            <a:off x="864000" y="720000"/>
            <a:ext cx="10465200" cy="648000"/>
          </a:xfrm>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864000" y="1825625"/>
            <a:ext cx="10465200" cy="360479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Platshållare för datum 4"/>
          <p:cNvSpPr>
            <a:spLocks noGrp="1"/>
          </p:cNvSpPr>
          <p:nvPr>
            <p:ph type="dt" sz="half" idx="10"/>
          </p:nvPr>
        </p:nvSpPr>
        <p:spPr/>
        <p:txBody>
          <a:bodyPr/>
          <a:lstStyle/>
          <a:p>
            <a:fld id="{93979412-D361-406D-A194-319B192BD2D7}" type="datetimeFigureOut">
              <a:rPr lang="sv-SE" smtClean="0">
                <a:solidFill>
                  <a:srgbClr val="FFFFFF"/>
                </a:solidFill>
              </a:rPr>
              <a:pPr/>
              <a:t>2026-02-25</a:t>
            </a:fld>
            <a:endParaRPr lang="sv-SE">
              <a:solidFill>
                <a:srgbClr val="FFFFFF"/>
              </a:solidFill>
            </a:endParaRPr>
          </a:p>
        </p:txBody>
      </p:sp>
      <p:sp>
        <p:nvSpPr>
          <p:cNvPr id="6" name="Platshållare för sidfot 5"/>
          <p:cNvSpPr>
            <a:spLocks noGrp="1"/>
          </p:cNvSpPr>
          <p:nvPr>
            <p:ph type="ftr" sz="quarter" idx="11"/>
          </p:nvPr>
        </p:nvSpPr>
        <p:spPr/>
        <p:txBody>
          <a:bodyPr/>
          <a:lstStyle/>
          <a:p>
            <a:endParaRPr lang="sv-SE">
              <a:solidFill>
                <a:srgbClr val="FFFFFF"/>
              </a:solidFill>
            </a:endParaRPr>
          </a:p>
        </p:txBody>
      </p:sp>
      <p:sp>
        <p:nvSpPr>
          <p:cNvPr id="7" name="Platshållare för bildnummer 6"/>
          <p:cNvSpPr>
            <a:spLocks noGrp="1"/>
          </p:cNvSpPr>
          <p:nvPr>
            <p:ph type="sldNum" sz="quarter" idx="12"/>
          </p:nvPr>
        </p:nvSpPr>
        <p:spPr/>
        <p:txBody>
          <a:bodyPr/>
          <a:lstStyle/>
          <a:p>
            <a:fld id="{44A3E772-BA0E-440B-B6B8-BBE74D104596}" type="slidenum">
              <a:rPr lang="sv-SE" smtClean="0">
                <a:solidFill>
                  <a:srgbClr val="FFFFFF"/>
                </a:solidFill>
              </a:rPr>
              <a:pPr/>
              <a:t>‹#›</a:t>
            </a:fld>
            <a:endParaRPr lang="sv-SE">
              <a:solidFill>
                <a:srgbClr val="FFFFFF"/>
              </a:solidFill>
            </a:endParaRPr>
          </a:p>
        </p:txBody>
      </p:sp>
      <p:sp>
        <p:nvSpPr>
          <p:cNvPr id="9" name="Platshållare för text 2">
            <a:extLst>
              <a:ext uri="{FF2B5EF4-FFF2-40B4-BE49-F238E27FC236}">
                <a16:creationId xmlns:a16="http://schemas.microsoft.com/office/drawing/2014/main" id="{D2C20A57-647D-456F-8477-71F8625AD890}"/>
              </a:ext>
            </a:extLst>
          </p:cNvPr>
          <p:cNvSpPr>
            <a:spLocks noGrp="1"/>
          </p:cNvSpPr>
          <p:nvPr>
            <p:ph type="body" sz="quarter" idx="14" hasCustomPrompt="1"/>
          </p:nvPr>
        </p:nvSpPr>
        <p:spPr>
          <a:xfrm>
            <a:off x="862800" y="1349712"/>
            <a:ext cx="7823727" cy="365126"/>
          </a:xfrm>
          <a:prstGeom prst="rect">
            <a:avLst/>
          </a:prstGeom>
        </p:spPr>
        <p:txBody>
          <a:bodyPr>
            <a:noAutofit/>
          </a:bodyPr>
          <a:lstStyle>
            <a:lvl1pPr marL="0" indent="0">
              <a:lnSpc>
                <a:spcPts val="2000"/>
              </a:lnSpc>
              <a:buNone/>
              <a:defRPr sz="1900" cap="all" baseline="0">
                <a:solidFill>
                  <a:schemeClr val="tx1">
                    <a:lumMod val="50000"/>
                    <a:lumOff val="50000"/>
                  </a:schemeClr>
                </a:solidFill>
                <a:latin typeface="+mj-lt"/>
              </a:defRPr>
            </a:lvl1pPr>
            <a:lvl2pPr marL="252000" indent="0">
              <a:buNone/>
              <a:defRPr cap="all" baseline="0"/>
            </a:lvl2pPr>
            <a:lvl3pPr marL="504000" indent="0">
              <a:buNone/>
              <a:defRPr cap="all" baseline="0"/>
            </a:lvl3pPr>
            <a:lvl4pPr marL="756000" indent="0">
              <a:buNone/>
              <a:defRPr cap="all" baseline="0"/>
            </a:lvl4pPr>
            <a:lvl5pPr marL="0" indent="0">
              <a:buNone/>
              <a:defRPr cap="all" baseline="0"/>
            </a:lvl5pPr>
          </a:lstStyle>
          <a:p>
            <a:pPr lvl="0"/>
            <a:r>
              <a:rPr lang="sv-SE" dirty="0"/>
              <a:t>Eventuell underrubrik</a:t>
            </a:r>
          </a:p>
        </p:txBody>
      </p:sp>
      <p:pic>
        <p:nvPicPr>
          <p:cNvPr id="10" name="Bildobjekt 9" descr="Logotyp för Region Jämtland Härjedalen med två kvadratiska symboler som symboliserar fjälltoppar och vattendrag.">
            <a:extLst>
              <a:ext uri="{FF2B5EF4-FFF2-40B4-BE49-F238E27FC236}">
                <a16:creationId xmlns:a16="http://schemas.microsoft.com/office/drawing/2014/main" id="{A0006B95-EE20-427C-A5FC-EA2475D14D2B}"/>
              </a:ext>
            </a:extLst>
          </p:cNvPr>
          <p:cNvPicPr/>
          <p:nvPr userDrawn="1"/>
        </p:nvPicPr>
        <p:blipFill>
          <a:blip r:embed="rId2">
            <a:extLst>
              <a:ext uri="{96DAC541-7B7A-43D3-8B79-37D633B846F1}">
                <asvg:svgBlip xmlns:asvg="http://schemas.microsoft.com/office/drawing/2016/SVG/main" r:embed="rId3"/>
              </a:ext>
            </a:extLst>
          </a:blip>
          <a:srcRect/>
          <a:stretch/>
        </p:blipFill>
        <p:spPr>
          <a:xfrm>
            <a:off x="10009570" y="5608565"/>
            <a:ext cx="1941570" cy="746172"/>
          </a:xfrm>
          <a:prstGeom prst="rect">
            <a:avLst/>
          </a:prstGeom>
        </p:spPr>
      </p:pic>
    </p:spTree>
    <p:extLst>
      <p:ext uri="{BB962C8B-B14F-4D97-AF65-F5344CB8AC3E}">
        <p14:creationId xmlns:p14="http://schemas.microsoft.com/office/powerpoint/2010/main" val="1176321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Rubrik och jämförelse">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56A03B4A-8E21-4A98-9CC6-66CC08E8A529}"/>
              </a:ext>
            </a:extLst>
          </p:cNvPr>
          <p:cNvSpPr/>
          <p:nvPr userDrawn="1"/>
        </p:nvSpPr>
        <p:spPr>
          <a:xfrm>
            <a:off x="0" y="6532510"/>
            <a:ext cx="12192000" cy="342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4" name="Platshållare för innehåll 3">
            <a:extLst>
              <a:ext uri="{FF2B5EF4-FFF2-40B4-BE49-F238E27FC236}">
                <a16:creationId xmlns:a16="http://schemas.microsoft.com/office/drawing/2014/main" id="{2B414DF4-A62D-458A-9B36-CC8E566789D0}"/>
              </a:ext>
            </a:extLst>
          </p:cNvPr>
          <p:cNvSpPr>
            <a:spLocks noGrp="1"/>
          </p:cNvSpPr>
          <p:nvPr>
            <p:ph sz="half" idx="2"/>
          </p:nvPr>
        </p:nvSpPr>
        <p:spPr>
          <a:xfrm>
            <a:off x="864000" y="1569600"/>
            <a:ext cx="5157787" cy="3883478"/>
          </a:xfrm>
        </p:spPr>
        <p:txBody>
          <a:bodyPr/>
          <a:lstStyle>
            <a:lvl5pPr>
              <a:buClr>
                <a:schemeClr val="accent1"/>
              </a:buClr>
              <a:defRPr sz="2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innehåll 5">
            <a:extLst>
              <a:ext uri="{FF2B5EF4-FFF2-40B4-BE49-F238E27FC236}">
                <a16:creationId xmlns:a16="http://schemas.microsoft.com/office/drawing/2014/main" id="{E1D48170-F1CE-4993-8039-8176FCE7283B}"/>
              </a:ext>
            </a:extLst>
          </p:cNvPr>
          <p:cNvSpPr>
            <a:spLocks noGrp="1"/>
          </p:cNvSpPr>
          <p:nvPr>
            <p:ph sz="quarter" idx="4"/>
          </p:nvPr>
        </p:nvSpPr>
        <p:spPr>
          <a:xfrm>
            <a:off x="6156000" y="1569600"/>
            <a:ext cx="5183188" cy="3883478"/>
          </a:xfrm>
        </p:spPr>
        <p:txBody>
          <a:bodyPr/>
          <a:lstStyle>
            <a:lvl5pPr>
              <a:buClr>
                <a:schemeClr val="accent1"/>
              </a:buClr>
              <a:defRPr sz="2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829156A2-009D-4B0F-B1CB-EB4488A97237}"/>
              </a:ext>
            </a:extLst>
          </p:cNvPr>
          <p:cNvSpPr>
            <a:spLocks noGrp="1"/>
          </p:cNvSpPr>
          <p:nvPr>
            <p:ph type="dt" sz="half" idx="10"/>
          </p:nvPr>
        </p:nvSpPr>
        <p:spPr/>
        <p:txBody>
          <a:bodyPr/>
          <a:lstStyle/>
          <a:p>
            <a:fld id="{C7F19FE3-3FC4-43F9-880C-8EC10E141AD9}" type="datetimeFigureOut">
              <a:rPr lang="sv-SE" smtClean="0"/>
              <a:t>2026-02-25</a:t>
            </a:fld>
            <a:endParaRPr lang="sv-SE"/>
          </a:p>
        </p:txBody>
      </p:sp>
      <p:sp>
        <p:nvSpPr>
          <p:cNvPr id="8" name="Platshållare för sidfot 7">
            <a:extLst>
              <a:ext uri="{FF2B5EF4-FFF2-40B4-BE49-F238E27FC236}">
                <a16:creationId xmlns:a16="http://schemas.microsoft.com/office/drawing/2014/main" id="{6C4BB501-AB1A-467C-87EC-BEBC0348737C}"/>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021D97C-26FD-421C-B3B3-83B493DC50F5}"/>
              </a:ext>
            </a:extLst>
          </p:cNvPr>
          <p:cNvSpPr>
            <a:spLocks noGrp="1"/>
          </p:cNvSpPr>
          <p:nvPr>
            <p:ph type="sldNum" sz="quarter" idx="12"/>
          </p:nvPr>
        </p:nvSpPr>
        <p:spPr/>
        <p:txBody>
          <a:bodyPr/>
          <a:lstStyle/>
          <a:p>
            <a:fld id="{E64F62B7-C97C-425D-AE33-D3BFD9545374}" type="slidenum">
              <a:rPr lang="sv-SE" smtClean="0"/>
              <a:t>‹#›</a:t>
            </a:fld>
            <a:endParaRPr lang="sv-SE"/>
          </a:p>
        </p:txBody>
      </p:sp>
      <p:sp>
        <p:nvSpPr>
          <p:cNvPr id="11" name="Platshållare för datum 4">
            <a:extLst>
              <a:ext uri="{FF2B5EF4-FFF2-40B4-BE49-F238E27FC236}">
                <a16:creationId xmlns:a16="http://schemas.microsoft.com/office/drawing/2014/main" id="{68E81DA8-D6DC-4BB7-89EE-1A6F635A3E57}"/>
              </a:ext>
            </a:extLst>
          </p:cNvPr>
          <p:cNvSpPr txBox="1">
            <a:spLocks/>
          </p:cNvSpPr>
          <p:nvPr userDrawn="1"/>
        </p:nvSpPr>
        <p:spPr>
          <a:xfrm>
            <a:off x="10780736" y="6532878"/>
            <a:ext cx="720000" cy="365125"/>
          </a:xfrm>
          <a:prstGeom prst="rect">
            <a:avLst/>
          </a:prstGeom>
        </p:spPr>
        <p:txBody>
          <a:bodyPr vert="horz" lIns="91440" tIns="45720" rIns="91440" bIns="45720" rtlCol="0" anchor="ctr"/>
          <a:lstStyle>
            <a:defPPr>
              <a:defRPr lang="sv-SE"/>
            </a:defPPr>
            <a:lvl1pPr marL="0" algn="l" defTabSz="914400" rtl="0" eaLnBrk="1" latinLnBrk="0" hangingPunct="1">
              <a:defRPr sz="9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979412-D361-406D-A194-319B192BD2D7}" type="datetimeFigureOut">
              <a:rPr lang="sv-SE" smtClean="0">
                <a:solidFill>
                  <a:srgbClr val="FFFFFF"/>
                </a:solidFill>
              </a:rPr>
              <a:pPr/>
              <a:t>2026-02-25</a:t>
            </a:fld>
            <a:endParaRPr lang="sv-SE">
              <a:solidFill>
                <a:srgbClr val="FFFFFF"/>
              </a:solidFill>
            </a:endParaRPr>
          </a:p>
        </p:txBody>
      </p:sp>
      <p:sp>
        <p:nvSpPr>
          <p:cNvPr id="12" name="Platshållare för bildnummer 6">
            <a:extLst>
              <a:ext uri="{FF2B5EF4-FFF2-40B4-BE49-F238E27FC236}">
                <a16:creationId xmlns:a16="http://schemas.microsoft.com/office/drawing/2014/main" id="{57A9350D-E7DC-4A38-B92E-3CC3F7A74444}"/>
              </a:ext>
            </a:extLst>
          </p:cNvPr>
          <p:cNvSpPr txBox="1">
            <a:spLocks/>
          </p:cNvSpPr>
          <p:nvPr userDrawn="1"/>
        </p:nvSpPr>
        <p:spPr>
          <a:xfrm>
            <a:off x="11519720" y="6532878"/>
            <a:ext cx="432000" cy="365125"/>
          </a:xfrm>
          <a:prstGeom prst="rect">
            <a:avLst/>
          </a:prstGeom>
        </p:spPr>
        <p:txBody>
          <a:bodyPr vert="horz" lIns="91440" tIns="45720" rIns="91440" bIns="45720" rtlCol="0" anchor="ctr"/>
          <a:lstStyle>
            <a:defPPr>
              <a:defRPr lang="sv-SE"/>
            </a:defPPr>
            <a:lvl1pPr marL="0" algn="l" defTabSz="914400" rtl="0" eaLnBrk="1" latinLnBrk="0" hangingPunct="1">
              <a:defRPr sz="9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A3E772-BA0E-440B-B6B8-BBE74D104596}" type="slidenum">
              <a:rPr lang="sv-SE" smtClean="0">
                <a:solidFill>
                  <a:srgbClr val="FFFFFF"/>
                </a:solidFill>
              </a:rPr>
              <a:pPr/>
              <a:t>‹#›</a:t>
            </a:fld>
            <a:endParaRPr lang="sv-SE">
              <a:solidFill>
                <a:srgbClr val="FFFFFF"/>
              </a:solidFill>
            </a:endParaRPr>
          </a:p>
        </p:txBody>
      </p:sp>
      <p:pic>
        <p:nvPicPr>
          <p:cNvPr id="13" name="Bildobjekt 12" descr="Logotyp för Region Jämtland Härjedalen med två kvadratiska symboler som symboliserar fjälltoppar och vattendrag.">
            <a:extLst>
              <a:ext uri="{FF2B5EF4-FFF2-40B4-BE49-F238E27FC236}">
                <a16:creationId xmlns:a16="http://schemas.microsoft.com/office/drawing/2014/main" id="{6C7C71BA-CCE2-4DB5-94FF-6402754B47F7}"/>
              </a:ext>
            </a:extLst>
          </p:cNvPr>
          <p:cNvPicPr/>
          <p:nvPr userDrawn="1"/>
        </p:nvPicPr>
        <p:blipFill>
          <a:blip r:embed="rId2">
            <a:extLst>
              <a:ext uri="{96DAC541-7B7A-43D3-8B79-37D633B846F1}">
                <asvg:svgBlip xmlns:asvg="http://schemas.microsoft.com/office/drawing/2016/SVG/main" r:embed="rId3"/>
              </a:ext>
            </a:extLst>
          </a:blip>
          <a:srcRect/>
          <a:stretch/>
        </p:blipFill>
        <p:spPr>
          <a:xfrm>
            <a:off x="10009570" y="5608565"/>
            <a:ext cx="1941570" cy="746172"/>
          </a:xfrm>
          <a:prstGeom prst="rect">
            <a:avLst/>
          </a:prstGeom>
        </p:spPr>
      </p:pic>
      <p:sp>
        <p:nvSpPr>
          <p:cNvPr id="14" name="Rubrik 1">
            <a:extLst>
              <a:ext uri="{FF2B5EF4-FFF2-40B4-BE49-F238E27FC236}">
                <a16:creationId xmlns:a16="http://schemas.microsoft.com/office/drawing/2014/main" id="{682D2F1B-CDDA-4975-8829-6C03E166C27A}"/>
              </a:ext>
            </a:extLst>
          </p:cNvPr>
          <p:cNvSpPr>
            <a:spLocks noGrp="1"/>
          </p:cNvSpPr>
          <p:nvPr>
            <p:ph type="title"/>
          </p:nvPr>
        </p:nvSpPr>
        <p:spPr>
          <a:xfrm>
            <a:off x="864000" y="720000"/>
            <a:ext cx="10465200" cy="648000"/>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2215614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pPr algn="ctr"/>
            <a:fld id="{93979412-D361-406D-A194-319B192BD2D7}" type="datetimeFigureOut">
              <a:rPr lang="sv-SE" smtClean="0">
                <a:solidFill>
                  <a:srgbClr val="FFFFFF"/>
                </a:solidFill>
              </a:rPr>
              <a:pPr algn="ctr"/>
              <a:t>2026-02-25</a:t>
            </a:fld>
            <a:endParaRPr lang="sv-SE" dirty="0">
              <a:solidFill>
                <a:srgbClr val="FFFFFF"/>
              </a:solidFill>
            </a:endParaRPr>
          </a:p>
        </p:txBody>
      </p:sp>
      <p:sp>
        <p:nvSpPr>
          <p:cNvPr id="5" name="Footer Placeholder 4"/>
          <p:cNvSpPr>
            <a:spLocks noGrp="1"/>
          </p:cNvSpPr>
          <p:nvPr>
            <p:ph type="ftr" sz="quarter" idx="11"/>
          </p:nvPr>
        </p:nvSpPr>
        <p:spPr/>
        <p:txBody>
          <a:bodyPr/>
          <a:lstStyle/>
          <a:p>
            <a:endParaRPr lang="sv-SE" dirty="0">
              <a:solidFill>
                <a:srgbClr val="FFFFFF"/>
              </a:solidFill>
            </a:endParaRPr>
          </a:p>
        </p:txBody>
      </p:sp>
      <p:sp>
        <p:nvSpPr>
          <p:cNvPr id="6" name="Slide Number Placeholder 5"/>
          <p:cNvSpPr>
            <a:spLocks noGrp="1"/>
          </p:cNvSpPr>
          <p:nvPr>
            <p:ph type="sldNum" sz="quarter" idx="12"/>
          </p:nvPr>
        </p:nvSpPr>
        <p:spPr/>
        <p:txBody>
          <a:bodyPr/>
          <a:lstStyle/>
          <a:p>
            <a:fld id="{44A3E772-BA0E-440B-B6B8-BBE74D104596}" type="slidenum">
              <a:rPr lang="sv-SE" smtClean="0">
                <a:solidFill>
                  <a:srgbClr val="FFFFFF"/>
                </a:solidFill>
              </a:rPr>
              <a:pPr/>
              <a:t>‹#›</a:t>
            </a:fld>
            <a:endParaRPr lang="sv-SE" dirty="0">
              <a:solidFill>
                <a:srgbClr val="FFFFFF"/>
              </a:solidFill>
            </a:endParaRPr>
          </a:p>
        </p:txBody>
      </p:sp>
    </p:spTree>
    <p:extLst>
      <p:ext uri="{BB962C8B-B14F-4D97-AF65-F5344CB8AC3E}">
        <p14:creationId xmlns:p14="http://schemas.microsoft.com/office/powerpoint/2010/main" val="3360615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Avslutande sida-B">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BE63988D-B4A9-44A6-989A-DB725B63FA93}"/>
              </a:ext>
            </a:extLst>
          </p:cNvPr>
          <p:cNvSpPr/>
          <p:nvPr userDrawn="1"/>
        </p:nvSpPr>
        <p:spPr>
          <a:xfrm>
            <a:off x="0" y="0"/>
            <a:ext cx="12192000" cy="5357191"/>
          </a:xfrm>
          <a:prstGeom prst="rect">
            <a:avLst/>
          </a:prstGeom>
          <a:gradFill flip="none" rotWithShape="1">
            <a:gsLst>
              <a:gs pos="100000">
                <a:schemeClr val="accent5"/>
              </a:gs>
              <a:gs pos="37000">
                <a:schemeClr val="accent1"/>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Platshållare för rubrik 1">
            <a:extLst>
              <a:ext uri="{FF2B5EF4-FFF2-40B4-BE49-F238E27FC236}">
                <a16:creationId xmlns:a16="http://schemas.microsoft.com/office/drawing/2014/main" id="{5F48E044-19D2-4746-A4C6-A0FFD4A78135}"/>
              </a:ext>
            </a:extLst>
          </p:cNvPr>
          <p:cNvSpPr>
            <a:spLocks noGrp="1"/>
          </p:cNvSpPr>
          <p:nvPr>
            <p:ph type="title" hasCustomPrompt="1"/>
          </p:nvPr>
        </p:nvSpPr>
        <p:spPr>
          <a:xfrm>
            <a:off x="1260000" y="991517"/>
            <a:ext cx="9673200" cy="3668617"/>
          </a:xfrm>
          <a:prstGeom prst="rect">
            <a:avLst/>
          </a:prstGeom>
        </p:spPr>
        <p:txBody>
          <a:bodyPr vert="horz" lIns="91440" tIns="45720" rIns="91440" bIns="45720" rtlCol="0" anchor="t" anchorCtr="0">
            <a:noAutofit/>
          </a:bodyPr>
          <a:lstStyle>
            <a:lvl1pPr algn="ctr">
              <a:defRPr sz="1800"/>
            </a:lvl1pPr>
          </a:lstStyle>
          <a:p>
            <a:r>
              <a:rPr lang="sv-SE" dirty="0"/>
              <a:t>Skriv in </a:t>
            </a:r>
            <a:r>
              <a:rPr lang="sv-SE" dirty="0" err="1"/>
              <a:t>ev</a:t>
            </a:r>
            <a:r>
              <a:rPr lang="sv-SE" dirty="0"/>
              <a:t> hänvisningar för mer information </a:t>
            </a:r>
            <a:br>
              <a:rPr lang="sv-SE" dirty="0"/>
            </a:br>
            <a:r>
              <a:rPr lang="sv-SE" dirty="0"/>
              <a:t>eller tacka för uppmärksamheten av ditt föredrag</a:t>
            </a:r>
          </a:p>
        </p:txBody>
      </p:sp>
      <p:pic>
        <p:nvPicPr>
          <p:cNvPr id="6" name="Bildobjekt 5" descr="Logotyp för Region Jämtland Härjedalen med två kvadratiska symboler som symboliserar fjälltoppar och vattendrag.">
            <a:extLst>
              <a:ext uri="{FF2B5EF4-FFF2-40B4-BE49-F238E27FC236}">
                <a16:creationId xmlns:a16="http://schemas.microsoft.com/office/drawing/2014/main" id="{B88F1AB0-3669-4A5F-81A9-C9831CC2FF38}"/>
              </a:ext>
            </a:extLst>
          </p:cNvPr>
          <p:cNvPicPr/>
          <p:nvPr userDrawn="1"/>
        </p:nvPicPr>
        <p:blipFill>
          <a:blip r:embed="rId2">
            <a:extLst>
              <a:ext uri="{96DAC541-7B7A-43D3-8B79-37D633B846F1}">
                <asvg:svgBlip xmlns:asvg="http://schemas.microsoft.com/office/drawing/2016/SVG/main" r:embed="rId3"/>
              </a:ext>
            </a:extLst>
          </a:blip>
          <a:srcRect/>
          <a:stretch/>
        </p:blipFill>
        <p:spPr>
          <a:xfrm>
            <a:off x="5125214" y="5608565"/>
            <a:ext cx="1941570" cy="746172"/>
          </a:xfrm>
          <a:prstGeom prst="rect">
            <a:avLst/>
          </a:prstGeom>
        </p:spPr>
      </p:pic>
      <p:sp>
        <p:nvSpPr>
          <p:cNvPr id="7" name="Rektangel 6">
            <a:extLst>
              <a:ext uri="{FF2B5EF4-FFF2-40B4-BE49-F238E27FC236}">
                <a16:creationId xmlns:a16="http://schemas.microsoft.com/office/drawing/2014/main" id="{04011B16-6046-4ADB-80C0-47BA9E7C7606}"/>
              </a:ext>
            </a:extLst>
          </p:cNvPr>
          <p:cNvSpPr/>
          <p:nvPr userDrawn="1"/>
        </p:nvSpPr>
        <p:spPr>
          <a:xfrm>
            <a:off x="0" y="6532510"/>
            <a:ext cx="12192000" cy="342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22829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m sida">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508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pPr algn="ctr"/>
            <a:fld id="{93979412-D361-406D-A194-319B192BD2D7}" type="datetimeFigureOut">
              <a:rPr lang="sv-SE" smtClean="0">
                <a:solidFill>
                  <a:srgbClr val="FFFFFF"/>
                </a:solidFill>
              </a:rPr>
              <a:pPr algn="ctr"/>
              <a:t>2026-02-25</a:t>
            </a:fld>
            <a:endParaRPr lang="sv-SE" dirty="0">
              <a:solidFill>
                <a:srgbClr val="FFFFFF"/>
              </a:solidFill>
            </a:endParaRPr>
          </a:p>
        </p:txBody>
      </p:sp>
      <p:sp>
        <p:nvSpPr>
          <p:cNvPr id="5" name="Footer Placeholder 4"/>
          <p:cNvSpPr>
            <a:spLocks noGrp="1"/>
          </p:cNvSpPr>
          <p:nvPr>
            <p:ph type="ftr" sz="quarter" idx="11"/>
          </p:nvPr>
        </p:nvSpPr>
        <p:spPr/>
        <p:txBody>
          <a:bodyPr/>
          <a:lstStyle/>
          <a:p>
            <a:endParaRPr lang="sv-SE" dirty="0">
              <a:solidFill>
                <a:srgbClr val="FFFFFF"/>
              </a:solidFill>
            </a:endParaRPr>
          </a:p>
        </p:txBody>
      </p:sp>
      <p:sp>
        <p:nvSpPr>
          <p:cNvPr id="6" name="Slide Number Placeholder 5"/>
          <p:cNvSpPr>
            <a:spLocks noGrp="1"/>
          </p:cNvSpPr>
          <p:nvPr>
            <p:ph type="sldNum" sz="quarter" idx="12"/>
          </p:nvPr>
        </p:nvSpPr>
        <p:spPr/>
        <p:txBody>
          <a:bodyPr/>
          <a:lstStyle/>
          <a:p>
            <a:fld id="{44A3E772-BA0E-440B-B6B8-BBE74D104596}" type="slidenum">
              <a:rPr lang="sv-SE" smtClean="0">
                <a:solidFill>
                  <a:srgbClr val="FFFFFF"/>
                </a:solidFill>
              </a:rPr>
              <a:pPr/>
              <a:t>‹#›</a:t>
            </a:fld>
            <a:endParaRPr lang="sv-SE" dirty="0">
              <a:solidFill>
                <a:srgbClr val="FFFFFF"/>
              </a:solidFill>
            </a:endParaRPr>
          </a:p>
        </p:txBody>
      </p:sp>
    </p:spTree>
    <p:extLst>
      <p:ext uri="{BB962C8B-B14F-4D97-AF65-F5344CB8AC3E}">
        <p14:creationId xmlns:p14="http://schemas.microsoft.com/office/powerpoint/2010/main" val="2247825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pPr algn="ctr"/>
            <a:fld id="{93979412-D361-406D-A194-319B192BD2D7}" type="datetimeFigureOut">
              <a:rPr lang="sv-SE" smtClean="0">
                <a:solidFill>
                  <a:srgbClr val="FFFFFF"/>
                </a:solidFill>
              </a:rPr>
              <a:pPr algn="ctr"/>
              <a:t>2026-02-25</a:t>
            </a:fld>
            <a:endParaRPr lang="sv-SE" dirty="0">
              <a:solidFill>
                <a:srgbClr val="FFFFFF"/>
              </a:solidFill>
            </a:endParaRPr>
          </a:p>
        </p:txBody>
      </p:sp>
      <p:sp>
        <p:nvSpPr>
          <p:cNvPr id="6" name="Footer Placeholder 5"/>
          <p:cNvSpPr>
            <a:spLocks noGrp="1"/>
          </p:cNvSpPr>
          <p:nvPr>
            <p:ph type="ftr" sz="quarter" idx="11"/>
          </p:nvPr>
        </p:nvSpPr>
        <p:spPr/>
        <p:txBody>
          <a:bodyPr/>
          <a:lstStyle/>
          <a:p>
            <a:endParaRPr lang="sv-SE" dirty="0">
              <a:solidFill>
                <a:srgbClr val="FFFFFF"/>
              </a:solidFill>
            </a:endParaRPr>
          </a:p>
        </p:txBody>
      </p:sp>
      <p:sp>
        <p:nvSpPr>
          <p:cNvPr id="7" name="Slide Number Placeholder 6"/>
          <p:cNvSpPr>
            <a:spLocks noGrp="1"/>
          </p:cNvSpPr>
          <p:nvPr>
            <p:ph type="sldNum" sz="quarter" idx="12"/>
          </p:nvPr>
        </p:nvSpPr>
        <p:spPr/>
        <p:txBody>
          <a:bodyPr/>
          <a:lstStyle/>
          <a:p>
            <a:fld id="{44A3E772-BA0E-440B-B6B8-BBE74D104596}" type="slidenum">
              <a:rPr lang="sv-SE" smtClean="0">
                <a:solidFill>
                  <a:srgbClr val="FFFFFF"/>
                </a:solidFill>
              </a:rPr>
              <a:pPr/>
              <a:t>‹#›</a:t>
            </a:fld>
            <a:endParaRPr lang="sv-SE" dirty="0">
              <a:solidFill>
                <a:srgbClr val="FFFFFF"/>
              </a:solidFill>
            </a:endParaRPr>
          </a:p>
        </p:txBody>
      </p:sp>
    </p:spTree>
    <p:extLst>
      <p:ext uri="{BB962C8B-B14F-4D97-AF65-F5344CB8AC3E}">
        <p14:creationId xmlns:p14="http://schemas.microsoft.com/office/powerpoint/2010/main" val="1023559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pPr algn="ctr"/>
            <a:fld id="{93979412-D361-406D-A194-319B192BD2D7}" type="datetimeFigureOut">
              <a:rPr lang="sv-SE" smtClean="0"/>
              <a:pPr algn="ctr"/>
              <a:t>2026-02-25</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44A3E772-BA0E-440B-B6B8-BBE74D104596}" type="slidenum">
              <a:rPr lang="sv-SE" smtClean="0"/>
              <a:pPr/>
              <a:t>‹#›</a:t>
            </a:fld>
            <a:endParaRPr lang="sv-SE" dirty="0"/>
          </a:p>
        </p:txBody>
      </p:sp>
    </p:spTree>
    <p:extLst>
      <p:ext uri="{BB962C8B-B14F-4D97-AF65-F5344CB8AC3E}">
        <p14:creationId xmlns:p14="http://schemas.microsoft.com/office/powerpoint/2010/main" val="365778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pPr algn="ctr"/>
            <a:fld id="{93979412-D361-406D-A194-319B192BD2D7}" type="datetimeFigureOut">
              <a:rPr lang="sv-SE" smtClean="0">
                <a:solidFill>
                  <a:srgbClr val="FFFFFF"/>
                </a:solidFill>
              </a:rPr>
              <a:pPr algn="ctr"/>
              <a:t>2026-02-25</a:t>
            </a:fld>
            <a:endParaRPr lang="sv-SE" dirty="0">
              <a:solidFill>
                <a:srgbClr val="FFFFFF"/>
              </a:solidFill>
            </a:endParaRPr>
          </a:p>
        </p:txBody>
      </p:sp>
      <p:sp>
        <p:nvSpPr>
          <p:cNvPr id="4" name="Footer Placeholder 3"/>
          <p:cNvSpPr>
            <a:spLocks noGrp="1"/>
          </p:cNvSpPr>
          <p:nvPr>
            <p:ph type="ftr" sz="quarter" idx="11"/>
          </p:nvPr>
        </p:nvSpPr>
        <p:spPr/>
        <p:txBody>
          <a:bodyPr/>
          <a:lstStyle/>
          <a:p>
            <a:endParaRPr lang="sv-SE" dirty="0">
              <a:solidFill>
                <a:srgbClr val="FFFFFF"/>
              </a:solidFill>
            </a:endParaRPr>
          </a:p>
        </p:txBody>
      </p:sp>
      <p:sp>
        <p:nvSpPr>
          <p:cNvPr id="5" name="Slide Number Placeholder 4"/>
          <p:cNvSpPr>
            <a:spLocks noGrp="1"/>
          </p:cNvSpPr>
          <p:nvPr>
            <p:ph type="sldNum" sz="quarter" idx="12"/>
          </p:nvPr>
        </p:nvSpPr>
        <p:spPr/>
        <p:txBody>
          <a:bodyPr/>
          <a:lstStyle/>
          <a:p>
            <a:fld id="{44A3E772-BA0E-440B-B6B8-BBE74D104596}" type="slidenum">
              <a:rPr lang="sv-SE" smtClean="0">
                <a:solidFill>
                  <a:srgbClr val="FFFFFF"/>
                </a:solidFill>
              </a:rPr>
              <a:pPr/>
              <a:t>‹#›</a:t>
            </a:fld>
            <a:endParaRPr lang="sv-SE" dirty="0">
              <a:solidFill>
                <a:srgbClr val="FFFFFF"/>
              </a:solidFill>
            </a:endParaRPr>
          </a:p>
        </p:txBody>
      </p:sp>
    </p:spTree>
    <p:extLst>
      <p:ext uri="{BB962C8B-B14F-4D97-AF65-F5344CB8AC3E}">
        <p14:creationId xmlns:p14="http://schemas.microsoft.com/office/powerpoint/2010/main" val="2801379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ctr"/>
            <a:fld id="{93979412-D361-406D-A194-319B192BD2D7}" type="datetimeFigureOut">
              <a:rPr lang="sv-SE" smtClean="0">
                <a:solidFill>
                  <a:srgbClr val="FFFFFF"/>
                </a:solidFill>
              </a:rPr>
              <a:pPr algn="ctr"/>
              <a:t>2026-02-25</a:t>
            </a:fld>
            <a:endParaRPr lang="sv-SE" dirty="0">
              <a:solidFill>
                <a:srgbClr val="FFFFFF"/>
              </a:solidFill>
            </a:endParaRPr>
          </a:p>
        </p:txBody>
      </p:sp>
      <p:sp>
        <p:nvSpPr>
          <p:cNvPr id="3" name="Footer Placeholder 2"/>
          <p:cNvSpPr>
            <a:spLocks noGrp="1"/>
          </p:cNvSpPr>
          <p:nvPr>
            <p:ph type="ftr" sz="quarter" idx="11"/>
          </p:nvPr>
        </p:nvSpPr>
        <p:spPr/>
        <p:txBody>
          <a:bodyPr/>
          <a:lstStyle/>
          <a:p>
            <a:endParaRPr lang="sv-SE" dirty="0">
              <a:solidFill>
                <a:srgbClr val="FFFFFF"/>
              </a:solidFill>
            </a:endParaRPr>
          </a:p>
        </p:txBody>
      </p:sp>
      <p:sp>
        <p:nvSpPr>
          <p:cNvPr id="4" name="Slide Number Placeholder 3"/>
          <p:cNvSpPr>
            <a:spLocks noGrp="1"/>
          </p:cNvSpPr>
          <p:nvPr>
            <p:ph type="sldNum" sz="quarter" idx="12"/>
          </p:nvPr>
        </p:nvSpPr>
        <p:spPr/>
        <p:txBody>
          <a:bodyPr/>
          <a:lstStyle/>
          <a:p>
            <a:fld id="{44A3E772-BA0E-440B-B6B8-BBE74D104596}" type="slidenum">
              <a:rPr lang="sv-SE" smtClean="0">
                <a:solidFill>
                  <a:srgbClr val="FFFFFF"/>
                </a:solidFill>
              </a:rPr>
              <a:pPr/>
              <a:t>‹#›</a:t>
            </a:fld>
            <a:endParaRPr lang="sv-SE" dirty="0">
              <a:solidFill>
                <a:srgbClr val="FFFFFF"/>
              </a:solidFill>
            </a:endParaRPr>
          </a:p>
        </p:txBody>
      </p:sp>
    </p:spTree>
    <p:extLst>
      <p:ext uri="{BB962C8B-B14F-4D97-AF65-F5344CB8AC3E}">
        <p14:creationId xmlns:p14="http://schemas.microsoft.com/office/powerpoint/2010/main" val="210399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v-SE"/>
              <a:t>Klicka här för att ändra mall för rubrikformat</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pPr algn="ctr"/>
            <a:fld id="{93979412-D361-406D-A194-319B192BD2D7}" type="datetimeFigureOut">
              <a:rPr lang="sv-SE" smtClean="0">
                <a:solidFill>
                  <a:srgbClr val="FFFFFF"/>
                </a:solidFill>
              </a:rPr>
              <a:pPr algn="ctr"/>
              <a:t>2026-02-25</a:t>
            </a:fld>
            <a:endParaRPr lang="sv-SE" dirty="0">
              <a:solidFill>
                <a:srgbClr val="FFFFFF"/>
              </a:solidFill>
            </a:endParaRPr>
          </a:p>
        </p:txBody>
      </p:sp>
      <p:sp>
        <p:nvSpPr>
          <p:cNvPr id="6" name="Footer Placeholder 5"/>
          <p:cNvSpPr>
            <a:spLocks noGrp="1"/>
          </p:cNvSpPr>
          <p:nvPr>
            <p:ph type="ftr" sz="quarter" idx="11"/>
          </p:nvPr>
        </p:nvSpPr>
        <p:spPr/>
        <p:txBody>
          <a:bodyPr/>
          <a:lstStyle/>
          <a:p>
            <a:endParaRPr lang="sv-SE" dirty="0">
              <a:solidFill>
                <a:srgbClr val="FFFFFF"/>
              </a:solidFill>
            </a:endParaRPr>
          </a:p>
        </p:txBody>
      </p:sp>
      <p:sp>
        <p:nvSpPr>
          <p:cNvPr id="7" name="Slide Number Placeholder 6"/>
          <p:cNvSpPr>
            <a:spLocks noGrp="1"/>
          </p:cNvSpPr>
          <p:nvPr>
            <p:ph type="sldNum" sz="quarter" idx="12"/>
          </p:nvPr>
        </p:nvSpPr>
        <p:spPr/>
        <p:txBody>
          <a:bodyPr/>
          <a:lstStyle/>
          <a:p>
            <a:fld id="{44A3E772-BA0E-440B-B6B8-BBE74D104596}" type="slidenum">
              <a:rPr lang="sv-SE" smtClean="0">
                <a:solidFill>
                  <a:srgbClr val="FFFFFF"/>
                </a:solidFill>
              </a:rPr>
              <a:pPr/>
              <a:t>‹#›</a:t>
            </a:fld>
            <a:endParaRPr lang="sv-SE" dirty="0">
              <a:solidFill>
                <a:srgbClr val="FFFFFF"/>
              </a:solidFill>
            </a:endParaRPr>
          </a:p>
        </p:txBody>
      </p:sp>
    </p:spTree>
    <p:extLst>
      <p:ext uri="{BB962C8B-B14F-4D97-AF65-F5344CB8AC3E}">
        <p14:creationId xmlns:p14="http://schemas.microsoft.com/office/powerpoint/2010/main" val="1830553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pPr algn="ctr"/>
            <a:fld id="{93979412-D361-406D-A194-319B192BD2D7}" type="datetimeFigureOut">
              <a:rPr lang="sv-SE" smtClean="0">
                <a:solidFill>
                  <a:srgbClr val="FFFFFF"/>
                </a:solidFill>
              </a:rPr>
              <a:pPr algn="ctr"/>
              <a:t>2026-02-25</a:t>
            </a:fld>
            <a:endParaRPr lang="sv-SE" dirty="0">
              <a:solidFill>
                <a:srgbClr val="FFFFFF"/>
              </a:solidFill>
            </a:endParaRPr>
          </a:p>
        </p:txBody>
      </p:sp>
      <p:sp>
        <p:nvSpPr>
          <p:cNvPr id="6" name="Footer Placeholder 5"/>
          <p:cNvSpPr>
            <a:spLocks noGrp="1"/>
          </p:cNvSpPr>
          <p:nvPr>
            <p:ph type="ftr" sz="quarter" idx="11"/>
          </p:nvPr>
        </p:nvSpPr>
        <p:spPr/>
        <p:txBody>
          <a:bodyPr/>
          <a:lstStyle/>
          <a:p>
            <a:endParaRPr lang="sv-SE" dirty="0">
              <a:solidFill>
                <a:srgbClr val="FFFFFF"/>
              </a:solidFill>
            </a:endParaRPr>
          </a:p>
        </p:txBody>
      </p:sp>
      <p:sp>
        <p:nvSpPr>
          <p:cNvPr id="7" name="Slide Number Placeholder 6"/>
          <p:cNvSpPr>
            <a:spLocks noGrp="1"/>
          </p:cNvSpPr>
          <p:nvPr>
            <p:ph type="sldNum" sz="quarter" idx="12"/>
          </p:nvPr>
        </p:nvSpPr>
        <p:spPr/>
        <p:txBody>
          <a:bodyPr/>
          <a:lstStyle/>
          <a:p>
            <a:fld id="{44A3E772-BA0E-440B-B6B8-BBE74D104596}" type="slidenum">
              <a:rPr lang="sv-SE" smtClean="0">
                <a:solidFill>
                  <a:srgbClr val="FFFFFF"/>
                </a:solidFill>
              </a:rPr>
              <a:pPr/>
              <a:t>‹#›</a:t>
            </a:fld>
            <a:endParaRPr lang="sv-SE" dirty="0">
              <a:solidFill>
                <a:srgbClr val="FFFFFF"/>
              </a:solidFill>
            </a:endParaRPr>
          </a:p>
        </p:txBody>
      </p:sp>
    </p:spTree>
    <p:extLst>
      <p:ext uri="{BB962C8B-B14F-4D97-AF65-F5344CB8AC3E}">
        <p14:creationId xmlns:p14="http://schemas.microsoft.com/office/powerpoint/2010/main" val="367804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ctr"/>
            <a:fld id="{93979412-D361-406D-A194-319B192BD2D7}" type="datetimeFigureOut">
              <a:rPr lang="sv-SE" smtClean="0">
                <a:solidFill>
                  <a:srgbClr val="FFFFFF"/>
                </a:solidFill>
              </a:rPr>
              <a:pPr algn="ctr"/>
              <a:t>2026-02-25</a:t>
            </a:fld>
            <a:endParaRPr lang="sv-SE" dirty="0">
              <a:solidFill>
                <a:srgbClr val="FFFFFF"/>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v-SE" dirty="0">
              <a:solidFill>
                <a:srgbClr val="FFFFFF"/>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4A3E772-BA0E-440B-B6B8-BBE74D104596}" type="slidenum">
              <a:rPr lang="sv-SE" smtClean="0">
                <a:solidFill>
                  <a:srgbClr val="FFFFFF"/>
                </a:solidFill>
              </a:rPr>
              <a:pPr/>
              <a:t>‹#›</a:t>
            </a:fld>
            <a:endParaRPr lang="sv-SE" dirty="0">
              <a:solidFill>
                <a:srgbClr val="FFFFFF"/>
              </a:solidFill>
            </a:endParaRPr>
          </a:p>
        </p:txBody>
      </p:sp>
    </p:spTree>
    <p:extLst>
      <p:ext uri="{BB962C8B-B14F-4D97-AF65-F5344CB8AC3E}">
        <p14:creationId xmlns:p14="http://schemas.microsoft.com/office/powerpoint/2010/main" val="84848505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 id="2147483875" r:id="rId18"/>
    <p:sldLayoutId id="2147483876" r:id="rId19"/>
    <p:sldLayoutId id="2147483877" r:id="rId20"/>
    <p:sldLayoutId id="2147483846" r:id="rId2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folkhalsomyndigheten.se/antibiotikasmart-sverige/bli-antibiotikasmart/aldre-och-funktionshinderomsorg/kriterier-for-aldre-och-funktionshinderomsorg/" TargetMode="External"/><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hyperlink" Target="https://vardgivarwebb.regionjh.se/download/18.30e73450193bc94fc0c7437/1734081397071/Checklista_till_V%C3%A5rdhygienisk_egenkontroll_ordin%C3%A4rt_boende_SFVH_final.pdf" TargetMode="Externa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wmf"/><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vardgivarwebb.regionjh.se/rest-api/centuri/document/a486529f-7f7c-4a42-b190-71cb08715fc3/74682" TargetMode="Externa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erika.bjorklund@regionjh.se" TargetMode="External"/><Relationship Id="rId2" Type="http://schemas.openxmlformats.org/officeDocument/2006/relationships/hyperlink" Target="mailto:Carina.hansson@regionjh.se" TargetMode="Externa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hyperlink" Target="mailto:erika.bjorklund@regionjh.se" TargetMode="Externa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https://vardgivarwebb.regionjh.se/arkiv/nyheter#Text"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regionjh.se/?s=1" TargetMode="Externa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vardgivarwebb.regionjh.se/vard--behandling/smittskydd-och-vardhygien/vardhygien/hygienombud---strama"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hyperlink" Target="https://regionjh-my.sharepoint.com/personal/jonas_lindqvist_regionjh_se/_layouts/15/stream.aspx?sw=bypass&amp;bypassReason=abandoned&amp;id=%2Fpersonal%2Fjonas_lindqvist_regionjh_se%2FDocuments%2FVa%CC%88rdhygien%20fra%CC%8An%20Youtube%2FBakteriefilmen%20JKPG%20Kommun%2Emp4&amp;startedResponseCatch=true&amp;referrer=StreamWebApp%2EWeb&amp;referrerScenario=AddressBarCopied%2Eview%2Ea345afce-3229-4107-a019-8c1975a5505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7B3238-7CAD-F61C-7573-27CA161ED077}"/>
              </a:ext>
            </a:extLst>
          </p:cNvPr>
          <p:cNvSpPr>
            <a:spLocks noGrp="1"/>
          </p:cNvSpPr>
          <p:nvPr>
            <p:ph type="title"/>
          </p:nvPr>
        </p:nvSpPr>
        <p:spPr/>
        <p:txBody>
          <a:bodyPr>
            <a:normAutofit fontScale="90000"/>
          </a:bodyPr>
          <a:lstStyle/>
          <a:p>
            <a:r>
              <a:rPr lang="sv-SE" dirty="0"/>
              <a:t>Hygienombud inom kommunal vård – och omsorg</a:t>
            </a:r>
          </a:p>
        </p:txBody>
      </p:sp>
      <p:sp>
        <p:nvSpPr>
          <p:cNvPr id="3" name="Platshållare för text 2">
            <a:extLst>
              <a:ext uri="{FF2B5EF4-FFF2-40B4-BE49-F238E27FC236}">
                <a16:creationId xmlns:a16="http://schemas.microsoft.com/office/drawing/2014/main" id="{228898ED-3A07-C6CB-0CE8-C02C784A8FD0}"/>
              </a:ext>
            </a:extLst>
          </p:cNvPr>
          <p:cNvSpPr>
            <a:spLocks noGrp="1"/>
          </p:cNvSpPr>
          <p:nvPr>
            <p:ph type="body" sz="quarter" idx="14"/>
          </p:nvPr>
        </p:nvSpPr>
        <p:spPr/>
        <p:txBody>
          <a:bodyPr/>
          <a:lstStyle/>
          <a:p>
            <a:r>
              <a:rPr lang="sv-SE" dirty="0"/>
              <a:t>Carina Hansson</a:t>
            </a:r>
          </a:p>
        </p:txBody>
      </p:sp>
      <p:sp>
        <p:nvSpPr>
          <p:cNvPr id="4" name="Platshållare för text 3">
            <a:extLst>
              <a:ext uri="{FF2B5EF4-FFF2-40B4-BE49-F238E27FC236}">
                <a16:creationId xmlns:a16="http://schemas.microsoft.com/office/drawing/2014/main" id="{9CE60310-C460-7520-951A-B9F1F1C1C13D}"/>
              </a:ext>
            </a:extLst>
          </p:cNvPr>
          <p:cNvSpPr>
            <a:spLocks noGrp="1"/>
          </p:cNvSpPr>
          <p:nvPr>
            <p:ph type="body" sz="quarter" idx="15"/>
          </p:nvPr>
        </p:nvSpPr>
        <p:spPr/>
        <p:txBody>
          <a:bodyPr/>
          <a:lstStyle/>
          <a:p>
            <a:r>
              <a:rPr lang="sv-SE" dirty="0"/>
              <a:t>Hygiensjuksköterska</a:t>
            </a:r>
          </a:p>
        </p:txBody>
      </p:sp>
      <p:sp>
        <p:nvSpPr>
          <p:cNvPr id="5" name="Platshållare för text 4">
            <a:extLst>
              <a:ext uri="{FF2B5EF4-FFF2-40B4-BE49-F238E27FC236}">
                <a16:creationId xmlns:a16="http://schemas.microsoft.com/office/drawing/2014/main" id="{3F8849C6-26A1-50A3-3348-8EA010AD4F45}"/>
              </a:ext>
            </a:extLst>
          </p:cNvPr>
          <p:cNvSpPr>
            <a:spLocks noGrp="1"/>
          </p:cNvSpPr>
          <p:nvPr>
            <p:ph type="body" sz="quarter" idx="16"/>
          </p:nvPr>
        </p:nvSpPr>
        <p:spPr/>
        <p:txBody>
          <a:bodyPr/>
          <a:lstStyle/>
          <a:p>
            <a:r>
              <a:rPr lang="sv-SE" dirty="0"/>
              <a:t>Träff nr 2</a:t>
            </a:r>
          </a:p>
        </p:txBody>
      </p:sp>
    </p:spTree>
    <p:extLst>
      <p:ext uri="{BB962C8B-B14F-4D97-AF65-F5344CB8AC3E}">
        <p14:creationId xmlns:p14="http://schemas.microsoft.com/office/powerpoint/2010/main" val="3378820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F27C78-C1C0-E6CC-97D9-08034CF8DADF}"/>
              </a:ext>
            </a:extLst>
          </p:cNvPr>
          <p:cNvSpPr>
            <a:spLocks noGrp="1"/>
          </p:cNvSpPr>
          <p:nvPr>
            <p:ph type="title"/>
          </p:nvPr>
        </p:nvSpPr>
        <p:spPr>
          <a:xfrm>
            <a:off x="2695074" y="609600"/>
            <a:ext cx="6578928" cy="883407"/>
          </a:xfrm>
        </p:spPr>
        <p:txBody>
          <a:bodyPr/>
          <a:lstStyle/>
          <a:p>
            <a:r>
              <a:rPr lang="sv-SE" dirty="0"/>
              <a:t>Sterila produkter</a:t>
            </a:r>
          </a:p>
        </p:txBody>
      </p:sp>
      <p:sp>
        <p:nvSpPr>
          <p:cNvPr id="3" name="Platshållare för innehåll 2">
            <a:extLst>
              <a:ext uri="{FF2B5EF4-FFF2-40B4-BE49-F238E27FC236}">
                <a16:creationId xmlns:a16="http://schemas.microsoft.com/office/drawing/2014/main" id="{771CDF39-5F4B-9718-32BC-A1C0C9BCBFE4}"/>
              </a:ext>
            </a:extLst>
          </p:cNvPr>
          <p:cNvSpPr>
            <a:spLocks noGrp="1"/>
          </p:cNvSpPr>
          <p:nvPr>
            <p:ph idx="1"/>
          </p:nvPr>
        </p:nvSpPr>
        <p:spPr>
          <a:xfrm>
            <a:off x="587687" y="1649600"/>
            <a:ext cx="8596668" cy="3880773"/>
          </a:xfrm>
        </p:spPr>
        <p:txBody>
          <a:bodyPr/>
          <a:lstStyle/>
          <a:p>
            <a:pPr lvl="0"/>
            <a:r>
              <a:rPr lang="sv-SE" dirty="0"/>
              <a:t>Produkter med olika renhetsgrader förvaras åtskilt </a:t>
            </a:r>
          </a:p>
          <a:p>
            <a:pPr lvl="0"/>
            <a:r>
              <a:rPr lang="sv-SE" dirty="0"/>
              <a:t>Sterilt material förvaras på hyllor i eget rum annars i eget skåp/lådor</a:t>
            </a:r>
          </a:p>
          <a:p>
            <a:pPr lvl="0"/>
            <a:r>
              <a:rPr lang="sv-SE" dirty="0"/>
              <a:t>Inget som tagits ut ur förrådet får läggas tillbaka</a:t>
            </a:r>
          </a:p>
          <a:p>
            <a:endParaRPr lang="sv-SE" dirty="0"/>
          </a:p>
        </p:txBody>
      </p:sp>
      <p:pic>
        <p:nvPicPr>
          <p:cNvPr id="5" name="Bildobjekt 4">
            <a:extLst>
              <a:ext uri="{FF2B5EF4-FFF2-40B4-BE49-F238E27FC236}">
                <a16:creationId xmlns:a16="http://schemas.microsoft.com/office/drawing/2014/main" id="{17C1309E-5EDB-EA45-1332-8824D0E9322B}"/>
              </a:ext>
            </a:extLst>
          </p:cNvPr>
          <p:cNvPicPr>
            <a:picLocks noChangeAspect="1"/>
          </p:cNvPicPr>
          <p:nvPr/>
        </p:nvPicPr>
        <p:blipFill>
          <a:blip r:embed="rId2"/>
          <a:stretch>
            <a:fillRect/>
          </a:stretch>
        </p:blipFill>
        <p:spPr>
          <a:xfrm>
            <a:off x="0" y="140269"/>
            <a:ext cx="1046747" cy="895410"/>
          </a:xfrm>
          <a:prstGeom prst="rect">
            <a:avLst/>
          </a:prstGeom>
        </p:spPr>
      </p:pic>
      <p:pic>
        <p:nvPicPr>
          <p:cNvPr id="4" name="Picture 9">
            <a:extLst>
              <a:ext uri="{FF2B5EF4-FFF2-40B4-BE49-F238E27FC236}">
                <a16:creationId xmlns:a16="http://schemas.microsoft.com/office/drawing/2014/main" id="{A59D8187-FA8C-C584-EF50-7D83087DDA7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58" r="1" b="1"/>
          <a:stretch/>
        </p:blipFill>
        <p:spPr bwMode="auto">
          <a:xfrm>
            <a:off x="790685" y="3272627"/>
            <a:ext cx="3697955" cy="3445105"/>
          </a:xfrm>
          <a:prstGeom prst="rect">
            <a:avLst/>
          </a:prstGeom>
          <a:solidFill>
            <a:srgbClr val="FFFFFF"/>
          </a:solidFill>
        </p:spPr>
      </p:pic>
      <p:pic>
        <p:nvPicPr>
          <p:cNvPr id="7" name="Bildobjekt 6" descr="En bild som visar text, verktyg, skärmbild&#10;&#10;AI-genererat innehåll kan vara felaktigt.">
            <a:extLst>
              <a:ext uri="{FF2B5EF4-FFF2-40B4-BE49-F238E27FC236}">
                <a16:creationId xmlns:a16="http://schemas.microsoft.com/office/drawing/2014/main" id="{82BBE6A3-1CB6-8594-FB87-2BBD89BD5448}"/>
              </a:ext>
            </a:extLst>
          </p:cNvPr>
          <p:cNvPicPr>
            <a:picLocks noChangeAspect="1"/>
          </p:cNvPicPr>
          <p:nvPr/>
        </p:nvPicPr>
        <p:blipFill>
          <a:blip r:embed="rId4"/>
          <a:stretch>
            <a:fillRect/>
          </a:stretch>
        </p:blipFill>
        <p:spPr>
          <a:xfrm>
            <a:off x="5350390" y="2929444"/>
            <a:ext cx="2626547" cy="3788288"/>
          </a:xfrm>
          <a:prstGeom prst="rect">
            <a:avLst/>
          </a:prstGeom>
        </p:spPr>
      </p:pic>
    </p:spTree>
    <p:extLst>
      <p:ext uri="{BB962C8B-B14F-4D97-AF65-F5344CB8AC3E}">
        <p14:creationId xmlns:p14="http://schemas.microsoft.com/office/powerpoint/2010/main" val="1172356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94921D-1D12-33DE-979F-4F71C4B387BA}"/>
              </a:ext>
            </a:extLst>
          </p:cNvPr>
          <p:cNvSpPr>
            <a:spLocks noGrp="1"/>
          </p:cNvSpPr>
          <p:nvPr>
            <p:ph type="title"/>
          </p:nvPr>
        </p:nvSpPr>
        <p:spPr>
          <a:xfrm>
            <a:off x="1864894" y="715878"/>
            <a:ext cx="7409107" cy="636861"/>
          </a:xfrm>
        </p:spPr>
        <p:txBody>
          <a:bodyPr>
            <a:normAutofit fontScale="90000"/>
          </a:bodyPr>
          <a:lstStyle/>
          <a:p>
            <a:pPr algn="ctr"/>
            <a:r>
              <a:rPr lang="sv-SE" dirty="0"/>
              <a:t>Generellt i förråd</a:t>
            </a:r>
          </a:p>
        </p:txBody>
      </p:sp>
      <p:sp>
        <p:nvSpPr>
          <p:cNvPr id="3" name="Platshållare för innehåll 2">
            <a:extLst>
              <a:ext uri="{FF2B5EF4-FFF2-40B4-BE49-F238E27FC236}">
                <a16:creationId xmlns:a16="http://schemas.microsoft.com/office/drawing/2014/main" id="{D6F0781F-CAE4-9B58-72B4-D44405E7007C}"/>
              </a:ext>
            </a:extLst>
          </p:cNvPr>
          <p:cNvSpPr>
            <a:spLocks noGrp="1"/>
          </p:cNvSpPr>
          <p:nvPr>
            <p:ph idx="1"/>
          </p:nvPr>
        </p:nvSpPr>
        <p:spPr>
          <a:xfrm>
            <a:off x="719445" y="1488613"/>
            <a:ext cx="8596668" cy="3880773"/>
          </a:xfrm>
        </p:spPr>
        <p:txBody>
          <a:bodyPr>
            <a:normAutofit fontScale="92500"/>
          </a:bodyPr>
          <a:lstStyle/>
          <a:p>
            <a:pPr marL="0" lvl="0" indent="0">
              <a:buNone/>
            </a:pPr>
            <a:endParaRPr lang="sv-SE" dirty="0"/>
          </a:p>
          <a:p>
            <a:r>
              <a:rPr lang="sv-SE" dirty="0"/>
              <a:t>Handdesinfektion ska finnas i nära anslutning till dörr eller skåp </a:t>
            </a:r>
          </a:p>
          <a:p>
            <a:pPr lvl="0"/>
            <a:r>
              <a:rPr lang="sv-SE" dirty="0"/>
              <a:t>Inget förvaras på golv då det är smutsigt och det även förhindrar städ</a:t>
            </a:r>
          </a:p>
          <a:p>
            <a:pPr lvl="0"/>
            <a:r>
              <a:rPr lang="sv-SE" dirty="0"/>
              <a:t>Produkterna förvaras i sina avdelningsförpackningar i förrådet </a:t>
            </a:r>
          </a:p>
          <a:p>
            <a:pPr lvl="0"/>
            <a:r>
              <a:rPr lang="sv-SE" dirty="0"/>
              <a:t>Alla förpackningar samt övrigt rent (tex textil) hanteras med desinfekterade händer </a:t>
            </a:r>
          </a:p>
          <a:p>
            <a:pPr lvl="0"/>
            <a:r>
              <a:rPr lang="sv-SE" dirty="0"/>
              <a:t>Det bör finnas skriftlig rutin på hur och hur ofta de olika förråden ska rengöras och städas </a:t>
            </a:r>
          </a:p>
          <a:p>
            <a:pPr lvl="0"/>
            <a:r>
              <a:rPr lang="sv-SE" dirty="0"/>
              <a:t>Omläggningsmaterial som förvaras hos patient/brukare förvaras skyddat i en låda med lock </a:t>
            </a:r>
          </a:p>
          <a:p>
            <a:pPr lvl="0"/>
            <a:r>
              <a:rPr lang="sv-SE" dirty="0"/>
              <a:t>All personal har kunskap om vad en produktförpackning är och hur den ska förvaras </a:t>
            </a:r>
          </a:p>
          <a:p>
            <a:pPr lvl="0"/>
            <a:endParaRPr lang="sv-SE" dirty="0"/>
          </a:p>
          <a:p>
            <a:endParaRPr lang="sv-SE" dirty="0"/>
          </a:p>
        </p:txBody>
      </p:sp>
      <p:pic>
        <p:nvPicPr>
          <p:cNvPr id="5" name="Bildobjekt 4">
            <a:extLst>
              <a:ext uri="{FF2B5EF4-FFF2-40B4-BE49-F238E27FC236}">
                <a16:creationId xmlns:a16="http://schemas.microsoft.com/office/drawing/2014/main" id="{AFD0FEB5-DE1E-CAC4-66EF-A45F92335BAB}"/>
              </a:ext>
            </a:extLst>
          </p:cNvPr>
          <p:cNvPicPr>
            <a:picLocks noChangeAspect="1"/>
          </p:cNvPicPr>
          <p:nvPr/>
        </p:nvPicPr>
        <p:blipFill>
          <a:blip r:embed="rId2"/>
          <a:stretch>
            <a:fillRect/>
          </a:stretch>
        </p:blipFill>
        <p:spPr>
          <a:xfrm>
            <a:off x="0" y="1"/>
            <a:ext cx="1068947" cy="914400"/>
          </a:xfrm>
          <a:prstGeom prst="rect">
            <a:avLst/>
          </a:prstGeom>
        </p:spPr>
      </p:pic>
    </p:spTree>
    <p:extLst>
      <p:ext uri="{BB962C8B-B14F-4D97-AF65-F5344CB8AC3E}">
        <p14:creationId xmlns:p14="http://schemas.microsoft.com/office/powerpoint/2010/main" val="49925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7D28DE9-A8BF-3673-9D68-B3F884C37686}"/>
              </a:ext>
            </a:extLst>
          </p:cNvPr>
          <p:cNvSpPr>
            <a:spLocks noGrp="1"/>
          </p:cNvSpPr>
          <p:nvPr>
            <p:ph idx="1"/>
          </p:nvPr>
        </p:nvSpPr>
        <p:spPr>
          <a:xfrm>
            <a:off x="1036664" y="452583"/>
            <a:ext cx="8596668" cy="3880773"/>
          </a:xfrm>
        </p:spPr>
        <p:txBody>
          <a:bodyPr/>
          <a:lstStyle/>
          <a:p>
            <a:r>
              <a:rPr lang="sv-SE" dirty="0"/>
              <a:t>Flergångsprodukter och utrustning som kan återanvändas ska rengöras/desinfekteras innan de återförs till förråd/</a:t>
            </a:r>
            <a:r>
              <a:rPr lang="sv-SE" dirty="0" err="1"/>
              <a:t>närförråd</a:t>
            </a:r>
            <a:r>
              <a:rPr lang="sv-SE" dirty="0"/>
              <a:t> eller används hos annan vård- och omsorgstagare</a:t>
            </a:r>
          </a:p>
          <a:p>
            <a:r>
              <a:rPr lang="sv-SE" dirty="0"/>
              <a:t>Instrument (sax, pincett </a:t>
            </a:r>
            <a:r>
              <a:rPr lang="sv-SE" dirty="0" err="1"/>
              <a:t>etc</a:t>
            </a:r>
            <a:r>
              <a:rPr lang="sv-SE" dirty="0"/>
              <a:t> ) desinfekterade i </a:t>
            </a:r>
            <a:r>
              <a:rPr lang="sv-SE" dirty="0" err="1"/>
              <a:t>diskdesinfektor</a:t>
            </a:r>
            <a:r>
              <a:rPr lang="sv-SE" dirty="0"/>
              <a:t> förvaras helst i låda med lock och ska diskas om varje vecka för att bibehålla renhetsgrad (även lådan).</a:t>
            </a:r>
          </a:p>
          <a:p>
            <a:r>
              <a:rPr lang="sv-SE" dirty="0"/>
              <a:t>Material som inte kan rengöras direkt, förvaras separat från rent material tills rengöring och desinfektion är utförd.</a:t>
            </a:r>
          </a:p>
        </p:txBody>
      </p:sp>
      <p:pic>
        <p:nvPicPr>
          <p:cNvPr id="5" name="Bildobjekt 4">
            <a:extLst>
              <a:ext uri="{FF2B5EF4-FFF2-40B4-BE49-F238E27FC236}">
                <a16:creationId xmlns:a16="http://schemas.microsoft.com/office/drawing/2014/main" id="{D514870D-9657-9D91-DFC6-7393CDE56610}"/>
              </a:ext>
            </a:extLst>
          </p:cNvPr>
          <p:cNvPicPr>
            <a:picLocks noChangeAspect="1"/>
          </p:cNvPicPr>
          <p:nvPr/>
        </p:nvPicPr>
        <p:blipFill>
          <a:blip r:embed="rId2"/>
          <a:stretch>
            <a:fillRect/>
          </a:stretch>
        </p:blipFill>
        <p:spPr>
          <a:xfrm>
            <a:off x="2696537" y="4251891"/>
            <a:ext cx="3562623" cy="2153526"/>
          </a:xfrm>
          <a:prstGeom prst="rect">
            <a:avLst/>
          </a:prstGeom>
        </p:spPr>
      </p:pic>
      <p:pic>
        <p:nvPicPr>
          <p:cNvPr id="2" name="Bildobjekt 1">
            <a:extLst>
              <a:ext uri="{FF2B5EF4-FFF2-40B4-BE49-F238E27FC236}">
                <a16:creationId xmlns:a16="http://schemas.microsoft.com/office/drawing/2014/main" id="{34290CAD-7FF6-7A36-63D8-997571442750}"/>
              </a:ext>
            </a:extLst>
          </p:cNvPr>
          <p:cNvPicPr>
            <a:picLocks noChangeAspect="1"/>
          </p:cNvPicPr>
          <p:nvPr/>
        </p:nvPicPr>
        <p:blipFill>
          <a:blip r:embed="rId3"/>
          <a:stretch>
            <a:fillRect/>
          </a:stretch>
        </p:blipFill>
        <p:spPr>
          <a:xfrm>
            <a:off x="1" y="1"/>
            <a:ext cx="1125206" cy="962526"/>
          </a:xfrm>
          <a:prstGeom prst="rect">
            <a:avLst/>
          </a:prstGeom>
        </p:spPr>
      </p:pic>
    </p:spTree>
    <p:extLst>
      <p:ext uri="{BB962C8B-B14F-4D97-AF65-F5344CB8AC3E}">
        <p14:creationId xmlns:p14="http://schemas.microsoft.com/office/powerpoint/2010/main" val="324233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086086-6281-CCA6-B13F-773EB8A507A4}"/>
              </a:ext>
            </a:extLst>
          </p:cNvPr>
          <p:cNvSpPr>
            <a:spLocks noGrp="1"/>
          </p:cNvSpPr>
          <p:nvPr>
            <p:ph type="title"/>
          </p:nvPr>
        </p:nvSpPr>
        <p:spPr>
          <a:xfrm>
            <a:off x="677334" y="609600"/>
            <a:ext cx="8596668" cy="870284"/>
          </a:xfrm>
        </p:spPr>
        <p:txBody>
          <a:bodyPr/>
          <a:lstStyle/>
          <a:p>
            <a:pPr algn="ctr"/>
            <a:r>
              <a:rPr lang="sv-SE" dirty="0"/>
              <a:t>Symboler på förpackningar</a:t>
            </a:r>
          </a:p>
        </p:txBody>
      </p:sp>
      <p:pic>
        <p:nvPicPr>
          <p:cNvPr id="13" name="Platshållare för innehåll 12">
            <a:extLst>
              <a:ext uri="{FF2B5EF4-FFF2-40B4-BE49-F238E27FC236}">
                <a16:creationId xmlns:a16="http://schemas.microsoft.com/office/drawing/2014/main" id="{412ACDA2-22E4-9508-AC3D-CCBCEFB4E62A}"/>
              </a:ext>
            </a:extLst>
          </p:cNvPr>
          <p:cNvPicPr>
            <a:picLocks noGrp="1" noChangeAspect="1"/>
          </p:cNvPicPr>
          <p:nvPr>
            <p:ph idx="1"/>
          </p:nvPr>
        </p:nvPicPr>
        <p:blipFill>
          <a:blip r:embed="rId2"/>
          <a:stretch>
            <a:fillRect/>
          </a:stretch>
        </p:blipFill>
        <p:spPr>
          <a:xfrm>
            <a:off x="5784601" y="4803900"/>
            <a:ext cx="1668778" cy="1444500"/>
          </a:xfrm>
          <a:prstGeom prst="rect">
            <a:avLst/>
          </a:prstGeom>
        </p:spPr>
      </p:pic>
      <p:pic>
        <p:nvPicPr>
          <p:cNvPr id="15" name="Bildobjekt 14">
            <a:extLst>
              <a:ext uri="{FF2B5EF4-FFF2-40B4-BE49-F238E27FC236}">
                <a16:creationId xmlns:a16="http://schemas.microsoft.com/office/drawing/2014/main" id="{D5803983-2989-84B7-85F1-3A7F66E4F638}"/>
              </a:ext>
            </a:extLst>
          </p:cNvPr>
          <p:cNvPicPr>
            <a:picLocks noChangeAspect="1"/>
          </p:cNvPicPr>
          <p:nvPr/>
        </p:nvPicPr>
        <p:blipFill>
          <a:blip r:embed="rId3"/>
          <a:stretch>
            <a:fillRect/>
          </a:stretch>
        </p:blipFill>
        <p:spPr>
          <a:xfrm>
            <a:off x="3883066" y="2434746"/>
            <a:ext cx="1449937" cy="1861113"/>
          </a:xfrm>
          <a:prstGeom prst="rect">
            <a:avLst/>
          </a:prstGeom>
        </p:spPr>
      </p:pic>
      <p:pic>
        <p:nvPicPr>
          <p:cNvPr id="17" name="Bildobjekt 16">
            <a:extLst>
              <a:ext uri="{FF2B5EF4-FFF2-40B4-BE49-F238E27FC236}">
                <a16:creationId xmlns:a16="http://schemas.microsoft.com/office/drawing/2014/main" id="{0F27E14A-C804-8B08-1F7B-05A8645A2DBC}"/>
              </a:ext>
            </a:extLst>
          </p:cNvPr>
          <p:cNvPicPr>
            <a:picLocks noChangeAspect="1"/>
          </p:cNvPicPr>
          <p:nvPr/>
        </p:nvPicPr>
        <p:blipFill>
          <a:blip r:embed="rId4"/>
          <a:stretch>
            <a:fillRect/>
          </a:stretch>
        </p:blipFill>
        <p:spPr>
          <a:xfrm>
            <a:off x="6096000" y="2709505"/>
            <a:ext cx="1763302" cy="1117207"/>
          </a:xfrm>
          <a:prstGeom prst="rect">
            <a:avLst/>
          </a:prstGeom>
        </p:spPr>
      </p:pic>
      <p:pic>
        <p:nvPicPr>
          <p:cNvPr id="19" name="Bildobjekt 18">
            <a:extLst>
              <a:ext uri="{FF2B5EF4-FFF2-40B4-BE49-F238E27FC236}">
                <a16:creationId xmlns:a16="http://schemas.microsoft.com/office/drawing/2014/main" id="{6CE0B76F-A90D-45F9-C057-B329B221A1AE}"/>
              </a:ext>
            </a:extLst>
          </p:cNvPr>
          <p:cNvPicPr>
            <a:picLocks noChangeAspect="1"/>
          </p:cNvPicPr>
          <p:nvPr/>
        </p:nvPicPr>
        <p:blipFill>
          <a:blip r:embed="rId5"/>
          <a:stretch>
            <a:fillRect/>
          </a:stretch>
        </p:blipFill>
        <p:spPr>
          <a:xfrm>
            <a:off x="853760" y="2337553"/>
            <a:ext cx="1808107" cy="1861113"/>
          </a:xfrm>
          <a:prstGeom prst="rect">
            <a:avLst/>
          </a:prstGeom>
        </p:spPr>
      </p:pic>
      <p:pic>
        <p:nvPicPr>
          <p:cNvPr id="21" name="Bildobjekt 20">
            <a:extLst>
              <a:ext uri="{FF2B5EF4-FFF2-40B4-BE49-F238E27FC236}">
                <a16:creationId xmlns:a16="http://schemas.microsoft.com/office/drawing/2014/main" id="{2E3F631F-091E-67D3-3E89-8CCF023DAA4F}"/>
              </a:ext>
            </a:extLst>
          </p:cNvPr>
          <p:cNvPicPr>
            <a:picLocks noChangeAspect="1"/>
          </p:cNvPicPr>
          <p:nvPr/>
        </p:nvPicPr>
        <p:blipFill>
          <a:blip r:embed="rId6"/>
          <a:stretch>
            <a:fillRect/>
          </a:stretch>
        </p:blipFill>
        <p:spPr>
          <a:xfrm>
            <a:off x="1957366" y="4595593"/>
            <a:ext cx="2046679" cy="1861113"/>
          </a:xfrm>
          <a:prstGeom prst="rect">
            <a:avLst/>
          </a:prstGeom>
        </p:spPr>
      </p:pic>
      <p:sp>
        <p:nvSpPr>
          <p:cNvPr id="24" name="textruta 23">
            <a:extLst>
              <a:ext uri="{FF2B5EF4-FFF2-40B4-BE49-F238E27FC236}">
                <a16:creationId xmlns:a16="http://schemas.microsoft.com/office/drawing/2014/main" id="{86674298-CC42-0EC0-6788-45B673F477FF}"/>
              </a:ext>
            </a:extLst>
          </p:cNvPr>
          <p:cNvSpPr txBox="1"/>
          <p:nvPr/>
        </p:nvSpPr>
        <p:spPr>
          <a:xfrm>
            <a:off x="760124" y="1488682"/>
            <a:ext cx="8513878" cy="646331"/>
          </a:xfrm>
          <a:prstGeom prst="rect">
            <a:avLst/>
          </a:prstGeom>
          <a:noFill/>
        </p:spPr>
        <p:txBody>
          <a:bodyPr wrap="square" rtlCol="0">
            <a:spAutoFit/>
          </a:bodyPr>
          <a:lstStyle/>
          <a:p>
            <a:r>
              <a:rPr lang="sv-SE" dirty="0"/>
              <a:t>För medicintekniska produkter där spårbarheten är ett specificerat krav ska varje produktförpackning/avdelningsförpackning ha en tydlig märkning</a:t>
            </a:r>
          </a:p>
        </p:txBody>
      </p:sp>
      <p:sp>
        <p:nvSpPr>
          <p:cNvPr id="3" name="textruta 2">
            <a:extLst>
              <a:ext uri="{FF2B5EF4-FFF2-40B4-BE49-F238E27FC236}">
                <a16:creationId xmlns:a16="http://schemas.microsoft.com/office/drawing/2014/main" id="{3E2149A4-5768-316B-A8C7-BBF93F810738}"/>
              </a:ext>
            </a:extLst>
          </p:cNvPr>
          <p:cNvSpPr txBox="1"/>
          <p:nvPr/>
        </p:nvSpPr>
        <p:spPr>
          <a:xfrm>
            <a:off x="8181474" y="2881563"/>
            <a:ext cx="878305" cy="369332"/>
          </a:xfrm>
          <a:prstGeom prst="rect">
            <a:avLst/>
          </a:prstGeom>
          <a:noFill/>
        </p:spPr>
        <p:txBody>
          <a:bodyPr wrap="square" rtlCol="0">
            <a:spAutoFit/>
          </a:bodyPr>
          <a:lstStyle/>
          <a:p>
            <a:r>
              <a:rPr lang="sv-SE" dirty="0" err="1"/>
              <a:t>Batch</a:t>
            </a:r>
            <a:endParaRPr lang="sv-SE" dirty="0"/>
          </a:p>
        </p:txBody>
      </p:sp>
      <p:pic>
        <p:nvPicPr>
          <p:cNvPr id="4" name="Bildobjekt 3">
            <a:extLst>
              <a:ext uri="{FF2B5EF4-FFF2-40B4-BE49-F238E27FC236}">
                <a16:creationId xmlns:a16="http://schemas.microsoft.com/office/drawing/2014/main" id="{9C6D838A-42F3-C2FC-BA59-553F412EC35E}"/>
              </a:ext>
            </a:extLst>
          </p:cNvPr>
          <p:cNvPicPr>
            <a:picLocks noChangeAspect="1"/>
          </p:cNvPicPr>
          <p:nvPr/>
        </p:nvPicPr>
        <p:blipFill>
          <a:blip r:embed="rId7"/>
          <a:stretch>
            <a:fillRect/>
          </a:stretch>
        </p:blipFill>
        <p:spPr>
          <a:xfrm>
            <a:off x="0" y="140269"/>
            <a:ext cx="1046747" cy="895410"/>
          </a:xfrm>
          <a:prstGeom prst="rect">
            <a:avLst/>
          </a:prstGeom>
        </p:spPr>
      </p:pic>
    </p:spTree>
    <p:extLst>
      <p:ext uri="{BB962C8B-B14F-4D97-AF65-F5344CB8AC3E}">
        <p14:creationId xmlns:p14="http://schemas.microsoft.com/office/powerpoint/2010/main" val="298050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A8E585EF-9B29-2C6F-7CE1-064F51D96F6C}"/>
              </a:ext>
            </a:extLst>
          </p:cNvPr>
          <p:cNvPicPr>
            <a:picLocks noGrp="1" noChangeAspect="1"/>
          </p:cNvPicPr>
          <p:nvPr>
            <p:ph sz="half" idx="2"/>
          </p:nvPr>
        </p:nvPicPr>
        <p:blipFill>
          <a:blip r:embed="rId2"/>
          <a:stretch>
            <a:fillRect/>
          </a:stretch>
        </p:blipFill>
        <p:spPr>
          <a:xfrm>
            <a:off x="5815162" y="1641515"/>
            <a:ext cx="5827405" cy="2939111"/>
          </a:xfrm>
          <a:prstGeom prst="rect">
            <a:avLst/>
          </a:prstGeom>
        </p:spPr>
      </p:pic>
      <p:sp>
        <p:nvSpPr>
          <p:cNvPr id="6" name="Platshållare för innehåll 5">
            <a:extLst>
              <a:ext uri="{FF2B5EF4-FFF2-40B4-BE49-F238E27FC236}">
                <a16:creationId xmlns:a16="http://schemas.microsoft.com/office/drawing/2014/main" id="{BC69E7F8-76D6-C5E8-1C45-5C62DC2B66A9}"/>
              </a:ext>
            </a:extLst>
          </p:cNvPr>
          <p:cNvSpPr>
            <a:spLocks noGrp="1"/>
          </p:cNvSpPr>
          <p:nvPr>
            <p:ph sz="quarter" idx="4"/>
          </p:nvPr>
        </p:nvSpPr>
        <p:spPr>
          <a:xfrm>
            <a:off x="255532" y="1487261"/>
            <a:ext cx="5183188" cy="3883478"/>
          </a:xfrm>
        </p:spPr>
        <p:txBody>
          <a:bodyPr/>
          <a:lstStyle/>
          <a:p>
            <a:r>
              <a:rPr lang="sv-SE" dirty="0"/>
              <a:t>Städfrekvens </a:t>
            </a:r>
            <a:r>
              <a:rPr lang="sv-SE" u="sng" dirty="0"/>
              <a:t>anpassas</a:t>
            </a:r>
            <a:r>
              <a:rPr lang="sv-SE" dirty="0"/>
              <a:t> utifrån vilken verksamhet som bedrivs, typ av förråd, materialåtgång med mera. </a:t>
            </a:r>
          </a:p>
          <a:p>
            <a:r>
              <a:rPr lang="sv-SE" dirty="0"/>
              <a:t>Ytor där material förvaras rengörs med sådan frekvens att de hålls dammfria. </a:t>
            </a:r>
          </a:p>
          <a:p>
            <a:r>
              <a:rPr lang="sv-SE" dirty="0"/>
              <a:t>Rengöring av hyllor, skåp och lådor i förråd sker med rengöringsmedel och vatten. </a:t>
            </a:r>
          </a:p>
          <a:p>
            <a:r>
              <a:rPr lang="sv-SE" dirty="0"/>
              <a:t>I sterilt förråd rengörs och desinfekteras hyllor/lådor med </a:t>
            </a:r>
            <a:r>
              <a:rPr lang="sv-SE" dirty="0" err="1"/>
              <a:t>ytdesinfektionsmedel</a:t>
            </a:r>
            <a:r>
              <a:rPr lang="sv-SE" dirty="0"/>
              <a:t> med rengörande effekt (tensid).</a:t>
            </a:r>
          </a:p>
        </p:txBody>
      </p:sp>
      <p:sp>
        <p:nvSpPr>
          <p:cNvPr id="2" name="Rubrik 1">
            <a:extLst>
              <a:ext uri="{FF2B5EF4-FFF2-40B4-BE49-F238E27FC236}">
                <a16:creationId xmlns:a16="http://schemas.microsoft.com/office/drawing/2014/main" id="{7483FD26-6256-78DF-D0F0-676FCC1C9DEE}"/>
              </a:ext>
            </a:extLst>
          </p:cNvPr>
          <p:cNvSpPr>
            <a:spLocks noGrp="1"/>
          </p:cNvSpPr>
          <p:nvPr>
            <p:ph type="title"/>
          </p:nvPr>
        </p:nvSpPr>
        <p:spPr/>
        <p:txBody>
          <a:bodyPr/>
          <a:lstStyle/>
          <a:p>
            <a:pPr algn="ctr"/>
            <a:r>
              <a:rPr lang="sv-SE" dirty="0"/>
              <a:t>Städ av förråd</a:t>
            </a:r>
          </a:p>
        </p:txBody>
      </p:sp>
      <p:pic>
        <p:nvPicPr>
          <p:cNvPr id="3" name="Bildobjekt 2">
            <a:extLst>
              <a:ext uri="{FF2B5EF4-FFF2-40B4-BE49-F238E27FC236}">
                <a16:creationId xmlns:a16="http://schemas.microsoft.com/office/drawing/2014/main" id="{645B1E31-57E8-E763-B5E0-19D8ABFB7715}"/>
              </a:ext>
            </a:extLst>
          </p:cNvPr>
          <p:cNvPicPr>
            <a:picLocks noChangeAspect="1"/>
          </p:cNvPicPr>
          <p:nvPr/>
        </p:nvPicPr>
        <p:blipFill>
          <a:blip r:embed="rId3"/>
          <a:stretch>
            <a:fillRect/>
          </a:stretch>
        </p:blipFill>
        <p:spPr>
          <a:xfrm>
            <a:off x="0" y="140269"/>
            <a:ext cx="1046747" cy="895410"/>
          </a:xfrm>
          <a:prstGeom prst="rect">
            <a:avLst/>
          </a:prstGeom>
        </p:spPr>
      </p:pic>
    </p:spTree>
    <p:extLst>
      <p:ext uri="{BB962C8B-B14F-4D97-AF65-F5344CB8AC3E}">
        <p14:creationId xmlns:p14="http://schemas.microsoft.com/office/powerpoint/2010/main" val="1108079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0851FC-C18B-923B-78FC-9AA5727FC002}"/>
              </a:ext>
            </a:extLst>
          </p:cNvPr>
          <p:cNvSpPr>
            <a:spLocks noGrp="1"/>
          </p:cNvSpPr>
          <p:nvPr>
            <p:ph type="title"/>
          </p:nvPr>
        </p:nvSpPr>
        <p:spPr/>
        <p:txBody>
          <a:bodyPr>
            <a:normAutofit fontScale="90000"/>
          </a:bodyPr>
          <a:lstStyle/>
          <a:p>
            <a:r>
              <a:rPr lang="sv-SE" sz="4000" b="1" dirty="0"/>
              <a:t>Omvärldsbevakning, antibiotikasmart</a:t>
            </a:r>
            <a:br>
              <a:rPr lang="sv-SE" dirty="0"/>
            </a:br>
            <a:br>
              <a:rPr lang="sv-SE" b="1" dirty="0"/>
            </a:br>
            <a:endParaRPr lang="sv-SE" dirty="0"/>
          </a:p>
        </p:txBody>
      </p:sp>
      <p:sp>
        <p:nvSpPr>
          <p:cNvPr id="3" name="Platshållare för innehåll 2">
            <a:extLst>
              <a:ext uri="{FF2B5EF4-FFF2-40B4-BE49-F238E27FC236}">
                <a16:creationId xmlns:a16="http://schemas.microsoft.com/office/drawing/2014/main" id="{48C87E71-B5AD-20CE-2634-190B0737037E}"/>
              </a:ext>
            </a:extLst>
          </p:cNvPr>
          <p:cNvSpPr>
            <a:spLocks noGrp="1"/>
          </p:cNvSpPr>
          <p:nvPr>
            <p:ph sz="half" idx="1"/>
          </p:nvPr>
        </p:nvSpPr>
        <p:spPr>
          <a:xfrm>
            <a:off x="365632" y="1552873"/>
            <a:ext cx="10465200" cy="4585127"/>
          </a:xfrm>
        </p:spPr>
        <p:txBody>
          <a:bodyPr>
            <a:normAutofit/>
          </a:bodyPr>
          <a:lstStyle/>
          <a:p>
            <a:r>
              <a:rPr lang="sv-SE" sz="2400" b="1" dirty="0"/>
              <a:t>Antibiotikan är hotad!</a:t>
            </a:r>
          </a:p>
          <a:p>
            <a:r>
              <a:rPr lang="sv-SE" sz="2400" dirty="0"/>
              <a:t>I nuläget beräknas runt 700 000 personer årligen i världen dö på grund av antibiotikaresistens</a:t>
            </a:r>
          </a:p>
          <a:p>
            <a:r>
              <a:rPr lang="sv-SE" sz="2400" dirty="0"/>
              <a:t>År 2050 beräknas siffran att vara uppe i tio miljoner. </a:t>
            </a:r>
            <a:r>
              <a:rPr lang="sv-SE" sz="1100" dirty="0"/>
              <a:t>2019-04-30  TT/Dagens Medicin, WHO</a:t>
            </a:r>
          </a:p>
        </p:txBody>
      </p:sp>
      <p:sp>
        <p:nvSpPr>
          <p:cNvPr id="4" name="Flödesschema: Koppling 3">
            <a:extLst>
              <a:ext uri="{FF2B5EF4-FFF2-40B4-BE49-F238E27FC236}">
                <a16:creationId xmlns:a16="http://schemas.microsoft.com/office/drawing/2014/main" id="{A31117CA-F1E2-9434-C12D-B6CA1DB05638}"/>
              </a:ext>
            </a:extLst>
          </p:cNvPr>
          <p:cNvSpPr/>
          <p:nvPr/>
        </p:nvSpPr>
        <p:spPr>
          <a:xfrm>
            <a:off x="137032" y="137416"/>
            <a:ext cx="879636" cy="648000"/>
          </a:xfrm>
          <a:prstGeom prst="flowChartConnector">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AE78611C-3610-E60D-50E9-E9F432300F6C}"/>
              </a:ext>
            </a:extLst>
          </p:cNvPr>
          <p:cNvSpPr txBox="1"/>
          <p:nvPr/>
        </p:nvSpPr>
        <p:spPr>
          <a:xfrm>
            <a:off x="187361" y="274820"/>
            <a:ext cx="778977" cy="307777"/>
          </a:xfrm>
          <a:prstGeom prst="rect">
            <a:avLst/>
          </a:prstGeom>
          <a:noFill/>
        </p:spPr>
        <p:txBody>
          <a:bodyPr wrap="square" rtlCol="0">
            <a:spAutoFit/>
          </a:bodyPr>
          <a:lstStyle/>
          <a:p>
            <a:r>
              <a:rPr lang="sv-SE" sz="1400" dirty="0"/>
              <a:t>Strama</a:t>
            </a:r>
          </a:p>
        </p:txBody>
      </p:sp>
    </p:spTree>
    <p:extLst>
      <p:ext uri="{BB962C8B-B14F-4D97-AF65-F5344CB8AC3E}">
        <p14:creationId xmlns:p14="http://schemas.microsoft.com/office/powerpoint/2010/main" val="309405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A56401-3B76-2EAF-A6BE-803EF832ACCE}"/>
              </a:ext>
            </a:extLst>
          </p:cNvPr>
          <p:cNvSpPr>
            <a:spLocks noGrp="1"/>
          </p:cNvSpPr>
          <p:nvPr>
            <p:ph type="title"/>
          </p:nvPr>
        </p:nvSpPr>
        <p:spPr/>
        <p:txBody>
          <a:bodyPr>
            <a:normAutofit fontScale="90000"/>
          </a:bodyPr>
          <a:lstStyle/>
          <a:p>
            <a:r>
              <a:rPr lang="sv-SE" b="1" dirty="0"/>
              <a:t>Vill ni bli en certifierad antibiotikasmart enhet?</a:t>
            </a:r>
            <a:br>
              <a:rPr lang="sv-SE" b="1" dirty="0"/>
            </a:br>
            <a:r>
              <a:rPr lang="sv-SE" dirty="0">
                <a:hlinkClick r:id="rId2"/>
              </a:rPr>
              <a:t>Antibiotikasmart Sveriges kriterier för äldre- och funktionshinderomsorg - Antibiotikasmart Sverige</a:t>
            </a:r>
            <a:br>
              <a:rPr lang="sv-SE" b="1" dirty="0"/>
            </a:br>
            <a:endParaRPr lang="sv-SE" dirty="0"/>
          </a:p>
        </p:txBody>
      </p:sp>
      <p:pic>
        <p:nvPicPr>
          <p:cNvPr id="8" name="Bildobjekt 7">
            <a:extLst>
              <a:ext uri="{FF2B5EF4-FFF2-40B4-BE49-F238E27FC236}">
                <a16:creationId xmlns:a16="http://schemas.microsoft.com/office/drawing/2014/main" id="{7F9BB121-8311-2F52-A0CD-ACE968C4D432}"/>
              </a:ext>
            </a:extLst>
          </p:cNvPr>
          <p:cNvPicPr>
            <a:picLocks noChangeAspect="1"/>
          </p:cNvPicPr>
          <p:nvPr/>
        </p:nvPicPr>
        <p:blipFill>
          <a:blip r:embed="rId3"/>
          <a:stretch>
            <a:fillRect/>
          </a:stretch>
        </p:blipFill>
        <p:spPr>
          <a:xfrm>
            <a:off x="4855389" y="2572731"/>
            <a:ext cx="4095139" cy="2907191"/>
          </a:xfrm>
          <a:prstGeom prst="rect">
            <a:avLst/>
          </a:prstGeom>
        </p:spPr>
      </p:pic>
      <p:pic>
        <p:nvPicPr>
          <p:cNvPr id="7" name="Platshållare för innehåll 6">
            <a:extLst>
              <a:ext uri="{FF2B5EF4-FFF2-40B4-BE49-F238E27FC236}">
                <a16:creationId xmlns:a16="http://schemas.microsoft.com/office/drawing/2014/main" id="{A354C8F1-E40C-4609-85CB-89BBE1341C53}"/>
              </a:ext>
            </a:extLst>
          </p:cNvPr>
          <p:cNvPicPr>
            <a:picLocks noGrp="1" noChangeAspect="1"/>
          </p:cNvPicPr>
          <p:nvPr>
            <p:ph sz="half" idx="1"/>
          </p:nvPr>
        </p:nvPicPr>
        <p:blipFill>
          <a:blip r:embed="rId4"/>
          <a:stretch>
            <a:fillRect/>
          </a:stretch>
        </p:blipFill>
        <p:spPr>
          <a:xfrm>
            <a:off x="733706" y="2532787"/>
            <a:ext cx="4032078" cy="3605213"/>
          </a:xfrm>
          <a:prstGeom prst="rect">
            <a:avLst/>
          </a:prstGeom>
        </p:spPr>
      </p:pic>
      <p:pic>
        <p:nvPicPr>
          <p:cNvPr id="4" name="Bildobjekt 3" descr="En bild som visar cirkel, Teckensnitt, logotyp, text&#10;&#10;AI-genererat innehåll kan vara felaktigt.">
            <a:extLst>
              <a:ext uri="{FF2B5EF4-FFF2-40B4-BE49-F238E27FC236}">
                <a16:creationId xmlns:a16="http://schemas.microsoft.com/office/drawing/2014/main" id="{8F5E0B16-55FA-C2FD-3FBC-84DACDB7EB3E}"/>
              </a:ext>
            </a:extLst>
          </p:cNvPr>
          <p:cNvPicPr>
            <a:picLocks noChangeAspect="1"/>
          </p:cNvPicPr>
          <p:nvPr/>
        </p:nvPicPr>
        <p:blipFill>
          <a:blip r:embed="rId5"/>
          <a:stretch>
            <a:fillRect/>
          </a:stretch>
        </p:blipFill>
        <p:spPr>
          <a:xfrm>
            <a:off x="72115" y="96931"/>
            <a:ext cx="931798" cy="623070"/>
          </a:xfrm>
          <a:prstGeom prst="rect">
            <a:avLst/>
          </a:prstGeom>
        </p:spPr>
      </p:pic>
    </p:spTree>
    <p:extLst>
      <p:ext uri="{BB962C8B-B14F-4D97-AF65-F5344CB8AC3E}">
        <p14:creationId xmlns:p14="http://schemas.microsoft.com/office/powerpoint/2010/main" val="522209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267E7E-38C7-5F9A-1C57-1A24A13B7E0E}"/>
              </a:ext>
            </a:extLst>
          </p:cNvPr>
          <p:cNvSpPr>
            <a:spLocks noGrp="1"/>
          </p:cNvSpPr>
          <p:nvPr>
            <p:ph type="title"/>
          </p:nvPr>
        </p:nvSpPr>
        <p:spPr/>
        <p:txBody>
          <a:bodyPr/>
          <a:lstStyle/>
          <a:p>
            <a:r>
              <a:rPr lang="sv-SE" dirty="0"/>
              <a:t>Certifierad ab smart enhet</a:t>
            </a:r>
          </a:p>
        </p:txBody>
      </p:sp>
      <p:sp>
        <p:nvSpPr>
          <p:cNvPr id="3" name="Platshållare för innehåll 2">
            <a:extLst>
              <a:ext uri="{FF2B5EF4-FFF2-40B4-BE49-F238E27FC236}">
                <a16:creationId xmlns:a16="http://schemas.microsoft.com/office/drawing/2014/main" id="{25251403-8621-D0CA-766D-87067BA0B0E2}"/>
              </a:ext>
            </a:extLst>
          </p:cNvPr>
          <p:cNvSpPr>
            <a:spLocks noGrp="1"/>
          </p:cNvSpPr>
          <p:nvPr>
            <p:ph sz="half" idx="1"/>
          </p:nvPr>
        </p:nvSpPr>
        <p:spPr>
          <a:xfrm>
            <a:off x="864000" y="1825625"/>
            <a:ext cx="9236511" cy="3604799"/>
          </a:xfrm>
        </p:spPr>
        <p:txBody>
          <a:bodyPr/>
          <a:lstStyle/>
          <a:p>
            <a:r>
              <a:rPr lang="sv-SE" dirty="0"/>
              <a:t>Genom att arbeta med Antibiotikasmart Sveriges kriterier bidrar ni till en ökad patientsäkerhet genom färre infektioner, minskad smittspridning och därmed minskat behov av antibiotika.</a:t>
            </a:r>
          </a:p>
          <a:p>
            <a:r>
              <a:rPr lang="sv-SE" dirty="0"/>
              <a:t>Kriterierna syftar till att skapa engagemang, ge inspiration samt bidra till ett systematiskt förbättringsarbete inom antibiotika- och vårdhygienområdet. </a:t>
            </a:r>
          </a:p>
          <a:p>
            <a:endParaRPr lang="sv-SE" dirty="0"/>
          </a:p>
        </p:txBody>
      </p:sp>
      <p:pic>
        <p:nvPicPr>
          <p:cNvPr id="5" name="Bildobjekt 4" descr="En bild som visar cirkel, Teckensnitt, logotyp, text&#10;&#10;AI-genererat innehåll kan vara felaktigt.">
            <a:extLst>
              <a:ext uri="{FF2B5EF4-FFF2-40B4-BE49-F238E27FC236}">
                <a16:creationId xmlns:a16="http://schemas.microsoft.com/office/drawing/2014/main" id="{9DFA83C4-E8F0-9D60-0561-2A7F6C2A2E8A}"/>
              </a:ext>
            </a:extLst>
          </p:cNvPr>
          <p:cNvPicPr>
            <a:picLocks noChangeAspect="1"/>
          </p:cNvPicPr>
          <p:nvPr/>
        </p:nvPicPr>
        <p:blipFill>
          <a:blip r:embed="rId2"/>
          <a:stretch>
            <a:fillRect/>
          </a:stretch>
        </p:blipFill>
        <p:spPr>
          <a:xfrm>
            <a:off x="72115" y="96931"/>
            <a:ext cx="931798" cy="623070"/>
          </a:xfrm>
          <a:prstGeom prst="rect">
            <a:avLst/>
          </a:prstGeom>
        </p:spPr>
      </p:pic>
    </p:spTree>
    <p:extLst>
      <p:ext uri="{BB962C8B-B14F-4D97-AF65-F5344CB8AC3E}">
        <p14:creationId xmlns:p14="http://schemas.microsoft.com/office/powerpoint/2010/main" val="55944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AF26E6-0596-541E-AD7B-0B5FA7E06EB2}"/>
              </a:ext>
            </a:extLst>
          </p:cNvPr>
          <p:cNvSpPr>
            <a:spLocks noGrp="1"/>
          </p:cNvSpPr>
          <p:nvPr>
            <p:ph type="title"/>
          </p:nvPr>
        </p:nvSpPr>
        <p:spPr/>
        <p:txBody>
          <a:bodyPr>
            <a:normAutofit fontScale="90000"/>
          </a:bodyPr>
          <a:lstStyle/>
          <a:p>
            <a:r>
              <a:rPr lang="sv-SE" dirty="0">
                <a:hlinkClick r:id="rId2"/>
              </a:rPr>
              <a:t>Vårdhygienisk egenkontroll </a:t>
            </a:r>
            <a:r>
              <a:rPr lang="sv-SE" dirty="0"/>
              <a:t>(VEK)</a:t>
            </a:r>
            <a:br>
              <a:rPr lang="sv-SE" dirty="0"/>
            </a:br>
            <a:r>
              <a:rPr lang="sv-SE" dirty="0"/>
              <a:t>Ett verktyg i systematiskt kvalitetsarbete</a:t>
            </a:r>
          </a:p>
        </p:txBody>
      </p:sp>
      <p:sp>
        <p:nvSpPr>
          <p:cNvPr id="3" name="Platshållare för innehåll 2">
            <a:extLst>
              <a:ext uri="{FF2B5EF4-FFF2-40B4-BE49-F238E27FC236}">
                <a16:creationId xmlns:a16="http://schemas.microsoft.com/office/drawing/2014/main" id="{C9A80141-2674-ACC7-2417-DA62E20B0CE9}"/>
              </a:ext>
            </a:extLst>
          </p:cNvPr>
          <p:cNvSpPr>
            <a:spLocks noGrp="1"/>
          </p:cNvSpPr>
          <p:nvPr>
            <p:ph sz="half" idx="1"/>
          </p:nvPr>
        </p:nvSpPr>
        <p:spPr/>
        <p:txBody>
          <a:bodyPr>
            <a:normAutofit lnSpcReduction="10000"/>
          </a:bodyPr>
          <a:lstStyle/>
          <a:p>
            <a:r>
              <a:rPr lang="sv-SE" dirty="0"/>
              <a:t>Vårdhygienisk egenkontroll är avsedd att användas av </a:t>
            </a:r>
            <a:r>
              <a:rPr lang="sv-SE" dirty="0" err="1"/>
              <a:t>Ec</a:t>
            </a:r>
            <a:r>
              <a:rPr lang="sv-SE" dirty="0"/>
              <a:t> som stöd för att säkerställa god vårdhygienisk kvalitet i kommunal vård och omsorg.</a:t>
            </a:r>
          </a:p>
          <a:p>
            <a:r>
              <a:rPr lang="sv-SE" dirty="0"/>
              <a:t>Ska göras årligen enligt avtal Vårdhygien och kommunen.</a:t>
            </a:r>
          </a:p>
          <a:p>
            <a:r>
              <a:rPr lang="sv-SE" dirty="0"/>
              <a:t>Verktyget är anpassat att användas i verksamheter som bedriver både SÄBO, H/T, olika boendeformer inom SOL och LSS.</a:t>
            </a:r>
          </a:p>
          <a:p>
            <a:r>
              <a:rPr lang="sv-SE" dirty="0"/>
              <a:t>Beskrivande dokument med tillhörande bilagor i form av checklista för egenkontroll med vägledande text och mall till handlingsplan finns för nedladdning.</a:t>
            </a:r>
          </a:p>
          <a:p>
            <a:r>
              <a:rPr lang="sv-SE" dirty="0"/>
              <a:t>Vi tittar lite snabbt</a:t>
            </a:r>
          </a:p>
          <a:p>
            <a:endParaRPr lang="sv-SE" dirty="0"/>
          </a:p>
          <a:p>
            <a:r>
              <a:rPr lang="sv-SE" dirty="0"/>
              <a:t>Länken ligger i rubriken fråga din chef om den är gjord annars kanske ni kan göra den gemensamt.</a:t>
            </a:r>
          </a:p>
        </p:txBody>
      </p:sp>
    </p:spTree>
    <p:extLst>
      <p:ext uri="{BB962C8B-B14F-4D97-AF65-F5344CB8AC3E}">
        <p14:creationId xmlns:p14="http://schemas.microsoft.com/office/powerpoint/2010/main" val="136937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56585DE9-C06E-4766-8AA7-27E1606F6724}"/>
              </a:ext>
            </a:extLst>
          </p:cNvPr>
          <p:cNvPicPr>
            <a:picLocks noChangeAspect="1"/>
          </p:cNvPicPr>
          <p:nvPr/>
        </p:nvPicPr>
        <p:blipFill>
          <a:blip r:embed="rId2"/>
          <a:stretch>
            <a:fillRect/>
          </a:stretch>
        </p:blipFill>
        <p:spPr>
          <a:xfrm>
            <a:off x="0" y="105637"/>
            <a:ext cx="1504950" cy="1228725"/>
          </a:xfrm>
          <a:prstGeom prst="rect">
            <a:avLst/>
          </a:prstGeom>
        </p:spPr>
      </p:pic>
      <p:pic>
        <p:nvPicPr>
          <p:cNvPr id="2" name="Picture 2">
            <a:extLst>
              <a:ext uri="{FF2B5EF4-FFF2-40B4-BE49-F238E27FC236}">
                <a16:creationId xmlns:a16="http://schemas.microsoft.com/office/drawing/2014/main" id="{33B3B354-20A1-FF21-C248-4F9C6280347F}"/>
              </a:ext>
            </a:extLst>
          </p:cNvPr>
          <p:cNvPicPr>
            <a:picLocks noChangeAspect="1" noChangeArrowheads="1"/>
          </p:cNvPicPr>
          <p:nvPr/>
        </p:nvPicPr>
        <p:blipFill>
          <a:blip r:embed="rId3" cstate="print"/>
          <a:srcRect/>
          <a:stretch>
            <a:fillRect/>
          </a:stretch>
        </p:blipFill>
        <p:spPr bwMode="auto">
          <a:xfrm>
            <a:off x="752475" y="1434068"/>
            <a:ext cx="3825912" cy="5142527"/>
          </a:xfrm>
          <a:prstGeom prst="rect">
            <a:avLst/>
          </a:prstGeom>
          <a:noFill/>
          <a:ln w="9525">
            <a:solidFill>
              <a:schemeClr val="tx1"/>
            </a:solidFill>
            <a:miter lim="800000"/>
            <a:headEnd/>
            <a:tailEnd/>
          </a:ln>
        </p:spPr>
      </p:pic>
      <p:pic>
        <p:nvPicPr>
          <p:cNvPr id="7" name="Bildobjekt 6">
            <a:extLst>
              <a:ext uri="{FF2B5EF4-FFF2-40B4-BE49-F238E27FC236}">
                <a16:creationId xmlns:a16="http://schemas.microsoft.com/office/drawing/2014/main" id="{551AE2C3-CAF3-98A1-336E-5450F8F44B35}"/>
              </a:ext>
            </a:extLst>
          </p:cNvPr>
          <p:cNvPicPr>
            <a:picLocks noChangeAspect="1"/>
          </p:cNvPicPr>
          <p:nvPr/>
        </p:nvPicPr>
        <p:blipFill>
          <a:blip r:embed="rId4"/>
          <a:stretch>
            <a:fillRect/>
          </a:stretch>
        </p:blipFill>
        <p:spPr>
          <a:xfrm>
            <a:off x="4935060" y="5268975"/>
            <a:ext cx="3343608" cy="1265509"/>
          </a:xfrm>
          <a:prstGeom prst="rect">
            <a:avLst/>
          </a:prstGeom>
        </p:spPr>
      </p:pic>
      <p:sp>
        <p:nvSpPr>
          <p:cNvPr id="10" name="textruta 9">
            <a:extLst>
              <a:ext uri="{FF2B5EF4-FFF2-40B4-BE49-F238E27FC236}">
                <a16:creationId xmlns:a16="http://schemas.microsoft.com/office/drawing/2014/main" id="{FA6ED5DD-3D06-120F-BA16-ED0834B2EBE9}"/>
              </a:ext>
            </a:extLst>
          </p:cNvPr>
          <p:cNvSpPr txBox="1"/>
          <p:nvPr/>
        </p:nvSpPr>
        <p:spPr>
          <a:xfrm>
            <a:off x="5179595" y="4703319"/>
            <a:ext cx="3170321" cy="646331"/>
          </a:xfrm>
          <a:prstGeom prst="rect">
            <a:avLst/>
          </a:prstGeom>
          <a:noFill/>
        </p:spPr>
        <p:txBody>
          <a:bodyPr wrap="square" rtlCol="0">
            <a:spAutoFit/>
          </a:bodyPr>
          <a:lstStyle/>
          <a:p>
            <a:r>
              <a:rPr lang="sv-SE" dirty="0"/>
              <a:t>Enligt Vårdhandboken</a:t>
            </a:r>
          </a:p>
          <a:p>
            <a:r>
              <a:rPr lang="sv-SE" dirty="0"/>
              <a:t>(Arbetsmiljöverket)</a:t>
            </a:r>
          </a:p>
        </p:txBody>
      </p:sp>
      <p:pic>
        <p:nvPicPr>
          <p:cNvPr id="9" name="Bildobjekt 8" descr="En bild som visar text, skärmbild, Teckensnitt, design&#10;&#10;AI-genererat innehåll kan vara felaktigt.">
            <a:extLst>
              <a:ext uri="{FF2B5EF4-FFF2-40B4-BE49-F238E27FC236}">
                <a16:creationId xmlns:a16="http://schemas.microsoft.com/office/drawing/2014/main" id="{F9C269BA-12C2-2654-5DB2-B9B724BFD5F0}"/>
              </a:ext>
            </a:extLst>
          </p:cNvPr>
          <p:cNvPicPr>
            <a:picLocks noChangeAspect="1"/>
          </p:cNvPicPr>
          <p:nvPr/>
        </p:nvPicPr>
        <p:blipFill>
          <a:blip r:embed="rId5"/>
          <a:stretch>
            <a:fillRect/>
          </a:stretch>
        </p:blipFill>
        <p:spPr>
          <a:xfrm>
            <a:off x="4935060" y="894222"/>
            <a:ext cx="4299468" cy="3720060"/>
          </a:xfrm>
          <a:prstGeom prst="rect">
            <a:avLst/>
          </a:prstGeom>
        </p:spPr>
      </p:pic>
      <p:sp>
        <p:nvSpPr>
          <p:cNvPr id="11" name="textruta 10">
            <a:extLst>
              <a:ext uri="{FF2B5EF4-FFF2-40B4-BE49-F238E27FC236}">
                <a16:creationId xmlns:a16="http://schemas.microsoft.com/office/drawing/2014/main" id="{C813381B-D14E-1DF9-48B4-331279BA1BE5}"/>
              </a:ext>
            </a:extLst>
          </p:cNvPr>
          <p:cNvSpPr txBox="1"/>
          <p:nvPr/>
        </p:nvSpPr>
        <p:spPr>
          <a:xfrm>
            <a:off x="8278668" y="6072819"/>
            <a:ext cx="1281363" cy="461665"/>
          </a:xfrm>
          <a:prstGeom prst="rect">
            <a:avLst/>
          </a:prstGeom>
          <a:noFill/>
        </p:spPr>
        <p:txBody>
          <a:bodyPr wrap="square" rtlCol="0">
            <a:spAutoFit/>
          </a:bodyPr>
          <a:lstStyle/>
          <a:p>
            <a:r>
              <a:rPr lang="sv-SE" sz="1200" dirty="0"/>
              <a:t>Uppsatt hår/skägg</a:t>
            </a:r>
          </a:p>
        </p:txBody>
      </p:sp>
    </p:spTree>
    <p:extLst>
      <p:ext uri="{BB962C8B-B14F-4D97-AF65-F5344CB8AC3E}">
        <p14:creationId xmlns:p14="http://schemas.microsoft.com/office/powerpoint/2010/main" val="397602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BA5FA6-0550-102C-648F-1B4FF30B4C72}"/>
              </a:ext>
            </a:extLst>
          </p:cNvPr>
          <p:cNvSpPr>
            <a:spLocks noGrp="1"/>
          </p:cNvSpPr>
          <p:nvPr>
            <p:ph type="title"/>
          </p:nvPr>
        </p:nvSpPr>
        <p:spPr>
          <a:xfrm>
            <a:off x="677333" y="609600"/>
            <a:ext cx="11011083" cy="1320800"/>
          </a:xfrm>
        </p:spPr>
        <p:txBody>
          <a:bodyPr>
            <a:normAutofit/>
          </a:bodyPr>
          <a:lstStyle/>
          <a:p>
            <a:r>
              <a:rPr lang="sv-SE" sz="2400" dirty="0"/>
              <a:t>Hygienombudsträff</a:t>
            </a:r>
            <a:r>
              <a:rPr lang="sv-SE" sz="2800" dirty="0"/>
              <a:t> kommunal vård och omsorg 24/2</a:t>
            </a:r>
            <a:br>
              <a:rPr lang="sv-SE" dirty="0"/>
            </a:br>
            <a:r>
              <a:rPr lang="sv-SE" sz="2000" dirty="0"/>
              <a:t>Vårdhygien Jämtland Härjedalen </a:t>
            </a:r>
            <a:endParaRPr lang="sv-SE" dirty="0"/>
          </a:p>
        </p:txBody>
      </p:sp>
      <p:sp>
        <p:nvSpPr>
          <p:cNvPr id="3" name="Platshållare för innehåll 2">
            <a:extLst>
              <a:ext uri="{FF2B5EF4-FFF2-40B4-BE49-F238E27FC236}">
                <a16:creationId xmlns:a16="http://schemas.microsoft.com/office/drawing/2014/main" id="{B4ABB2EA-4C3C-EC1A-4792-33F2F03CA36D}"/>
              </a:ext>
            </a:extLst>
          </p:cNvPr>
          <p:cNvSpPr>
            <a:spLocks noGrp="1"/>
          </p:cNvSpPr>
          <p:nvPr>
            <p:ph idx="1"/>
          </p:nvPr>
        </p:nvSpPr>
        <p:spPr/>
        <p:txBody>
          <a:bodyPr/>
          <a:lstStyle/>
          <a:p>
            <a:r>
              <a:rPr lang="sv-SE" dirty="0"/>
              <a:t>Välkommen! Vi börjar kl. 14:00</a:t>
            </a:r>
          </a:p>
          <a:p>
            <a:r>
              <a:rPr lang="sv-SE" dirty="0"/>
              <a:t>Stäng av din mikrofon så länge </a:t>
            </a:r>
          </a:p>
          <a:p>
            <a:r>
              <a:rPr lang="sv-SE" dirty="0"/>
              <a:t>Skriv gärna i chatten var ni arbetar och antal om ni är flera som sitter tillsammans.</a:t>
            </a:r>
          </a:p>
        </p:txBody>
      </p:sp>
    </p:spTree>
    <p:extLst>
      <p:ext uri="{BB962C8B-B14F-4D97-AF65-F5344CB8AC3E}">
        <p14:creationId xmlns:p14="http://schemas.microsoft.com/office/powerpoint/2010/main" val="218387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C2E91B-44F3-5DA8-E24B-D733B9B6C4AB}"/>
              </a:ext>
            </a:extLst>
          </p:cNvPr>
          <p:cNvSpPr>
            <a:spLocks noGrp="1"/>
          </p:cNvSpPr>
          <p:nvPr>
            <p:ph type="title"/>
          </p:nvPr>
        </p:nvSpPr>
        <p:spPr/>
        <p:txBody>
          <a:bodyPr/>
          <a:lstStyle/>
          <a:p>
            <a:pPr algn="ctr"/>
            <a:r>
              <a:rPr lang="sv-SE" dirty="0">
                <a:solidFill>
                  <a:srgbClr val="98C200"/>
                </a:solidFill>
              </a:rPr>
              <a:t>Okunskap och myter om handskar</a:t>
            </a:r>
          </a:p>
        </p:txBody>
      </p:sp>
      <p:pic>
        <p:nvPicPr>
          <p:cNvPr id="5" name="Platshållare för innehåll 4">
            <a:extLst>
              <a:ext uri="{FF2B5EF4-FFF2-40B4-BE49-F238E27FC236}">
                <a16:creationId xmlns:a16="http://schemas.microsoft.com/office/drawing/2014/main" id="{40C8CD8E-BBE4-DB6A-D4BC-CF4DC53058D8}"/>
              </a:ext>
            </a:extLst>
          </p:cNvPr>
          <p:cNvPicPr>
            <a:picLocks noGrp="1" noChangeAspect="1"/>
          </p:cNvPicPr>
          <p:nvPr>
            <p:ph idx="1"/>
          </p:nvPr>
        </p:nvPicPr>
        <p:blipFill>
          <a:blip r:embed="rId2"/>
          <a:stretch>
            <a:fillRect/>
          </a:stretch>
        </p:blipFill>
        <p:spPr>
          <a:xfrm>
            <a:off x="1939332" y="1570037"/>
            <a:ext cx="7591965" cy="4267147"/>
          </a:xfrm>
        </p:spPr>
      </p:pic>
      <p:pic>
        <p:nvPicPr>
          <p:cNvPr id="6" name="Bildobjekt 5">
            <a:extLst>
              <a:ext uri="{FF2B5EF4-FFF2-40B4-BE49-F238E27FC236}">
                <a16:creationId xmlns:a16="http://schemas.microsoft.com/office/drawing/2014/main" id="{DEBDFB39-945F-B051-A434-876EB1881751}"/>
              </a:ext>
            </a:extLst>
          </p:cNvPr>
          <p:cNvPicPr>
            <a:picLocks noChangeAspect="1"/>
          </p:cNvPicPr>
          <p:nvPr/>
        </p:nvPicPr>
        <p:blipFill>
          <a:blip r:embed="rId3"/>
          <a:stretch>
            <a:fillRect/>
          </a:stretch>
        </p:blipFill>
        <p:spPr>
          <a:xfrm>
            <a:off x="0" y="105637"/>
            <a:ext cx="1504950" cy="1228725"/>
          </a:xfrm>
          <a:prstGeom prst="rect">
            <a:avLst/>
          </a:prstGeom>
        </p:spPr>
      </p:pic>
    </p:spTree>
    <p:extLst>
      <p:ext uri="{BB962C8B-B14F-4D97-AF65-F5344CB8AC3E}">
        <p14:creationId xmlns:p14="http://schemas.microsoft.com/office/powerpoint/2010/main" val="4285503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55E783-B8FA-7DB0-A609-D0CC28682DEE}"/>
              </a:ext>
            </a:extLst>
          </p:cNvPr>
          <p:cNvSpPr>
            <a:spLocks noGrp="1"/>
          </p:cNvSpPr>
          <p:nvPr>
            <p:ph type="title"/>
          </p:nvPr>
        </p:nvSpPr>
        <p:spPr/>
        <p:txBody>
          <a:bodyPr/>
          <a:lstStyle/>
          <a:p>
            <a:pPr algn="ctr"/>
            <a:r>
              <a:rPr lang="sv-SE" dirty="0">
                <a:solidFill>
                  <a:srgbClr val="98C200"/>
                </a:solidFill>
              </a:rPr>
              <a:t>Handhygien och skyddshandskar</a:t>
            </a:r>
            <a:br>
              <a:rPr lang="sv-SE" b="1" i="1" dirty="0"/>
            </a:br>
            <a:endParaRPr lang="sv-SE" dirty="0"/>
          </a:p>
        </p:txBody>
      </p:sp>
      <p:sp>
        <p:nvSpPr>
          <p:cNvPr id="3" name="Platshållare för innehåll 2">
            <a:extLst>
              <a:ext uri="{FF2B5EF4-FFF2-40B4-BE49-F238E27FC236}">
                <a16:creationId xmlns:a16="http://schemas.microsoft.com/office/drawing/2014/main" id="{AD6517D3-E7FD-0BE0-5EA3-D8A30FC15254}"/>
              </a:ext>
            </a:extLst>
          </p:cNvPr>
          <p:cNvSpPr>
            <a:spLocks noGrp="1"/>
          </p:cNvSpPr>
          <p:nvPr>
            <p:ph idx="1"/>
          </p:nvPr>
        </p:nvSpPr>
        <p:spPr>
          <a:xfrm>
            <a:off x="752475" y="1591245"/>
            <a:ext cx="8596668" cy="3880773"/>
          </a:xfrm>
        </p:spPr>
        <p:txBody>
          <a:bodyPr/>
          <a:lstStyle/>
          <a:p>
            <a:r>
              <a:rPr lang="sv-SE" dirty="0"/>
              <a:t>Handhygien är en del av basala hygienrutiner och en av de viktigaste åtgärderna för att förebygga vårdrelaterade infektioner och smittspridning</a:t>
            </a:r>
          </a:p>
          <a:p>
            <a:r>
              <a:rPr lang="sv-SE" dirty="0"/>
              <a:t>God handhygien motverkar därav även antibiotikaresistens!</a:t>
            </a:r>
          </a:p>
          <a:p>
            <a:pPr marL="0" indent="0">
              <a:buNone/>
            </a:pPr>
            <a:endParaRPr lang="sv-SE" dirty="0"/>
          </a:p>
          <a:p>
            <a:r>
              <a:rPr lang="sv-SE" dirty="0"/>
              <a:t>Det är vanligt med onödig användning av skyddshandskar vilket lättare leder till smittspridning</a:t>
            </a:r>
          </a:p>
          <a:p>
            <a:endParaRPr lang="sv-SE" dirty="0"/>
          </a:p>
          <a:p>
            <a:r>
              <a:rPr lang="sv-SE" dirty="0"/>
              <a:t>Handskar används även vid kontakt med desinfektionsmedel, vissa läkemedel samt stickande/skärande (AFS 2011:19).</a:t>
            </a:r>
          </a:p>
        </p:txBody>
      </p:sp>
      <p:pic>
        <p:nvPicPr>
          <p:cNvPr id="4" name="Bildobjekt 3">
            <a:extLst>
              <a:ext uri="{FF2B5EF4-FFF2-40B4-BE49-F238E27FC236}">
                <a16:creationId xmlns:a16="http://schemas.microsoft.com/office/drawing/2014/main" id="{19A70C61-6FD1-E293-4431-36E246C4A2A2}"/>
              </a:ext>
            </a:extLst>
          </p:cNvPr>
          <p:cNvPicPr>
            <a:picLocks noChangeAspect="1"/>
          </p:cNvPicPr>
          <p:nvPr/>
        </p:nvPicPr>
        <p:blipFill>
          <a:blip r:embed="rId2"/>
          <a:stretch>
            <a:fillRect/>
          </a:stretch>
        </p:blipFill>
        <p:spPr>
          <a:xfrm>
            <a:off x="0" y="105637"/>
            <a:ext cx="1504950" cy="1228725"/>
          </a:xfrm>
          <a:prstGeom prst="rect">
            <a:avLst/>
          </a:prstGeom>
        </p:spPr>
      </p:pic>
    </p:spTree>
    <p:extLst>
      <p:ext uri="{BB962C8B-B14F-4D97-AF65-F5344CB8AC3E}">
        <p14:creationId xmlns:p14="http://schemas.microsoft.com/office/powerpoint/2010/main" val="191384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6633B879-4E79-4720-871E-D4A10CC22228}"/>
              </a:ext>
            </a:extLst>
          </p:cNvPr>
          <p:cNvSpPr>
            <a:spLocks noGrp="1"/>
          </p:cNvSpPr>
          <p:nvPr>
            <p:ph type="title"/>
          </p:nvPr>
        </p:nvSpPr>
        <p:spPr/>
        <p:txBody>
          <a:bodyPr/>
          <a:lstStyle/>
          <a:p>
            <a:pPr algn="ctr"/>
            <a:r>
              <a:rPr lang="sv-SE" dirty="0">
                <a:solidFill>
                  <a:srgbClr val="98C200"/>
                </a:solidFill>
              </a:rPr>
              <a:t>När ska handskar användas?</a:t>
            </a:r>
          </a:p>
        </p:txBody>
      </p:sp>
      <p:sp>
        <p:nvSpPr>
          <p:cNvPr id="7" name="Platshållare för innehåll 6">
            <a:extLst>
              <a:ext uri="{FF2B5EF4-FFF2-40B4-BE49-F238E27FC236}">
                <a16:creationId xmlns:a16="http://schemas.microsoft.com/office/drawing/2014/main" id="{5ADCAAC4-2845-462B-9EE4-A7BB05CE1A6B}"/>
              </a:ext>
            </a:extLst>
          </p:cNvPr>
          <p:cNvSpPr>
            <a:spLocks noGrp="1"/>
          </p:cNvSpPr>
          <p:nvPr>
            <p:ph idx="1"/>
          </p:nvPr>
        </p:nvSpPr>
        <p:spPr>
          <a:xfrm>
            <a:off x="863999" y="1569719"/>
            <a:ext cx="5674826" cy="4251643"/>
          </a:xfrm>
        </p:spPr>
        <p:txBody>
          <a:bodyPr>
            <a:normAutofit lnSpcReduction="10000"/>
          </a:bodyPr>
          <a:lstStyle/>
          <a:p>
            <a:r>
              <a:rPr lang="sv-SE" b="1" dirty="0"/>
              <a:t>Vid risk för kontakt med kroppsvätska</a:t>
            </a:r>
            <a:endParaRPr lang="sv-SE" dirty="0"/>
          </a:p>
          <a:p>
            <a:r>
              <a:rPr lang="sv-SE" dirty="0"/>
              <a:t>Handskarna är patient och momentbundna</a:t>
            </a:r>
          </a:p>
          <a:p>
            <a:r>
              <a:rPr lang="sv-SE" dirty="0"/>
              <a:t>Desinfektera alltid innan/efter undersökningshandske</a:t>
            </a:r>
          </a:p>
          <a:p>
            <a:r>
              <a:rPr lang="sv-SE" dirty="0"/>
              <a:t>Mikroskopiska hål</a:t>
            </a:r>
          </a:p>
          <a:p>
            <a:r>
              <a:rPr lang="sv-SE" dirty="0"/>
              <a:t>Håll förpackningen ren</a:t>
            </a:r>
          </a:p>
          <a:p>
            <a:r>
              <a:rPr lang="sv-SE" dirty="0"/>
              <a:t>Renhetsgraden</a:t>
            </a:r>
          </a:p>
          <a:p>
            <a:r>
              <a:rPr lang="sv-SE" dirty="0"/>
              <a:t>Överdriven användning av handskar irriterar huden</a:t>
            </a:r>
          </a:p>
          <a:p>
            <a:r>
              <a:rPr lang="sv-SE" dirty="0"/>
              <a:t>Klimatpåverkan </a:t>
            </a:r>
          </a:p>
          <a:p>
            <a:r>
              <a:rPr lang="sv-SE" dirty="0"/>
              <a:t>Skydda dina händer på fritiden och smörj händerna ofta</a:t>
            </a:r>
          </a:p>
        </p:txBody>
      </p:sp>
      <p:pic>
        <p:nvPicPr>
          <p:cNvPr id="3" name="Bildobjekt 2">
            <a:extLst>
              <a:ext uri="{FF2B5EF4-FFF2-40B4-BE49-F238E27FC236}">
                <a16:creationId xmlns:a16="http://schemas.microsoft.com/office/drawing/2014/main" id="{BA0FC724-061C-4CF5-A7E2-7FF905F630C7}"/>
              </a:ext>
            </a:extLst>
          </p:cNvPr>
          <p:cNvPicPr>
            <a:picLocks noChangeAspect="1"/>
          </p:cNvPicPr>
          <p:nvPr/>
        </p:nvPicPr>
        <p:blipFill>
          <a:blip r:embed="rId2"/>
          <a:stretch>
            <a:fillRect/>
          </a:stretch>
        </p:blipFill>
        <p:spPr>
          <a:xfrm>
            <a:off x="-14514" y="23160"/>
            <a:ext cx="1504950" cy="1228725"/>
          </a:xfrm>
          <a:prstGeom prst="rect">
            <a:avLst/>
          </a:prstGeom>
        </p:spPr>
      </p:pic>
      <p:pic>
        <p:nvPicPr>
          <p:cNvPr id="4" name="Bildobjekt 3">
            <a:extLst>
              <a:ext uri="{FF2B5EF4-FFF2-40B4-BE49-F238E27FC236}">
                <a16:creationId xmlns:a16="http://schemas.microsoft.com/office/drawing/2014/main" id="{54C73773-F073-01CF-A62E-A30FADC45413}"/>
              </a:ext>
            </a:extLst>
          </p:cNvPr>
          <p:cNvPicPr>
            <a:picLocks noChangeAspect="1"/>
          </p:cNvPicPr>
          <p:nvPr/>
        </p:nvPicPr>
        <p:blipFill>
          <a:blip r:embed="rId3"/>
          <a:stretch>
            <a:fillRect/>
          </a:stretch>
        </p:blipFill>
        <p:spPr>
          <a:xfrm>
            <a:off x="6452153" y="1646252"/>
            <a:ext cx="2588479" cy="1892989"/>
          </a:xfrm>
          <a:prstGeom prst="rect">
            <a:avLst/>
          </a:prstGeom>
        </p:spPr>
      </p:pic>
      <p:pic>
        <p:nvPicPr>
          <p:cNvPr id="8" name="Bildobjekt 7">
            <a:extLst>
              <a:ext uri="{FF2B5EF4-FFF2-40B4-BE49-F238E27FC236}">
                <a16:creationId xmlns:a16="http://schemas.microsoft.com/office/drawing/2014/main" id="{7FA92617-AFDD-DB07-2F29-F2B45DC853D5}"/>
              </a:ext>
            </a:extLst>
          </p:cNvPr>
          <p:cNvPicPr>
            <a:picLocks noChangeAspect="1"/>
          </p:cNvPicPr>
          <p:nvPr/>
        </p:nvPicPr>
        <p:blipFill>
          <a:blip r:embed="rId4"/>
          <a:stretch>
            <a:fillRect/>
          </a:stretch>
        </p:blipFill>
        <p:spPr>
          <a:xfrm>
            <a:off x="8222681" y="3209514"/>
            <a:ext cx="2918713" cy="1470787"/>
          </a:xfrm>
          <a:prstGeom prst="rect">
            <a:avLst/>
          </a:prstGeom>
        </p:spPr>
      </p:pic>
      <p:pic>
        <p:nvPicPr>
          <p:cNvPr id="2" name="Bildobjekt 1">
            <a:extLst>
              <a:ext uri="{FF2B5EF4-FFF2-40B4-BE49-F238E27FC236}">
                <a16:creationId xmlns:a16="http://schemas.microsoft.com/office/drawing/2014/main" id="{DE10480B-F1FD-A76C-65F1-8F1A8EF41F01}"/>
              </a:ext>
            </a:extLst>
          </p:cNvPr>
          <p:cNvPicPr>
            <a:picLocks noChangeAspect="1"/>
          </p:cNvPicPr>
          <p:nvPr/>
        </p:nvPicPr>
        <p:blipFill>
          <a:blip r:embed="rId5"/>
          <a:stretch>
            <a:fillRect/>
          </a:stretch>
        </p:blipFill>
        <p:spPr>
          <a:xfrm>
            <a:off x="5969720" y="4437818"/>
            <a:ext cx="2577285" cy="2282121"/>
          </a:xfrm>
          <a:prstGeom prst="rect">
            <a:avLst/>
          </a:prstGeom>
        </p:spPr>
      </p:pic>
    </p:spTree>
    <p:extLst>
      <p:ext uri="{BB962C8B-B14F-4D97-AF65-F5344CB8AC3E}">
        <p14:creationId xmlns:p14="http://schemas.microsoft.com/office/powerpoint/2010/main" val="130086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fade">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fade">
                                      <p:cBhvr>
                                        <p:cTn id="4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81200" y="476672"/>
            <a:ext cx="8229600" cy="666328"/>
          </a:xfrm>
        </p:spPr>
        <p:txBody>
          <a:bodyPr/>
          <a:lstStyle/>
          <a:p>
            <a:pPr algn="ctr"/>
            <a:r>
              <a:rPr lang="sv-SE" dirty="0">
                <a:solidFill>
                  <a:srgbClr val="92D050"/>
                </a:solidFill>
              </a:rPr>
              <a:t>Handdesinfektion</a:t>
            </a:r>
          </a:p>
        </p:txBody>
      </p:sp>
      <p:sp>
        <p:nvSpPr>
          <p:cNvPr id="5" name="Platshållare för text 4"/>
          <p:cNvSpPr>
            <a:spLocks noGrp="1"/>
          </p:cNvSpPr>
          <p:nvPr>
            <p:ph type="body" idx="1"/>
          </p:nvPr>
        </p:nvSpPr>
        <p:spPr/>
        <p:txBody>
          <a:bodyPr/>
          <a:lstStyle/>
          <a:p>
            <a:pPr algn="ctr"/>
            <a:r>
              <a:rPr lang="sv-SE" sz="1800" dirty="0">
                <a:solidFill>
                  <a:schemeClr val="tx1"/>
                </a:solidFill>
              </a:rPr>
              <a:t>Fingrar före handdesinfektion</a:t>
            </a:r>
          </a:p>
        </p:txBody>
      </p:sp>
      <p:pic>
        <p:nvPicPr>
          <p:cNvPr id="7" name="Picture 9"/>
          <p:cNvPicPr>
            <a:picLocks noGrp="1" noChangeAspect="1" noChangeArrowheads="1"/>
          </p:cNvPicPr>
          <p:nvPr>
            <p:ph sz="half" idx="2"/>
          </p:nvPr>
        </p:nvPicPr>
        <p:blipFill>
          <a:blip r:embed="rId2" cstate="print"/>
          <a:stretch>
            <a:fillRect/>
          </a:stretch>
        </p:blipFill>
        <p:spPr>
          <a:xfrm>
            <a:off x="2129590" y="2438400"/>
            <a:ext cx="3741821" cy="3429000"/>
          </a:xfrm>
          <a:noFill/>
          <a:ln/>
        </p:spPr>
      </p:pic>
      <p:sp>
        <p:nvSpPr>
          <p:cNvPr id="6" name="Platshållare för text 5"/>
          <p:cNvSpPr>
            <a:spLocks noGrp="1"/>
          </p:cNvSpPr>
          <p:nvPr>
            <p:ph type="body" sz="quarter" idx="3"/>
          </p:nvPr>
        </p:nvSpPr>
        <p:spPr/>
        <p:txBody>
          <a:bodyPr>
            <a:normAutofit/>
          </a:bodyPr>
          <a:lstStyle/>
          <a:p>
            <a:pPr algn="ctr"/>
            <a:r>
              <a:rPr lang="sv-SE" sz="1800" dirty="0">
                <a:solidFill>
                  <a:schemeClr val="tx1"/>
                </a:solidFill>
              </a:rPr>
              <a:t>Fingrar efter fullgod handdesinfektion</a:t>
            </a:r>
          </a:p>
        </p:txBody>
      </p:sp>
      <p:pic>
        <p:nvPicPr>
          <p:cNvPr id="8" name="Picture 11"/>
          <p:cNvPicPr>
            <a:picLocks noGrp="1" noChangeAspect="1" noChangeArrowheads="1"/>
          </p:cNvPicPr>
          <p:nvPr>
            <p:ph sz="quarter" idx="4"/>
          </p:nvPr>
        </p:nvPicPr>
        <p:blipFill>
          <a:blip r:embed="rId3" cstate="print"/>
          <a:stretch>
            <a:fillRect/>
          </a:stretch>
        </p:blipFill>
        <p:spPr bwMode="auto">
          <a:xfrm>
            <a:off x="6325719" y="2434638"/>
            <a:ext cx="3731562" cy="3370627"/>
          </a:xfrm>
          <a:prstGeom prst="rect">
            <a:avLst/>
          </a:prstGeom>
          <a:noFill/>
          <a:ln w="9525">
            <a:noFill/>
            <a:miter lim="800000"/>
            <a:headEnd/>
            <a:tailEnd/>
          </a:ln>
          <a:effectLst/>
        </p:spPr>
      </p:pic>
      <p:pic>
        <p:nvPicPr>
          <p:cNvPr id="9" name="Bildobjekt 8">
            <a:extLst>
              <a:ext uri="{FF2B5EF4-FFF2-40B4-BE49-F238E27FC236}">
                <a16:creationId xmlns:a16="http://schemas.microsoft.com/office/drawing/2014/main" id="{988E14B1-0C4D-423F-9144-234FF0FA1BFD}"/>
              </a:ext>
            </a:extLst>
          </p:cNvPr>
          <p:cNvPicPr>
            <a:picLocks noChangeAspect="1"/>
          </p:cNvPicPr>
          <p:nvPr/>
        </p:nvPicPr>
        <p:blipFill>
          <a:blip r:embed="rId4"/>
          <a:stretch>
            <a:fillRect/>
          </a:stretch>
        </p:blipFill>
        <p:spPr>
          <a:xfrm>
            <a:off x="0" y="105637"/>
            <a:ext cx="1504950" cy="1228725"/>
          </a:xfrm>
          <a:prstGeom prst="rect">
            <a:avLst/>
          </a:prstGeom>
        </p:spPr>
      </p:pic>
    </p:spTree>
    <p:extLst>
      <p:ext uri="{BB962C8B-B14F-4D97-AF65-F5344CB8AC3E}">
        <p14:creationId xmlns:p14="http://schemas.microsoft.com/office/powerpoint/2010/main" val="3490865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A30FFC-EA40-EBC2-1D68-550B9318535A}"/>
              </a:ext>
            </a:extLst>
          </p:cNvPr>
          <p:cNvSpPr>
            <a:spLocks noGrp="1"/>
          </p:cNvSpPr>
          <p:nvPr>
            <p:ph type="title"/>
          </p:nvPr>
        </p:nvSpPr>
        <p:spPr/>
        <p:txBody>
          <a:bodyPr/>
          <a:lstStyle/>
          <a:p>
            <a:r>
              <a:rPr lang="sv-SE" dirty="0"/>
              <a:t>Kommentarer från självskattningar </a:t>
            </a:r>
            <a:r>
              <a:rPr lang="sv-SE" dirty="0" err="1"/>
              <a:t>ang</a:t>
            </a:r>
            <a:r>
              <a:rPr lang="sv-SE" dirty="0"/>
              <a:t> användning av handskar</a:t>
            </a:r>
          </a:p>
        </p:txBody>
      </p:sp>
      <p:sp>
        <p:nvSpPr>
          <p:cNvPr id="3" name="Platshållare för innehåll 2">
            <a:extLst>
              <a:ext uri="{FF2B5EF4-FFF2-40B4-BE49-F238E27FC236}">
                <a16:creationId xmlns:a16="http://schemas.microsoft.com/office/drawing/2014/main" id="{E5DFC736-4388-CEBE-C31B-F1BE842DDAF6}"/>
              </a:ext>
            </a:extLst>
          </p:cNvPr>
          <p:cNvSpPr>
            <a:spLocks noGrp="1"/>
          </p:cNvSpPr>
          <p:nvPr>
            <p:ph idx="1"/>
          </p:nvPr>
        </p:nvSpPr>
        <p:spPr>
          <a:xfrm>
            <a:off x="597158" y="1815532"/>
            <a:ext cx="8596668" cy="3880773"/>
          </a:xfrm>
        </p:spPr>
        <p:txBody>
          <a:bodyPr/>
          <a:lstStyle/>
          <a:p>
            <a:endParaRPr lang="sv-SE" dirty="0"/>
          </a:p>
          <a:p>
            <a:endParaRPr lang="sv-SE" dirty="0"/>
          </a:p>
          <a:p>
            <a:endParaRPr lang="sv-SE" dirty="0"/>
          </a:p>
        </p:txBody>
      </p:sp>
      <p:sp>
        <p:nvSpPr>
          <p:cNvPr id="9" name="Pratbubbla: rektangel med rundade hörn 8">
            <a:extLst>
              <a:ext uri="{FF2B5EF4-FFF2-40B4-BE49-F238E27FC236}">
                <a16:creationId xmlns:a16="http://schemas.microsoft.com/office/drawing/2014/main" id="{A67F607E-3EEB-9E4B-2265-1494B130D037}"/>
              </a:ext>
            </a:extLst>
          </p:cNvPr>
          <p:cNvSpPr/>
          <p:nvPr/>
        </p:nvSpPr>
        <p:spPr>
          <a:xfrm>
            <a:off x="4854515" y="2045494"/>
            <a:ext cx="2665562" cy="842837"/>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t>Bäst att använda handskar i nästan alla möjliga fall</a:t>
            </a:r>
          </a:p>
        </p:txBody>
      </p:sp>
      <p:sp>
        <p:nvSpPr>
          <p:cNvPr id="10" name="Pratbubbla: oval 9">
            <a:extLst>
              <a:ext uri="{FF2B5EF4-FFF2-40B4-BE49-F238E27FC236}">
                <a16:creationId xmlns:a16="http://schemas.microsoft.com/office/drawing/2014/main" id="{A96324D1-7017-F66E-BA11-777D4A11CBD8}"/>
              </a:ext>
            </a:extLst>
          </p:cNvPr>
          <p:cNvSpPr/>
          <p:nvPr/>
        </p:nvSpPr>
        <p:spPr>
          <a:xfrm>
            <a:off x="7561053" y="3003426"/>
            <a:ext cx="2665561" cy="2027207"/>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buNone/>
            </a:pPr>
            <a:r>
              <a:rPr lang="la-Latn"/>
              <a:t>Jag använder handskar hos brukare , det kan bli vätskor och dyl ändå.</a:t>
            </a:r>
            <a:endParaRPr lang="sv-SE" dirty="0">
              <a:latin typeface="Georgia" panose="02040502050405020303" pitchFamily="18" charset="0"/>
              <a:ea typeface="Arial" panose="020B0604020202020204" pitchFamily="34" charset="0"/>
              <a:cs typeface="Times New Roman" panose="02020603050405020304" pitchFamily="18" charset="0"/>
            </a:endParaRPr>
          </a:p>
        </p:txBody>
      </p:sp>
      <p:sp>
        <p:nvSpPr>
          <p:cNvPr id="11" name="Pratbubbla: rektangel 10">
            <a:extLst>
              <a:ext uri="{FF2B5EF4-FFF2-40B4-BE49-F238E27FC236}">
                <a16:creationId xmlns:a16="http://schemas.microsoft.com/office/drawing/2014/main" id="{CB359E51-F907-B457-D93F-BBA6BFB81E52}"/>
              </a:ext>
            </a:extLst>
          </p:cNvPr>
          <p:cNvSpPr/>
          <p:nvPr/>
        </p:nvSpPr>
        <p:spPr>
          <a:xfrm>
            <a:off x="1509622" y="5051211"/>
            <a:ext cx="2942062" cy="1220340"/>
          </a:xfrm>
          <a:prstGeom prst="wedge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a-Latn" dirty="0"/>
              <a:t>Jag använder handskar vid alla moment inne hos vårdtagaren</a:t>
            </a:r>
            <a:endParaRPr lang="sv-SE" dirty="0"/>
          </a:p>
        </p:txBody>
      </p:sp>
      <p:sp>
        <p:nvSpPr>
          <p:cNvPr id="12" name="Tankebubbla: moln 11">
            <a:extLst>
              <a:ext uri="{FF2B5EF4-FFF2-40B4-BE49-F238E27FC236}">
                <a16:creationId xmlns:a16="http://schemas.microsoft.com/office/drawing/2014/main" id="{22396456-34C7-AF0E-D1F6-17BBA2C36162}"/>
              </a:ext>
            </a:extLst>
          </p:cNvPr>
          <p:cNvSpPr/>
          <p:nvPr/>
        </p:nvSpPr>
        <p:spPr>
          <a:xfrm>
            <a:off x="4813540" y="4649636"/>
            <a:ext cx="3313792" cy="1895543"/>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buNone/>
            </a:pPr>
            <a:r>
              <a:rPr lang="la-Latn" dirty="0"/>
              <a:t>Jag använder i</a:t>
            </a:r>
            <a:r>
              <a:rPr lang="sv-SE" dirty="0"/>
              <a:t> </a:t>
            </a:r>
            <a:r>
              <a:rPr lang="la-Latn" dirty="0"/>
              <a:t>princip alltid handskar</a:t>
            </a:r>
            <a:r>
              <a:rPr lang="sv-SE" dirty="0"/>
              <a:t> det känns mer hygieniskt</a:t>
            </a:r>
            <a:endParaRPr lang="sv-SE" dirty="0">
              <a:latin typeface="Georgia" panose="02040502050405020303" pitchFamily="18" charset="0"/>
              <a:ea typeface="Arial" panose="020B0604020202020204" pitchFamily="34" charset="0"/>
              <a:cs typeface="Times New Roman" panose="02020603050405020304" pitchFamily="18" charset="0"/>
            </a:endParaRPr>
          </a:p>
        </p:txBody>
      </p:sp>
      <p:sp>
        <p:nvSpPr>
          <p:cNvPr id="13" name="Pratbubbla: oval 12">
            <a:extLst>
              <a:ext uri="{FF2B5EF4-FFF2-40B4-BE49-F238E27FC236}">
                <a16:creationId xmlns:a16="http://schemas.microsoft.com/office/drawing/2014/main" id="{78175BF7-2331-7644-1C51-07DB8735B1DE}"/>
              </a:ext>
            </a:extLst>
          </p:cNvPr>
          <p:cNvSpPr/>
          <p:nvPr/>
        </p:nvSpPr>
        <p:spPr>
          <a:xfrm>
            <a:off x="215660" y="2883359"/>
            <a:ext cx="4597880" cy="1214892"/>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buNone/>
            </a:pPr>
            <a:r>
              <a:rPr lang="la-Latn" dirty="0"/>
              <a:t>Jag använder handskar även om jag inte kommer i kontakt med kroppsvätskor!</a:t>
            </a:r>
            <a:endParaRPr lang="sv-SE" dirty="0">
              <a:latin typeface="Georgia" panose="02040502050405020303"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7781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624C88-F8C6-771B-15BE-E3F004A05DC5}"/>
              </a:ext>
            </a:extLst>
          </p:cNvPr>
          <p:cNvSpPr>
            <a:spLocks noGrp="1"/>
          </p:cNvSpPr>
          <p:nvPr>
            <p:ph type="title"/>
          </p:nvPr>
        </p:nvSpPr>
        <p:spPr/>
        <p:txBody>
          <a:bodyPr/>
          <a:lstStyle/>
          <a:p>
            <a:pPr algn="ctr"/>
            <a:r>
              <a:rPr lang="sv-SE" dirty="0">
                <a:solidFill>
                  <a:srgbClr val="98C200"/>
                </a:solidFill>
              </a:rPr>
              <a:t>Budskap att ta med</a:t>
            </a:r>
          </a:p>
        </p:txBody>
      </p:sp>
      <p:sp>
        <p:nvSpPr>
          <p:cNvPr id="3" name="Platshållare för innehåll 2">
            <a:extLst>
              <a:ext uri="{FF2B5EF4-FFF2-40B4-BE49-F238E27FC236}">
                <a16:creationId xmlns:a16="http://schemas.microsoft.com/office/drawing/2014/main" id="{83942CD7-6FB8-5CDD-D5D3-059F40553ED4}"/>
              </a:ext>
            </a:extLst>
          </p:cNvPr>
          <p:cNvSpPr>
            <a:spLocks noGrp="1"/>
          </p:cNvSpPr>
          <p:nvPr>
            <p:ph idx="1"/>
          </p:nvPr>
        </p:nvSpPr>
        <p:spPr>
          <a:xfrm>
            <a:off x="752475" y="1643004"/>
            <a:ext cx="8596668" cy="3880773"/>
          </a:xfrm>
        </p:spPr>
        <p:txBody>
          <a:bodyPr/>
          <a:lstStyle/>
          <a:p>
            <a:r>
              <a:rPr lang="sv-SE" dirty="0"/>
              <a:t>En </a:t>
            </a:r>
            <a:r>
              <a:rPr lang="sv-SE" dirty="0" err="1"/>
              <a:t>nydesinfekterad</a:t>
            </a:r>
            <a:r>
              <a:rPr lang="sv-SE" dirty="0"/>
              <a:t> hand är renare än en skyddshandske. Följ BHK och undvik onödig användning av handskar </a:t>
            </a:r>
          </a:p>
          <a:p>
            <a:r>
              <a:rPr lang="sv-SE" dirty="0"/>
              <a:t>Vid handskanvändning ökar risken att vi sprider smitta</a:t>
            </a:r>
          </a:p>
          <a:p>
            <a:r>
              <a:rPr lang="sv-SE" dirty="0"/>
              <a:t>Skyddshandskarna är inte heller så rena som vi tror. Även en nyöppnad handskförpackning innehåller mikroorganismer. </a:t>
            </a:r>
          </a:p>
          <a:p>
            <a:r>
              <a:rPr lang="sv-SE" dirty="0"/>
              <a:t>Du kan inte bli smittad genom hel hud – hel hud är en säker barriär!</a:t>
            </a:r>
          </a:p>
        </p:txBody>
      </p:sp>
      <p:pic>
        <p:nvPicPr>
          <p:cNvPr id="4" name="Bildobjekt 3">
            <a:extLst>
              <a:ext uri="{FF2B5EF4-FFF2-40B4-BE49-F238E27FC236}">
                <a16:creationId xmlns:a16="http://schemas.microsoft.com/office/drawing/2014/main" id="{9ADB1B22-50BC-BEAE-9350-DAA75AD1C687}"/>
              </a:ext>
            </a:extLst>
          </p:cNvPr>
          <p:cNvPicPr>
            <a:picLocks noChangeAspect="1"/>
          </p:cNvPicPr>
          <p:nvPr/>
        </p:nvPicPr>
        <p:blipFill>
          <a:blip r:embed="rId2"/>
          <a:stretch>
            <a:fillRect/>
          </a:stretch>
        </p:blipFill>
        <p:spPr>
          <a:xfrm>
            <a:off x="0" y="105637"/>
            <a:ext cx="1504950" cy="1228725"/>
          </a:xfrm>
          <a:prstGeom prst="rect">
            <a:avLst/>
          </a:prstGeom>
        </p:spPr>
      </p:pic>
    </p:spTree>
    <p:extLst>
      <p:ext uri="{BB962C8B-B14F-4D97-AF65-F5344CB8AC3E}">
        <p14:creationId xmlns:p14="http://schemas.microsoft.com/office/powerpoint/2010/main" val="98682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80A69B-3FAB-6A4E-C488-717ACFC20898}"/>
              </a:ext>
            </a:extLst>
          </p:cNvPr>
          <p:cNvSpPr>
            <a:spLocks noGrp="1"/>
          </p:cNvSpPr>
          <p:nvPr>
            <p:ph type="title"/>
          </p:nvPr>
        </p:nvSpPr>
        <p:spPr/>
        <p:txBody>
          <a:bodyPr/>
          <a:lstStyle/>
          <a:p>
            <a:pPr algn="ctr"/>
            <a:r>
              <a:rPr lang="sv-SE" dirty="0">
                <a:solidFill>
                  <a:srgbClr val="98C200"/>
                </a:solidFill>
              </a:rPr>
              <a:t>Rädsla/för säkerhets skull</a:t>
            </a:r>
          </a:p>
        </p:txBody>
      </p:sp>
      <p:pic>
        <p:nvPicPr>
          <p:cNvPr id="5" name="Platshållare för innehåll 4">
            <a:extLst>
              <a:ext uri="{FF2B5EF4-FFF2-40B4-BE49-F238E27FC236}">
                <a16:creationId xmlns:a16="http://schemas.microsoft.com/office/drawing/2014/main" id="{EADF63A7-F7A1-F3A7-CAEA-74C78D00BB55}"/>
              </a:ext>
            </a:extLst>
          </p:cNvPr>
          <p:cNvPicPr>
            <a:picLocks noGrp="1" noChangeAspect="1"/>
          </p:cNvPicPr>
          <p:nvPr>
            <p:ph idx="1"/>
          </p:nvPr>
        </p:nvPicPr>
        <p:blipFill>
          <a:blip r:embed="rId2"/>
          <a:stretch>
            <a:fillRect/>
          </a:stretch>
        </p:blipFill>
        <p:spPr>
          <a:xfrm>
            <a:off x="1054150" y="2160588"/>
            <a:ext cx="7843737" cy="3881437"/>
          </a:xfrm>
        </p:spPr>
      </p:pic>
      <p:pic>
        <p:nvPicPr>
          <p:cNvPr id="6" name="Bildobjekt 5">
            <a:extLst>
              <a:ext uri="{FF2B5EF4-FFF2-40B4-BE49-F238E27FC236}">
                <a16:creationId xmlns:a16="http://schemas.microsoft.com/office/drawing/2014/main" id="{3728577D-E6E4-E587-A83C-B47C8A074903}"/>
              </a:ext>
            </a:extLst>
          </p:cNvPr>
          <p:cNvPicPr>
            <a:picLocks noChangeAspect="1"/>
          </p:cNvPicPr>
          <p:nvPr/>
        </p:nvPicPr>
        <p:blipFill>
          <a:blip r:embed="rId3"/>
          <a:stretch>
            <a:fillRect/>
          </a:stretch>
        </p:blipFill>
        <p:spPr>
          <a:xfrm>
            <a:off x="0" y="105637"/>
            <a:ext cx="1504950" cy="1228725"/>
          </a:xfrm>
          <a:prstGeom prst="rect">
            <a:avLst/>
          </a:prstGeom>
        </p:spPr>
      </p:pic>
    </p:spTree>
    <p:extLst>
      <p:ext uri="{BB962C8B-B14F-4D97-AF65-F5344CB8AC3E}">
        <p14:creationId xmlns:p14="http://schemas.microsoft.com/office/powerpoint/2010/main" val="10806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B9038E-EF68-3DBC-785B-93A77EEEE4C1}"/>
              </a:ext>
            </a:extLst>
          </p:cNvPr>
          <p:cNvSpPr>
            <a:spLocks noGrp="1"/>
          </p:cNvSpPr>
          <p:nvPr>
            <p:ph type="title"/>
          </p:nvPr>
        </p:nvSpPr>
        <p:spPr/>
        <p:txBody>
          <a:bodyPr/>
          <a:lstStyle/>
          <a:p>
            <a:pPr algn="ctr"/>
            <a:r>
              <a:rPr lang="sv-SE" dirty="0">
                <a:solidFill>
                  <a:srgbClr val="98C200"/>
                </a:solidFill>
              </a:rPr>
              <a:t>Budskap att ta med</a:t>
            </a:r>
          </a:p>
        </p:txBody>
      </p:sp>
      <p:sp>
        <p:nvSpPr>
          <p:cNvPr id="3" name="Platshållare för innehåll 2">
            <a:extLst>
              <a:ext uri="{FF2B5EF4-FFF2-40B4-BE49-F238E27FC236}">
                <a16:creationId xmlns:a16="http://schemas.microsoft.com/office/drawing/2014/main" id="{E7F477F8-762A-0D2B-BBFC-6AA5D0536584}"/>
              </a:ext>
            </a:extLst>
          </p:cNvPr>
          <p:cNvSpPr>
            <a:spLocks noGrp="1"/>
          </p:cNvSpPr>
          <p:nvPr>
            <p:ph idx="1"/>
          </p:nvPr>
        </p:nvSpPr>
        <p:spPr>
          <a:xfrm>
            <a:off x="867115" y="1608498"/>
            <a:ext cx="8596668" cy="3880773"/>
          </a:xfrm>
        </p:spPr>
        <p:txBody>
          <a:bodyPr>
            <a:normAutofit/>
          </a:bodyPr>
          <a:lstStyle/>
          <a:p>
            <a:r>
              <a:rPr lang="sv-SE" dirty="0"/>
              <a:t>Även om vi inte kan förutse alla situationer så är det relativt få situationer där det behövs handskar. Följ basala hygienrutiner ihop med hel hud är risken minimal att du utsätts för smitta. </a:t>
            </a:r>
          </a:p>
          <a:p>
            <a:r>
              <a:rPr lang="sv-SE" dirty="0"/>
              <a:t>Det är inte farligt för dig att ta i patienten, även om hen bär på smitta, eller känns ofräsch, handdesinfektionen dödar bakterier/virus. </a:t>
            </a:r>
          </a:p>
          <a:p>
            <a:r>
              <a:rPr lang="sv-SE" dirty="0"/>
              <a:t>Vad gör du om du får kroppsvätska på din hela hud?</a:t>
            </a:r>
          </a:p>
          <a:p>
            <a:r>
              <a:rPr lang="sv-SE" dirty="0"/>
              <a:t>Handskar istället för hel hud?</a:t>
            </a:r>
          </a:p>
          <a:p>
            <a:r>
              <a:rPr lang="sv-SE" dirty="0"/>
              <a:t>Du kan inte bli smittad genom hel hud – hel hud är en säker barriär!</a:t>
            </a:r>
          </a:p>
        </p:txBody>
      </p:sp>
      <p:pic>
        <p:nvPicPr>
          <p:cNvPr id="4" name="Bildobjekt 3">
            <a:extLst>
              <a:ext uri="{FF2B5EF4-FFF2-40B4-BE49-F238E27FC236}">
                <a16:creationId xmlns:a16="http://schemas.microsoft.com/office/drawing/2014/main" id="{89987EEB-E557-E62B-08A8-9EC4C6A31740}"/>
              </a:ext>
            </a:extLst>
          </p:cNvPr>
          <p:cNvPicPr>
            <a:picLocks noChangeAspect="1"/>
          </p:cNvPicPr>
          <p:nvPr/>
        </p:nvPicPr>
        <p:blipFill>
          <a:blip r:embed="rId2"/>
          <a:stretch>
            <a:fillRect/>
          </a:stretch>
        </p:blipFill>
        <p:spPr>
          <a:xfrm>
            <a:off x="0" y="105637"/>
            <a:ext cx="1504950" cy="1228725"/>
          </a:xfrm>
          <a:prstGeom prst="rect">
            <a:avLst/>
          </a:prstGeom>
        </p:spPr>
      </p:pic>
    </p:spTree>
    <p:extLst>
      <p:ext uri="{BB962C8B-B14F-4D97-AF65-F5344CB8AC3E}">
        <p14:creationId xmlns:p14="http://schemas.microsoft.com/office/powerpoint/2010/main" val="1007538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589746-6247-FFE0-D740-BE855B94A94F}"/>
              </a:ext>
            </a:extLst>
          </p:cNvPr>
          <p:cNvSpPr>
            <a:spLocks noGrp="1"/>
          </p:cNvSpPr>
          <p:nvPr>
            <p:ph type="title"/>
          </p:nvPr>
        </p:nvSpPr>
        <p:spPr/>
        <p:txBody>
          <a:bodyPr/>
          <a:lstStyle/>
          <a:p>
            <a:pPr algn="ctr"/>
            <a:r>
              <a:rPr lang="sv-SE" dirty="0">
                <a:solidFill>
                  <a:srgbClr val="98C200"/>
                </a:solidFill>
              </a:rPr>
              <a:t>Felaktig vana/slarv</a:t>
            </a:r>
          </a:p>
        </p:txBody>
      </p:sp>
      <p:pic>
        <p:nvPicPr>
          <p:cNvPr id="5" name="Platshållare för innehåll 4">
            <a:extLst>
              <a:ext uri="{FF2B5EF4-FFF2-40B4-BE49-F238E27FC236}">
                <a16:creationId xmlns:a16="http://schemas.microsoft.com/office/drawing/2014/main" id="{A4CCCBC3-CFB7-2F47-E9C0-D05D52AB29EA}"/>
              </a:ext>
            </a:extLst>
          </p:cNvPr>
          <p:cNvPicPr>
            <a:picLocks noGrp="1" noChangeAspect="1"/>
          </p:cNvPicPr>
          <p:nvPr>
            <p:ph idx="1"/>
          </p:nvPr>
        </p:nvPicPr>
        <p:blipFill>
          <a:blip r:embed="rId2"/>
          <a:stretch>
            <a:fillRect/>
          </a:stretch>
        </p:blipFill>
        <p:spPr>
          <a:xfrm>
            <a:off x="1655911" y="2160588"/>
            <a:ext cx="6640216" cy="3881437"/>
          </a:xfrm>
        </p:spPr>
      </p:pic>
      <p:pic>
        <p:nvPicPr>
          <p:cNvPr id="6" name="Bildobjekt 5">
            <a:extLst>
              <a:ext uri="{FF2B5EF4-FFF2-40B4-BE49-F238E27FC236}">
                <a16:creationId xmlns:a16="http://schemas.microsoft.com/office/drawing/2014/main" id="{7423D406-B361-9159-DE02-33F2E022A264}"/>
              </a:ext>
            </a:extLst>
          </p:cNvPr>
          <p:cNvPicPr>
            <a:picLocks noChangeAspect="1"/>
          </p:cNvPicPr>
          <p:nvPr/>
        </p:nvPicPr>
        <p:blipFill>
          <a:blip r:embed="rId3"/>
          <a:stretch>
            <a:fillRect/>
          </a:stretch>
        </p:blipFill>
        <p:spPr>
          <a:xfrm>
            <a:off x="110325" y="209004"/>
            <a:ext cx="1504950" cy="1228725"/>
          </a:xfrm>
          <a:prstGeom prst="rect">
            <a:avLst/>
          </a:prstGeom>
        </p:spPr>
      </p:pic>
    </p:spTree>
    <p:extLst>
      <p:ext uri="{BB962C8B-B14F-4D97-AF65-F5344CB8AC3E}">
        <p14:creationId xmlns:p14="http://schemas.microsoft.com/office/powerpoint/2010/main" val="132304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6F314A-F934-575B-531B-77C451517407}"/>
              </a:ext>
            </a:extLst>
          </p:cNvPr>
          <p:cNvSpPr>
            <a:spLocks noGrp="1"/>
          </p:cNvSpPr>
          <p:nvPr>
            <p:ph type="title"/>
          </p:nvPr>
        </p:nvSpPr>
        <p:spPr>
          <a:xfrm>
            <a:off x="677334" y="609600"/>
            <a:ext cx="8596668" cy="886691"/>
          </a:xfrm>
        </p:spPr>
        <p:txBody>
          <a:bodyPr/>
          <a:lstStyle/>
          <a:p>
            <a:pPr algn="ctr"/>
            <a:r>
              <a:rPr lang="sv-SE" dirty="0">
                <a:solidFill>
                  <a:srgbClr val="98C200"/>
                </a:solidFill>
              </a:rPr>
              <a:t>Budskap att ta med</a:t>
            </a:r>
          </a:p>
        </p:txBody>
      </p:sp>
      <p:sp>
        <p:nvSpPr>
          <p:cNvPr id="3" name="Platshållare för innehåll 2">
            <a:extLst>
              <a:ext uri="{FF2B5EF4-FFF2-40B4-BE49-F238E27FC236}">
                <a16:creationId xmlns:a16="http://schemas.microsoft.com/office/drawing/2014/main" id="{60B68874-A183-37D7-A005-726B561BE439}"/>
              </a:ext>
            </a:extLst>
          </p:cNvPr>
          <p:cNvSpPr>
            <a:spLocks noGrp="1"/>
          </p:cNvSpPr>
          <p:nvPr>
            <p:ph idx="1"/>
          </p:nvPr>
        </p:nvSpPr>
        <p:spPr>
          <a:xfrm>
            <a:off x="953435" y="1572761"/>
            <a:ext cx="8596668" cy="3880773"/>
          </a:xfrm>
        </p:spPr>
        <p:txBody>
          <a:bodyPr/>
          <a:lstStyle/>
          <a:p>
            <a:r>
              <a:rPr lang="sv-SE" dirty="0"/>
              <a:t>Om vi verkligen bara använder handskar i de situationer vi behöver, så blir det relativt få moment under en dag och i de situationerna kan vi invänta att handdesinfektionen torkar. </a:t>
            </a:r>
          </a:p>
          <a:p>
            <a:r>
              <a:rPr lang="sv-SE" dirty="0"/>
              <a:t>Massera in händerna med handdesinfektion, så att den sprids ut över hela händerna och då också torkar snabbare. </a:t>
            </a:r>
          </a:p>
          <a:p>
            <a:r>
              <a:rPr lang="sv-SE" dirty="0"/>
              <a:t>Hur mkt handdesinfektion behövs?</a:t>
            </a:r>
          </a:p>
          <a:p>
            <a:r>
              <a:rPr lang="sv-SE" dirty="0"/>
              <a:t>Passa på att prata med patienten och berätta vad du ska göra, medan spriten torkar. </a:t>
            </a:r>
          </a:p>
        </p:txBody>
      </p:sp>
      <p:pic>
        <p:nvPicPr>
          <p:cNvPr id="4" name="Bildobjekt 3">
            <a:extLst>
              <a:ext uri="{FF2B5EF4-FFF2-40B4-BE49-F238E27FC236}">
                <a16:creationId xmlns:a16="http://schemas.microsoft.com/office/drawing/2014/main" id="{80A07ACB-F656-D185-047D-672EE3D8EDA2}"/>
              </a:ext>
            </a:extLst>
          </p:cNvPr>
          <p:cNvPicPr>
            <a:picLocks noChangeAspect="1"/>
          </p:cNvPicPr>
          <p:nvPr/>
        </p:nvPicPr>
        <p:blipFill>
          <a:blip r:embed="rId2"/>
          <a:stretch>
            <a:fillRect/>
          </a:stretch>
        </p:blipFill>
        <p:spPr>
          <a:xfrm>
            <a:off x="0" y="105637"/>
            <a:ext cx="1504950" cy="1228725"/>
          </a:xfrm>
          <a:prstGeom prst="rect">
            <a:avLst/>
          </a:prstGeom>
        </p:spPr>
      </p:pic>
    </p:spTree>
    <p:extLst>
      <p:ext uri="{BB962C8B-B14F-4D97-AF65-F5344CB8AC3E}">
        <p14:creationId xmlns:p14="http://schemas.microsoft.com/office/powerpoint/2010/main" val="15829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1B731A-C127-ADEA-28CA-67B0F2A02FC1}"/>
              </a:ext>
            </a:extLst>
          </p:cNvPr>
          <p:cNvSpPr>
            <a:spLocks noGrp="1"/>
          </p:cNvSpPr>
          <p:nvPr>
            <p:ph type="title"/>
          </p:nvPr>
        </p:nvSpPr>
        <p:spPr>
          <a:xfrm>
            <a:off x="677334" y="609600"/>
            <a:ext cx="8596668" cy="766439"/>
          </a:xfrm>
        </p:spPr>
        <p:txBody>
          <a:bodyPr/>
          <a:lstStyle/>
          <a:p>
            <a:r>
              <a:rPr lang="sv-SE" dirty="0"/>
              <a:t>Innehåll denna gång</a:t>
            </a:r>
          </a:p>
        </p:txBody>
      </p:sp>
      <p:sp>
        <p:nvSpPr>
          <p:cNvPr id="3" name="Platshållare för innehåll 2">
            <a:extLst>
              <a:ext uri="{FF2B5EF4-FFF2-40B4-BE49-F238E27FC236}">
                <a16:creationId xmlns:a16="http://schemas.microsoft.com/office/drawing/2014/main" id="{EE239629-1537-5ECA-992E-AD6C40BC9191}"/>
              </a:ext>
            </a:extLst>
          </p:cNvPr>
          <p:cNvSpPr>
            <a:spLocks noGrp="1"/>
          </p:cNvSpPr>
          <p:nvPr>
            <p:ph idx="1"/>
          </p:nvPr>
        </p:nvSpPr>
        <p:spPr>
          <a:xfrm>
            <a:off x="677334" y="1473693"/>
            <a:ext cx="8596668" cy="4567669"/>
          </a:xfrm>
        </p:spPr>
        <p:txBody>
          <a:bodyPr>
            <a:normAutofit fontScale="62500" lnSpcReduction="20000"/>
          </a:bodyPr>
          <a:lstStyle/>
          <a:p>
            <a:r>
              <a:rPr lang="sv-SE" dirty="0">
                <a:solidFill>
                  <a:srgbClr val="FF0000"/>
                </a:solidFill>
              </a:rPr>
              <a:t>Genomgång av </a:t>
            </a:r>
            <a:r>
              <a:rPr lang="sv-SE" dirty="0" err="1">
                <a:solidFill>
                  <a:srgbClr val="FF0000"/>
                </a:solidFill>
              </a:rPr>
              <a:t>Årshjul</a:t>
            </a:r>
            <a:r>
              <a:rPr lang="sv-SE" dirty="0">
                <a:solidFill>
                  <a:srgbClr val="FF0000"/>
                </a:solidFill>
              </a:rPr>
              <a:t> – hygienombud, fliken för kommunens hygienombud flyttad</a:t>
            </a:r>
          </a:p>
          <a:p>
            <a:r>
              <a:rPr lang="sv-SE" dirty="0">
                <a:solidFill>
                  <a:srgbClr val="FF0000"/>
                </a:solidFill>
              </a:rPr>
              <a:t>Förråd- regler och rutiner</a:t>
            </a:r>
          </a:p>
          <a:p>
            <a:r>
              <a:rPr lang="sv-SE" dirty="0">
                <a:solidFill>
                  <a:srgbClr val="FF0000"/>
                </a:solidFill>
              </a:rPr>
              <a:t>Antibiotikasmart – möjlighet till certifiering</a:t>
            </a:r>
          </a:p>
          <a:p>
            <a:r>
              <a:rPr lang="sv-SE" dirty="0">
                <a:solidFill>
                  <a:srgbClr val="FF0000"/>
                </a:solidFill>
              </a:rPr>
              <a:t>Vårdhygienisk egenkontroll (VEK)</a:t>
            </a:r>
          </a:p>
          <a:p>
            <a:r>
              <a:rPr lang="sv-SE" dirty="0">
                <a:solidFill>
                  <a:srgbClr val="FF0000"/>
                </a:solidFill>
              </a:rPr>
              <a:t>Vad gäller för användning av skyddshandskar</a:t>
            </a:r>
          </a:p>
          <a:p>
            <a:r>
              <a:rPr lang="sv-SE" dirty="0">
                <a:solidFill>
                  <a:srgbClr val="FF0000"/>
                </a:solidFill>
              </a:rPr>
              <a:t>Frågor</a:t>
            </a:r>
          </a:p>
          <a:p>
            <a:r>
              <a:rPr lang="sv-SE" dirty="0">
                <a:solidFill>
                  <a:srgbClr val="FF0000"/>
                </a:solidFill>
              </a:rPr>
              <a:t>Teams vi tittar på nya Teamet och visar nästa mötes länk</a:t>
            </a:r>
          </a:p>
          <a:p>
            <a:pPr marL="0" lvl="0" indent="0">
              <a:buNone/>
            </a:pPr>
            <a:r>
              <a:rPr lang="sv-SE" b="1" dirty="0">
                <a:solidFill>
                  <a:schemeClr val="tx1"/>
                </a:solidFill>
              </a:rPr>
              <a:t>Förra gången </a:t>
            </a:r>
          </a:p>
          <a:p>
            <a:pPr lvl="0"/>
            <a:r>
              <a:rPr lang="en-US" dirty="0" err="1">
                <a:solidFill>
                  <a:schemeClr val="tx1"/>
                </a:solidFill>
              </a:rPr>
              <a:t>Vilka</a:t>
            </a:r>
            <a:r>
              <a:rPr lang="en-US" dirty="0">
                <a:solidFill>
                  <a:schemeClr val="tx1"/>
                </a:solidFill>
              </a:rPr>
              <a:t> </a:t>
            </a:r>
            <a:r>
              <a:rPr lang="en-US" dirty="0" err="1">
                <a:solidFill>
                  <a:schemeClr val="tx1"/>
                </a:solidFill>
              </a:rPr>
              <a:t>är</a:t>
            </a:r>
            <a:r>
              <a:rPr lang="en-US" dirty="0">
                <a:solidFill>
                  <a:schemeClr val="tx1"/>
                </a:solidFill>
              </a:rPr>
              <a:t> </a:t>
            </a:r>
            <a:r>
              <a:rPr lang="en-US" dirty="0" err="1">
                <a:solidFill>
                  <a:schemeClr val="tx1"/>
                </a:solidFill>
              </a:rPr>
              <a:t>Vårdhygien</a:t>
            </a:r>
            <a:endParaRPr lang="en-US" dirty="0">
              <a:solidFill>
                <a:schemeClr val="tx1"/>
              </a:solidFill>
            </a:endParaRPr>
          </a:p>
          <a:p>
            <a:pPr lvl="0"/>
            <a:r>
              <a:rPr lang="en-US" dirty="0" err="1">
                <a:solidFill>
                  <a:schemeClr val="tx1"/>
                </a:solidFill>
              </a:rPr>
              <a:t>Hygienombudets</a:t>
            </a:r>
            <a:r>
              <a:rPr lang="en-US" dirty="0">
                <a:solidFill>
                  <a:schemeClr val="tx1"/>
                </a:solidFill>
              </a:rPr>
              <a:t> </a:t>
            </a:r>
            <a:r>
              <a:rPr lang="en-US" dirty="0" err="1">
                <a:solidFill>
                  <a:schemeClr val="tx1"/>
                </a:solidFill>
              </a:rPr>
              <a:t>uppdragsbeskrivning</a:t>
            </a:r>
            <a:r>
              <a:rPr lang="en-US" dirty="0">
                <a:solidFill>
                  <a:schemeClr val="tx1"/>
                </a:solidFill>
              </a:rPr>
              <a:t> </a:t>
            </a:r>
          </a:p>
          <a:p>
            <a:pPr lvl="0"/>
            <a:r>
              <a:rPr lang="en-US" dirty="0" err="1">
                <a:solidFill>
                  <a:schemeClr val="tx1"/>
                </a:solidFill>
              </a:rPr>
              <a:t>Självskattning</a:t>
            </a:r>
            <a:r>
              <a:rPr lang="en-US" dirty="0">
                <a:solidFill>
                  <a:schemeClr val="tx1"/>
                </a:solidFill>
              </a:rPr>
              <a:t> </a:t>
            </a:r>
            <a:r>
              <a:rPr lang="en-US" dirty="0" err="1">
                <a:solidFill>
                  <a:schemeClr val="tx1"/>
                </a:solidFill>
              </a:rPr>
              <a:t>gällande</a:t>
            </a:r>
            <a:r>
              <a:rPr lang="en-US" dirty="0">
                <a:solidFill>
                  <a:schemeClr val="tx1"/>
                </a:solidFill>
              </a:rPr>
              <a:t> Basala </a:t>
            </a:r>
            <a:r>
              <a:rPr lang="en-US" dirty="0" err="1">
                <a:solidFill>
                  <a:schemeClr val="tx1"/>
                </a:solidFill>
              </a:rPr>
              <a:t>hygienrutiner</a:t>
            </a:r>
            <a:r>
              <a:rPr lang="en-US" dirty="0">
                <a:solidFill>
                  <a:schemeClr val="tx1"/>
                </a:solidFill>
              </a:rPr>
              <a:t> (BHR),</a:t>
            </a:r>
          </a:p>
          <a:p>
            <a:pPr lvl="0"/>
            <a:r>
              <a:rPr lang="en-US" dirty="0">
                <a:solidFill>
                  <a:schemeClr val="tx1"/>
                </a:solidFill>
              </a:rPr>
              <a:t>Kommentarer </a:t>
            </a:r>
            <a:r>
              <a:rPr lang="en-US" dirty="0" err="1">
                <a:solidFill>
                  <a:schemeClr val="tx1"/>
                </a:solidFill>
              </a:rPr>
              <a:t>från</a:t>
            </a:r>
            <a:r>
              <a:rPr lang="en-US" dirty="0">
                <a:solidFill>
                  <a:schemeClr val="tx1"/>
                </a:solidFill>
              </a:rPr>
              <a:t> </a:t>
            </a:r>
            <a:r>
              <a:rPr lang="en-US" dirty="0" err="1">
                <a:solidFill>
                  <a:schemeClr val="tx1"/>
                </a:solidFill>
              </a:rPr>
              <a:t>självskattning</a:t>
            </a:r>
            <a:r>
              <a:rPr lang="en-US" dirty="0">
                <a:solidFill>
                  <a:schemeClr val="tx1"/>
                </a:solidFill>
              </a:rPr>
              <a:t> </a:t>
            </a:r>
          </a:p>
          <a:p>
            <a:pPr lvl="0"/>
            <a:r>
              <a:rPr lang="en-US" dirty="0" err="1">
                <a:solidFill>
                  <a:schemeClr val="tx1"/>
                </a:solidFill>
              </a:rPr>
              <a:t>Hitta</a:t>
            </a:r>
            <a:r>
              <a:rPr lang="en-US" dirty="0">
                <a:solidFill>
                  <a:schemeClr val="tx1"/>
                </a:solidFill>
              </a:rPr>
              <a:t> till </a:t>
            </a:r>
            <a:r>
              <a:rPr lang="en-US" dirty="0" err="1">
                <a:solidFill>
                  <a:schemeClr val="tx1"/>
                </a:solidFill>
              </a:rPr>
              <a:t>Vårdhygiens</a:t>
            </a:r>
            <a:r>
              <a:rPr lang="en-US" dirty="0">
                <a:solidFill>
                  <a:schemeClr val="tx1"/>
                </a:solidFill>
              </a:rPr>
              <a:t> </a:t>
            </a:r>
            <a:r>
              <a:rPr lang="en-US" dirty="0" err="1">
                <a:solidFill>
                  <a:schemeClr val="tx1"/>
                </a:solidFill>
              </a:rPr>
              <a:t>hemsida</a:t>
            </a:r>
            <a:endParaRPr lang="en-US" dirty="0">
              <a:solidFill>
                <a:schemeClr val="tx1"/>
              </a:solidFill>
            </a:endParaRPr>
          </a:p>
          <a:p>
            <a:pPr lvl="0"/>
            <a:r>
              <a:rPr lang="en-US" dirty="0" err="1">
                <a:solidFill>
                  <a:schemeClr val="tx1"/>
                </a:solidFill>
              </a:rPr>
              <a:t>Inskickade</a:t>
            </a:r>
            <a:r>
              <a:rPr lang="en-US" dirty="0">
                <a:solidFill>
                  <a:schemeClr val="tx1"/>
                </a:solidFill>
              </a:rPr>
              <a:t> </a:t>
            </a:r>
            <a:r>
              <a:rPr lang="en-US" dirty="0" err="1">
                <a:solidFill>
                  <a:schemeClr val="tx1"/>
                </a:solidFill>
              </a:rPr>
              <a:t>frågor</a:t>
            </a:r>
            <a:r>
              <a:rPr lang="en-US" dirty="0">
                <a:solidFill>
                  <a:schemeClr val="tx1"/>
                </a:solidFill>
              </a:rPr>
              <a:t> </a:t>
            </a:r>
          </a:p>
          <a:p>
            <a:pPr lvl="0"/>
            <a:r>
              <a:rPr lang="en-US" dirty="0">
                <a:solidFill>
                  <a:schemeClr val="tx1"/>
                </a:solidFill>
              </a:rPr>
              <a:t>BHR - </a:t>
            </a:r>
            <a:r>
              <a:rPr lang="en-US" dirty="0" err="1">
                <a:solidFill>
                  <a:schemeClr val="tx1"/>
                </a:solidFill>
              </a:rPr>
              <a:t>skyddshandskar</a:t>
            </a:r>
            <a:endParaRPr lang="en-US" dirty="0">
              <a:solidFill>
                <a:schemeClr val="tx1"/>
              </a:solidFill>
            </a:endParaRPr>
          </a:p>
          <a:p>
            <a:pPr lvl="0"/>
            <a:r>
              <a:rPr lang="en-US" dirty="0" err="1">
                <a:solidFill>
                  <a:schemeClr val="tx1"/>
                </a:solidFill>
              </a:rPr>
              <a:t>Struktur</a:t>
            </a:r>
            <a:r>
              <a:rPr lang="en-US" dirty="0">
                <a:solidFill>
                  <a:schemeClr val="tx1"/>
                </a:solidFill>
              </a:rPr>
              <a:t> för </a:t>
            </a:r>
            <a:r>
              <a:rPr lang="en-US" dirty="0" err="1">
                <a:solidFill>
                  <a:schemeClr val="tx1"/>
                </a:solidFill>
              </a:rPr>
              <a:t>en</a:t>
            </a:r>
            <a:r>
              <a:rPr lang="en-US" dirty="0">
                <a:solidFill>
                  <a:schemeClr val="tx1"/>
                </a:solidFill>
              </a:rPr>
              <a:t> </a:t>
            </a:r>
            <a:r>
              <a:rPr lang="en-US" dirty="0" err="1">
                <a:solidFill>
                  <a:schemeClr val="tx1"/>
                </a:solidFill>
              </a:rPr>
              <a:t>eventuell</a:t>
            </a:r>
            <a:r>
              <a:rPr lang="en-US" dirty="0">
                <a:solidFill>
                  <a:schemeClr val="tx1"/>
                </a:solidFill>
              </a:rPr>
              <a:t> </a:t>
            </a:r>
            <a:r>
              <a:rPr lang="en-US" dirty="0" err="1">
                <a:solidFill>
                  <a:schemeClr val="tx1"/>
                </a:solidFill>
              </a:rPr>
              <a:t>plattform</a:t>
            </a:r>
            <a:r>
              <a:rPr lang="en-US" dirty="0">
                <a:solidFill>
                  <a:schemeClr val="tx1"/>
                </a:solidFill>
              </a:rPr>
              <a:t> </a:t>
            </a:r>
          </a:p>
          <a:p>
            <a:pPr lvl="0"/>
            <a:r>
              <a:rPr lang="en-US" dirty="0" err="1">
                <a:solidFill>
                  <a:schemeClr val="tx1"/>
                </a:solidFill>
              </a:rPr>
              <a:t>Nästa</a:t>
            </a:r>
            <a:r>
              <a:rPr lang="en-US" dirty="0">
                <a:solidFill>
                  <a:schemeClr val="tx1"/>
                </a:solidFill>
              </a:rPr>
              <a:t> </a:t>
            </a:r>
            <a:r>
              <a:rPr lang="en-US" dirty="0" err="1">
                <a:solidFill>
                  <a:schemeClr val="tx1"/>
                </a:solidFill>
              </a:rPr>
              <a:t>hygienombudsträff</a:t>
            </a:r>
            <a:r>
              <a:rPr lang="en-US" dirty="0">
                <a:solidFill>
                  <a:schemeClr val="tx1"/>
                </a:solidFill>
              </a:rPr>
              <a:t>.</a:t>
            </a:r>
          </a:p>
          <a:p>
            <a:endParaRPr lang="sv-SE" dirty="0"/>
          </a:p>
          <a:p>
            <a:endParaRPr lang="sv-SE" dirty="0"/>
          </a:p>
        </p:txBody>
      </p:sp>
    </p:spTree>
    <p:extLst>
      <p:ext uri="{BB962C8B-B14F-4D97-AF65-F5344CB8AC3E}">
        <p14:creationId xmlns:p14="http://schemas.microsoft.com/office/powerpoint/2010/main" val="888493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 9">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3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33" name="Isosceles Triangle 14">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3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3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3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37" name="Isosceles Triangle 18">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38" name="Isosceles Triangle 19">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grpSp>
      <p:sp useBgFill="1">
        <p:nvSpPr>
          <p:cNvPr id="39" name="Rectangle 21">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B084AEC-216F-B5E0-8963-27ADA3A84C16}"/>
              </a:ext>
            </a:extLst>
          </p:cNvPr>
          <p:cNvSpPr>
            <a:spLocks noGrp="1"/>
          </p:cNvSpPr>
          <p:nvPr>
            <p:ph type="title"/>
          </p:nvPr>
        </p:nvSpPr>
        <p:spPr>
          <a:xfrm>
            <a:off x="1333502" y="609600"/>
            <a:ext cx="8596668" cy="1320800"/>
          </a:xfrm>
        </p:spPr>
        <p:txBody>
          <a:bodyPr vert="horz" lIns="91440" tIns="45720" rIns="91440" bIns="45720" rtlCol="0" anchor="t">
            <a:normAutofit fontScale="90000"/>
          </a:bodyPr>
          <a:lstStyle/>
          <a:p>
            <a:r>
              <a:rPr lang="sv-SE" dirty="0"/>
              <a:t>Fråga 1 från verksamheten hanns inte med i mötet</a:t>
            </a:r>
            <a:br>
              <a:rPr lang="sv-SE" dirty="0"/>
            </a:br>
            <a:r>
              <a:rPr lang="sv-SE" dirty="0"/>
              <a:t> </a:t>
            </a:r>
            <a:endParaRPr lang="en-US" dirty="0"/>
          </a:p>
        </p:txBody>
      </p:sp>
      <p:sp>
        <p:nvSpPr>
          <p:cNvPr id="40" name="Isosceles Triangle 23">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5" name="Rectangle 1">
            <a:extLst>
              <a:ext uri="{FF2B5EF4-FFF2-40B4-BE49-F238E27FC236}">
                <a16:creationId xmlns:a16="http://schemas.microsoft.com/office/drawing/2014/main" id="{58BB7E95-DE53-5B7D-990C-119B61E534E6}"/>
              </a:ext>
            </a:extLst>
          </p:cNvPr>
          <p:cNvSpPr>
            <a:spLocks noGrp="1" noChangeArrowheads="1"/>
          </p:cNvSpPr>
          <p:nvPr>
            <p:ph sz="half" idx="1"/>
          </p:nvPr>
        </p:nvSpPr>
        <p:spPr bwMode="auto">
          <a:xfrm>
            <a:off x="986640" y="2367627"/>
            <a:ext cx="8596668" cy="388077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fontAlgn="base"/>
            <a:r>
              <a:rPr kumimoji="0" lang="en-US" altLang="sv-SE" sz="2400" b="1" i="1" u="none" strike="noStrike" cap="none" normalizeH="0" baseline="0" dirty="0" err="1">
                <a:ln>
                  <a:noFill/>
                </a:ln>
                <a:effectLst/>
              </a:rPr>
              <a:t>Får</a:t>
            </a:r>
            <a:r>
              <a:rPr kumimoji="0" lang="en-US" altLang="sv-SE" sz="2400" b="1" i="1" u="none" strike="noStrike" cap="none" normalizeH="0" baseline="0" dirty="0">
                <a:ln>
                  <a:noFill/>
                </a:ln>
                <a:effectLst/>
              </a:rPr>
              <a:t> man </a:t>
            </a:r>
            <a:r>
              <a:rPr kumimoji="0" lang="en-US" altLang="sv-SE" sz="2400" b="1" i="1" u="none" strike="noStrike" cap="none" normalizeH="0" baseline="0" dirty="0" err="1">
                <a:ln>
                  <a:noFill/>
                </a:ln>
                <a:effectLst/>
              </a:rPr>
              <a:t>handla</a:t>
            </a:r>
            <a:r>
              <a:rPr kumimoji="0" lang="en-US" altLang="sv-SE" sz="2400" b="1" i="1" u="none" strike="noStrike" cap="none" normalizeH="0" baseline="0" dirty="0">
                <a:ln>
                  <a:noFill/>
                </a:ln>
                <a:effectLst/>
              </a:rPr>
              <a:t> </a:t>
            </a:r>
            <a:r>
              <a:rPr lang="en-US" altLang="sv-SE" sz="2400" b="1" i="1" dirty="0"/>
              <a:t>till </a:t>
            </a:r>
            <a:r>
              <a:rPr kumimoji="0" lang="en-US" altLang="sv-SE" sz="2400" b="1" i="1" u="none" strike="noStrike" cap="none" normalizeH="0" baseline="0" dirty="0" err="1">
                <a:ln>
                  <a:noFill/>
                </a:ln>
                <a:effectLst/>
              </a:rPr>
              <a:t>vårdtagare</a:t>
            </a:r>
            <a:r>
              <a:rPr kumimoji="0" lang="en-US" altLang="sv-SE" sz="2400" b="1" i="1" u="none" strike="noStrike" cap="none" normalizeH="0" baseline="0" dirty="0">
                <a:ln>
                  <a:noFill/>
                </a:ln>
                <a:effectLst/>
              </a:rPr>
              <a:t> </a:t>
            </a:r>
            <a:r>
              <a:rPr lang="en-US" altLang="sv-SE" sz="2400" b="1" i="1" dirty="0" err="1"/>
              <a:t>i</a:t>
            </a:r>
            <a:r>
              <a:rPr lang="en-US" altLang="sv-SE" sz="2400" b="1" i="1" dirty="0"/>
              <a:t> </a:t>
            </a:r>
            <a:r>
              <a:rPr lang="en-US" altLang="sv-SE" sz="2400" b="1" i="1" dirty="0" err="1"/>
              <a:t>arbetskläder</a:t>
            </a:r>
            <a:r>
              <a:rPr lang="en-US" altLang="sv-SE" sz="2400" b="1" i="1" dirty="0"/>
              <a:t> ?</a:t>
            </a:r>
          </a:p>
          <a:p>
            <a:pPr fontAlgn="base"/>
            <a:r>
              <a:rPr kumimoji="0" lang="en-US" altLang="sv-SE" sz="2400" b="1" i="1" u="none" strike="noStrike" cap="none" normalizeH="0" baseline="0" dirty="0" err="1">
                <a:ln>
                  <a:noFill/>
                </a:ln>
                <a:effectLst/>
              </a:rPr>
              <a:t>Innebär</a:t>
            </a:r>
            <a:r>
              <a:rPr kumimoji="0" lang="en-US" altLang="sv-SE" sz="2400" b="1" i="1" u="none" strike="noStrike" cap="none" normalizeH="0" baseline="0" dirty="0">
                <a:ln>
                  <a:noFill/>
                </a:ln>
                <a:effectLst/>
              </a:rPr>
              <a:t> </a:t>
            </a:r>
            <a:r>
              <a:rPr kumimoji="0" lang="en-US" altLang="sv-SE" sz="2400" b="1" i="1" u="none" strike="noStrike" cap="none" normalizeH="0" baseline="0" dirty="0" err="1">
                <a:ln>
                  <a:noFill/>
                </a:ln>
                <a:effectLst/>
              </a:rPr>
              <a:t>detta</a:t>
            </a:r>
            <a:r>
              <a:rPr kumimoji="0" lang="en-US" altLang="sv-SE" sz="2400" b="1" i="1" u="none" strike="noStrike" cap="none" normalizeH="0" baseline="0" dirty="0">
                <a:ln>
                  <a:noFill/>
                </a:ln>
                <a:effectLst/>
              </a:rPr>
              <a:t> </a:t>
            </a:r>
            <a:r>
              <a:rPr kumimoji="0" lang="en-US" altLang="sv-SE" sz="2400" b="1" i="1" u="none" strike="noStrike" cap="none" normalizeH="0" baseline="0" dirty="0" err="1">
                <a:ln>
                  <a:noFill/>
                </a:ln>
                <a:effectLst/>
              </a:rPr>
              <a:t>någon</a:t>
            </a:r>
            <a:r>
              <a:rPr kumimoji="0" lang="en-US" altLang="sv-SE" sz="2400" b="1" i="1" u="none" strike="noStrike" cap="none" normalizeH="0" baseline="0" dirty="0">
                <a:ln>
                  <a:noFill/>
                </a:ln>
                <a:effectLst/>
              </a:rPr>
              <a:t> risk?</a:t>
            </a:r>
          </a:p>
          <a:p>
            <a:pPr fontAlgn="base"/>
            <a:endParaRPr lang="en-US" altLang="sv-SE" sz="2400" b="1" i="1" dirty="0"/>
          </a:p>
          <a:p>
            <a:pPr fontAlgn="base"/>
            <a:r>
              <a:rPr kumimoji="0" lang="en-US" altLang="sv-SE" sz="2400" b="1" i="1" u="none" strike="noStrike" cap="none" normalizeH="0" baseline="0" dirty="0">
                <a:ln>
                  <a:noFill/>
                </a:ln>
                <a:effectLst/>
              </a:rPr>
              <a:t>Ok </a:t>
            </a:r>
            <a:r>
              <a:rPr kumimoji="0" lang="en-US" altLang="sv-SE" sz="2400" b="1" i="1" u="none" strike="noStrike" cap="none" normalizeH="0" baseline="0" dirty="0" err="1">
                <a:ln>
                  <a:noFill/>
                </a:ln>
                <a:effectLst/>
              </a:rPr>
              <a:t>att</a:t>
            </a:r>
            <a:r>
              <a:rPr kumimoji="0" lang="en-US" altLang="sv-SE" sz="2400" b="1" i="1" u="none" strike="noStrike" cap="none" normalizeH="0" baseline="0" dirty="0">
                <a:ln>
                  <a:noFill/>
                </a:ln>
                <a:effectLst/>
              </a:rPr>
              <a:t> </a:t>
            </a:r>
            <a:r>
              <a:rPr kumimoji="0" lang="en-US" altLang="sv-SE" sz="2400" b="1" i="1" u="none" strike="noStrike" cap="none" normalizeH="0" baseline="0" dirty="0" err="1">
                <a:ln>
                  <a:noFill/>
                </a:ln>
                <a:effectLst/>
              </a:rPr>
              <a:t>utföra</a:t>
            </a:r>
            <a:r>
              <a:rPr kumimoji="0" lang="en-US" altLang="sv-SE" sz="2400" b="1" i="1" u="none" strike="noStrike" cap="none" normalizeH="0" baseline="0" dirty="0">
                <a:ln>
                  <a:noFill/>
                </a:ln>
                <a:effectLst/>
              </a:rPr>
              <a:t> </a:t>
            </a:r>
            <a:r>
              <a:rPr kumimoji="0" lang="en-US" altLang="sv-SE" sz="2400" b="1" i="1" u="none" strike="noStrike" cap="none" normalizeH="0" baseline="0" dirty="0" err="1">
                <a:ln>
                  <a:noFill/>
                </a:ln>
                <a:effectLst/>
              </a:rPr>
              <a:t>uppdrag</a:t>
            </a:r>
            <a:r>
              <a:rPr kumimoji="0" lang="en-US" altLang="sv-SE" sz="2400" b="1" i="1" u="none" strike="noStrike" cap="none" normalizeH="0" baseline="0" dirty="0">
                <a:ln>
                  <a:noFill/>
                </a:ln>
                <a:effectLst/>
              </a:rPr>
              <a:t> I </a:t>
            </a:r>
            <a:r>
              <a:rPr kumimoji="0" lang="en-US" altLang="sv-SE" sz="2400" b="1" i="1" u="none" strike="noStrike" cap="none" normalizeH="0" baseline="0" dirty="0" err="1">
                <a:ln>
                  <a:noFill/>
                </a:ln>
                <a:effectLst/>
              </a:rPr>
              <a:t>tjänsten</a:t>
            </a:r>
            <a:r>
              <a:rPr lang="en-US" altLang="sv-SE" sz="2400" b="1" i="1" dirty="0"/>
              <a:t>, </a:t>
            </a:r>
            <a:r>
              <a:rPr lang="en-US" altLang="sv-SE" sz="2400" b="1" i="1" dirty="0" err="1"/>
              <a:t>ofta</a:t>
            </a:r>
            <a:r>
              <a:rPr lang="en-US" altLang="sv-SE" sz="2400" b="1" i="1" dirty="0"/>
              <a:t> </a:t>
            </a:r>
            <a:r>
              <a:rPr lang="en-US" altLang="sv-SE" sz="2400" b="1" i="1" dirty="0" err="1"/>
              <a:t>har</a:t>
            </a:r>
            <a:r>
              <a:rPr lang="en-US" altLang="sv-SE" sz="2400" b="1" i="1" dirty="0"/>
              <a:t> man </a:t>
            </a:r>
            <a:r>
              <a:rPr lang="en-US" altLang="sv-SE" sz="2400" b="1" i="1" dirty="0" err="1"/>
              <a:t>en</a:t>
            </a:r>
            <a:r>
              <a:rPr lang="en-US" altLang="sv-SE" sz="2400" b="1" i="1" dirty="0"/>
              <a:t> </a:t>
            </a:r>
            <a:r>
              <a:rPr lang="en-US" altLang="sv-SE" sz="2400" b="1" i="1" dirty="0" err="1"/>
              <a:t>jacka</a:t>
            </a:r>
            <a:r>
              <a:rPr lang="en-US" altLang="sv-SE" sz="2400" b="1" i="1" dirty="0"/>
              <a:t>/kofta </a:t>
            </a:r>
            <a:r>
              <a:rPr lang="en-US" altLang="sv-SE" sz="2400" b="1" i="1" dirty="0" err="1"/>
              <a:t>som</a:t>
            </a:r>
            <a:r>
              <a:rPr lang="en-US" altLang="sv-SE" sz="2400" b="1" i="1" dirty="0"/>
              <a:t> </a:t>
            </a:r>
            <a:r>
              <a:rPr lang="en-US" altLang="sv-SE" sz="2400" b="1" i="1" dirty="0" err="1"/>
              <a:t>skyddar</a:t>
            </a:r>
            <a:r>
              <a:rPr lang="en-US" altLang="sv-SE" sz="2400" b="1" i="1" dirty="0"/>
              <a:t>. </a:t>
            </a:r>
          </a:p>
          <a:p>
            <a:pPr fontAlgn="base"/>
            <a:r>
              <a:rPr lang="en-US" altLang="sv-SE" sz="2400" b="1" i="1" dirty="0"/>
              <a:t>Ingen </a:t>
            </a:r>
            <a:r>
              <a:rPr lang="en-US" altLang="sv-SE" sz="2400" b="1" i="1" dirty="0" err="1"/>
              <a:t>större</a:t>
            </a:r>
            <a:r>
              <a:rPr lang="en-US" altLang="sv-SE" sz="2400" b="1" i="1" dirty="0"/>
              <a:t> risk </a:t>
            </a:r>
            <a:r>
              <a:rPr lang="en-US" altLang="sv-SE" sz="2400" b="1" i="1" dirty="0" err="1"/>
              <a:t>så</a:t>
            </a:r>
            <a:r>
              <a:rPr lang="en-US" altLang="sv-SE" sz="2400" b="1" i="1" dirty="0"/>
              <a:t> </a:t>
            </a:r>
            <a:r>
              <a:rPr lang="en-US" altLang="sv-SE" sz="2400" b="1" i="1" dirty="0" err="1"/>
              <a:t>länge</a:t>
            </a:r>
            <a:r>
              <a:rPr lang="en-US" altLang="sv-SE" sz="2400" b="1" i="1" dirty="0"/>
              <a:t> man </a:t>
            </a:r>
            <a:r>
              <a:rPr lang="en-US" altLang="sv-SE" sz="2400" b="1" i="1" dirty="0" err="1"/>
              <a:t>inte</a:t>
            </a:r>
            <a:r>
              <a:rPr lang="en-US" altLang="sv-SE" sz="2400" b="1" i="1" dirty="0"/>
              <a:t> </a:t>
            </a:r>
            <a:r>
              <a:rPr lang="en-US" altLang="sv-SE" sz="2400" b="1" i="1" dirty="0" err="1"/>
              <a:t>bär</a:t>
            </a:r>
            <a:r>
              <a:rPr lang="en-US" altLang="sv-SE" sz="2400" b="1" i="1" dirty="0"/>
              <a:t> </a:t>
            </a:r>
            <a:r>
              <a:rPr lang="en-US" altLang="sv-SE" sz="2400" b="1" i="1" dirty="0" err="1"/>
              <a:t>inköpen</a:t>
            </a:r>
            <a:r>
              <a:rPr lang="en-US" altLang="sv-SE" sz="2400" b="1" i="1" dirty="0"/>
              <a:t> I </a:t>
            </a:r>
            <a:r>
              <a:rPr lang="en-US" altLang="sv-SE" sz="2400" b="1" i="1" dirty="0" err="1"/>
              <a:t>famnen</a:t>
            </a:r>
            <a:r>
              <a:rPr lang="en-US" altLang="sv-SE" sz="2400" b="1" i="1" dirty="0"/>
              <a:t>.</a:t>
            </a:r>
            <a:endParaRPr kumimoji="0" lang="en-US" altLang="sv-SE" sz="2400" b="1" i="1" u="none" strike="noStrike" cap="none" normalizeH="0" baseline="0" dirty="0">
              <a:ln>
                <a:noFill/>
              </a:ln>
              <a:effectLst/>
            </a:endParaRPr>
          </a:p>
        </p:txBody>
      </p:sp>
      <p:sp>
        <p:nvSpPr>
          <p:cNvPr id="41" name="Isosceles Triangle 25">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Tree>
    <p:extLst>
      <p:ext uri="{BB962C8B-B14F-4D97-AF65-F5344CB8AC3E}">
        <p14:creationId xmlns:p14="http://schemas.microsoft.com/office/powerpoint/2010/main" val="224360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2BE401-2C9D-4C99-0603-2F2572B2816E}"/>
            </a:ext>
          </a:extLst>
        </p:cNvPr>
        <p:cNvGrpSpPr/>
        <p:nvPr/>
      </p:nvGrpSpPr>
      <p:grpSpPr>
        <a:xfrm>
          <a:off x="0" y="0"/>
          <a:ext cx="0" cy="0"/>
          <a:chOff x="0" y="0"/>
          <a:chExt cx="0" cy="0"/>
        </a:xfrm>
      </p:grpSpPr>
      <p:grpSp>
        <p:nvGrpSpPr>
          <p:cNvPr id="33" name="Group 32">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4" name="Straight Connector 33">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6"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37"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38" name="Isosceles Triangle 37">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39"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40"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41"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42" name="Isosceles Triangle 41">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43" name="Isosceles Triangle 42">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grpSp>
      <p:sp>
        <p:nvSpPr>
          <p:cNvPr id="2" name="Rubrik 1">
            <a:extLst>
              <a:ext uri="{FF2B5EF4-FFF2-40B4-BE49-F238E27FC236}">
                <a16:creationId xmlns:a16="http://schemas.microsoft.com/office/drawing/2014/main" id="{1608DCA5-1B87-F8D7-8178-222CB2BAC817}"/>
              </a:ext>
            </a:extLst>
          </p:cNvPr>
          <p:cNvSpPr>
            <a:spLocks noGrp="1"/>
          </p:cNvSpPr>
          <p:nvPr>
            <p:ph type="title"/>
          </p:nvPr>
        </p:nvSpPr>
        <p:spPr>
          <a:xfrm>
            <a:off x="676746" y="609600"/>
            <a:ext cx="3729076" cy="1838826"/>
          </a:xfrm>
        </p:spPr>
        <p:txBody>
          <a:bodyPr vert="horz" lIns="91440" tIns="45720" rIns="91440" bIns="45720" rtlCol="0" anchor="ctr">
            <a:normAutofit fontScale="90000"/>
          </a:bodyPr>
          <a:lstStyle/>
          <a:p>
            <a:r>
              <a:rPr lang="en-US" dirty="0" err="1"/>
              <a:t>Fråga</a:t>
            </a:r>
            <a:r>
              <a:rPr lang="en-US" dirty="0"/>
              <a:t> 2 </a:t>
            </a:r>
            <a:r>
              <a:rPr lang="en-US" dirty="0" err="1"/>
              <a:t>från</a:t>
            </a:r>
            <a:r>
              <a:rPr lang="en-US" dirty="0"/>
              <a:t> </a:t>
            </a:r>
            <a:r>
              <a:rPr lang="en-US" dirty="0" err="1"/>
              <a:t>verksamheten</a:t>
            </a:r>
            <a:r>
              <a:rPr lang="en-US" dirty="0"/>
              <a:t> </a:t>
            </a:r>
            <a:r>
              <a:rPr lang="en-US" dirty="0" err="1"/>
              <a:t>hanns</a:t>
            </a:r>
            <a:r>
              <a:rPr lang="en-US" dirty="0"/>
              <a:t> </a:t>
            </a:r>
            <a:r>
              <a:rPr lang="en-US" dirty="0" err="1"/>
              <a:t>inte</a:t>
            </a:r>
            <a:r>
              <a:rPr lang="en-US" dirty="0"/>
              <a:t> med </a:t>
            </a:r>
            <a:r>
              <a:rPr lang="en-US" dirty="0" err="1"/>
              <a:t>i</a:t>
            </a:r>
            <a:r>
              <a:rPr lang="en-US" dirty="0"/>
              <a:t> </a:t>
            </a:r>
            <a:r>
              <a:rPr lang="en-US" dirty="0" err="1"/>
              <a:t>mötet</a:t>
            </a:r>
            <a:r>
              <a:rPr lang="en-US" dirty="0"/>
              <a:t> </a:t>
            </a:r>
          </a:p>
        </p:txBody>
      </p:sp>
      <p:sp>
        <p:nvSpPr>
          <p:cNvPr id="3" name="Platshållare för innehåll 2">
            <a:extLst>
              <a:ext uri="{FF2B5EF4-FFF2-40B4-BE49-F238E27FC236}">
                <a16:creationId xmlns:a16="http://schemas.microsoft.com/office/drawing/2014/main" id="{1FB98707-FE9B-4651-09BD-973DA144B542}"/>
              </a:ext>
            </a:extLst>
          </p:cNvPr>
          <p:cNvSpPr>
            <a:spLocks noGrp="1"/>
          </p:cNvSpPr>
          <p:nvPr>
            <p:ph sz="half" idx="2"/>
          </p:nvPr>
        </p:nvSpPr>
        <p:spPr>
          <a:xfrm>
            <a:off x="676746" y="2852404"/>
            <a:ext cx="3720916" cy="3560733"/>
          </a:xfrm>
        </p:spPr>
        <p:txBody>
          <a:bodyPr vert="horz" lIns="91440" tIns="45720" rIns="91440" bIns="45720" rtlCol="0">
            <a:normAutofit/>
          </a:bodyPr>
          <a:lstStyle/>
          <a:p>
            <a:r>
              <a:rPr lang="en-US" b="1" i="1" dirty="0" err="1"/>
              <a:t>Är</a:t>
            </a:r>
            <a:r>
              <a:rPr lang="en-US" b="1" i="1" dirty="0"/>
              <a:t> det </a:t>
            </a:r>
            <a:r>
              <a:rPr lang="en-US" b="1" i="1" dirty="0" err="1"/>
              <a:t>något</a:t>
            </a:r>
            <a:r>
              <a:rPr lang="en-US" b="1" i="1" dirty="0"/>
              <a:t> </a:t>
            </a:r>
            <a:r>
              <a:rPr lang="en-US" b="1" i="1" dirty="0" err="1"/>
              <a:t>speciellt</a:t>
            </a:r>
            <a:r>
              <a:rPr lang="en-US" b="1" i="1" dirty="0"/>
              <a:t> </a:t>
            </a:r>
            <a:r>
              <a:rPr lang="en-US" b="1" i="1" dirty="0" err="1"/>
              <a:t>att</a:t>
            </a:r>
            <a:r>
              <a:rPr lang="en-US" b="1" i="1" dirty="0"/>
              <a:t> </a:t>
            </a:r>
            <a:r>
              <a:rPr lang="en-US" b="1" i="1" dirty="0" err="1"/>
              <a:t>tänka</a:t>
            </a:r>
            <a:r>
              <a:rPr lang="en-US" b="1" i="1" dirty="0"/>
              <a:t> </a:t>
            </a:r>
            <a:r>
              <a:rPr lang="en-US" b="1" i="1" dirty="0" err="1"/>
              <a:t>på</a:t>
            </a:r>
            <a:r>
              <a:rPr lang="en-US" b="1" i="1" dirty="0"/>
              <a:t> vid </a:t>
            </a:r>
            <a:r>
              <a:rPr lang="en-US" b="1" i="1" dirty="0" err="1"/>
              <a:t>slutstädning</a:t>
            </a:r>
            <a:r>
              <a:rPr lang="en-US" b="1" i="1" dirty="0"/>
              <a:t> </a:t>
            </a:r>
            <a:r>
              <a:rPr lang="en-US" b="1" i="1" dirty="0" err="1"/>
              <a:t>när</a:t>
            </a:r>
            <a:r>
              <a:rPr lang="en-US" b="1" i="1" dirty="0"/>
              <a:t> </a:t>
            </a:r>
            <a:r>
              <a:rPr lang="en-US" b="1" i="1" dirty="0" err="1"/>
              <a:t>någon</a:t>
            </a:r>
            <a:r>
              <a:rPr lang="en-US" b="1" i="1" dirty="0"/>
              <a:t> med </a:t>
            </a:r>
            <a:r>
              <a:rPr lang="en-US" b="1" i="1" dirty="0" err="1"/>
              <a:t>känd</a:t>
            </a:r>
            <a:r>
              <a:rPr lang="en-US" b="1" i="1" dirty="0"/>
              <a:t> </a:t>
            </a:r>
            <a:r>
              <a:rPr lang="en-US" b="1" i="1" dirty="0" err="1"/>
              <a:t>multiresistent</a:t>
            </a:r>
            <a:r>
              <a:rPr lang="en-US" b="1" i="1" dirty="0"/>
              <a:t> </a:t>
            </a:r>
            <a:r>
              <a:rPr lang="en-US" b="1" i="1" dirty="0" err="1"/>
              <a:t>bakterie</a:t>
            </a:r>
            <a:r>
              <a:rPr lang="en-US" b="1" i="1" dirty="0"/>
              <a:t> ska </a:t>
            </a:r>
            <a:r>
              <a:rPr lang="en-US" b="1" i="1" dirty="0" err="1"/>
              <a:t>städas</a:t>
            </a:r>
            <a:r>
              <a:rPr lang="en-US" b="1" i="1" dirty="0"/>
              <a:t> </a:t>
            </a:r>
            <a:r>
              <a:rPr lang="en-US" b="1" i="1" dirty="0" err="1"/>
              <a:t>ut</a:t>
            </a:r>
            <a:r>
              <a:rPr lang="en-US" b="1" i="1" dirty="0"/>
              <a:t> </a:t>
            </a:r>
            <a:r>
              <a:rPr lang="en-US" b="1" i="1" dirty="0" err="1"/>
              <a:t>från</a:t>
            </a:r>
            <a:r>
              <a:rPr lang="en-US" b="1" i="1" dirty="0"/>
              <a:t> SÄBO?</a:t>
            </a:r>
          </a:p>
          <a:p>
            <a:pPr fontAlgn="base"/>
            <a:r>
              <a:rPr lang="en-US" dirty="0"/>
              <a:t>De </a:t>
            </a:r>
            <a:r>
              <a:rPr lang="en-US" dirty="0" err="1"/>
              <a:t>flesta</a:t>
            </a:r>
            <a:r>
              <a:rPr lang="en-US" dirty="0"/>
              <a:t> </a:t>
            </a:r>
            <a:r>
              <a:rPr lang="en-US" dirty="0" err="1"/>
              <a:t>svar</a:t>
            </a:r>
            <a:r>
              <a:rPr lang="en-US" dirty="0"/>
              <a:t> </a:t>
            </a:r>
            <a:r>
              <a:rPr lang="en-US" dirty="0" err="1"/>
              <a:t>brukar</a:t>
            </a:r>
            <a:r>
              <a:rPr lang="en-US" dirty="0"/>
              <a:t> </a:t>
            </a:r>
            <a:r>
              <a:rPr lang="en-US" dirty="0" err="1"/>
              <a:t>gå</a:t>
            </a:r>
            <a:r>
              <a:rPr lang="en-US" dirty="0"/>
              <a:t> </a:t>
            </a:r>
            <a:r>
              <a:rPr lang="en-US" dirty="0" err="1"/>
              <a:t>att</a:t>
            </a:r>
            <a:r>
              <a:rPr lang="en-US" dirty="0"/>
              <a:t> </a:t>
            </a:r>
            <a:r>
              <a:rPr lang="en-US" dirty="0" err="1"/>
              <a:t>hitta</a:t>
            </a:r>
            <a:r>
              <a:rPr lang="en-US" dirty="0"/>
              <a:t> </a:t>
            </a:r>
            <a:r>
              <a:rPr lang="en-US" dirty="0" err="1"/>
              <a:t>i</a:t>
            </a:r>
            <a:r>
              <a:rPr lang="en-US" dirty="0"/>
              <a:t> den </a:t>
            </a:r>
            <a:r>
              <a:rPr lang="en-US" dirty="0" err="1"/>
              <a:t>här</a:t>
            </a:r>
            <a:r>
              <a:rPr lang="en-US" dirty="0"/>
              <a:t> </a:t>
            </a:r>
            <a:r>
              <a:rPr lang="en-US" dirty="0" err="1">
                <a:hlinkClick r:id="rId2" tooltip="https://vardgivarwebb.regionjh.se/rest-api/centuri/document/a486529f-7f7c-4a42-b190-71cb08715fc3/74682"/>
              </a:rPr>
              <a:t>Grundläggande</a:t>
            </a:r>
            <a:r>
              <a:rPr lang="en-US" dirty="0">
                <a:hlinkClick r:id="rId2" tooltip="https://vardgivarwebb.regionjh.se/rest-api/centuri/document/a486529f-7f7c-4a42-b190-71cb08715fc3/74682"/>
              </a:rPr>
              <a:t> </a:t>
            </a:r>
            <a:r>
              <a:rPr lang="en-US" dirty="0" err="1">
                <a:hlinkClick r:id="rId2" tooltip="https://vardgivarwebb.regionjh.se/rest-api/centuri/document/a486529f-7f7c-4a42-b190-71cb08715fc3/74682"/>
              </a:rPr>
              <a:t>vårdhygieniska</a:t>
            </a:r>
            <a:r>
              <a:rPr lang="en-US" dirty="0">
                <a:hlinkClick r:id="rId2" tooltip="https://vardgivarwebb.regionjh.se/rest-api/centuri/document/a486529f-7f7c-4a42-b190-71cb08715fc3/74682"/>
              </a:rPr>
              <a:t> </a:t>
            </a:r>
            <a:r>
              <a:rPr lang="en-US" dirty="0" err="1">
                <a:hlinkClick r:id="rId2" tooltip="https://vardgivarwebb.regionjh.se/rest-api/centuri/document/a486529f-7f7c-4a42-b190-71cb08715fc3/74682"/>
              </a:rPr>
              <a:t>rutiner</a:t>
            </a:r>
            <a:r>
              <a:rPr lang="en-US" dirty="0">
                <a:hlinkClick r:id="rId2" tooltip="https://vardgivarwebb.regionjh.se/rest-api/centuri/document/a486529f-7f7c-4a42-b190-71cb08715fc3/74682"/>
              </a:rPr>
              <a:t> </a:t>
            </a:r>
            <a:r>
              <a:rPr lang="en-US" dirty="0" err="1">
                <a:hlinkClick r:id="rId2" tooltip="https://vardgivarwebb.regionjh.se/rest-api/centuri/document/a486529f-7f7c-4a42-b190-71cb08715fc3/74682"/>
              </a:rPr>
              <a:t>inom</a:t>
            </a:r>
            <a:r>
              <a:rPr lang="en-US" dirty="0">
                <a:hlinkClick r:id="rId2" tooltip="https://vardgivarwebb.regionjh.se/rest-api/centuri/document/a486529f-7f7c-4a42-b190-71cb08715fc3/74682"/>
              </a:rPr>
              <a:t> </a:t>
            </a:r>
            <a:r>
              <a:rPr lang="en-US" dirty="0" err="1">
                <a:hlinkClick r:id="rId2" tooltip="https://vardgivarwebb.regionjh.se/rest-api/centuri/document/a486529f-7f7c-4a42-b190-71cb08715fc3/74682"/>
              </a:rPr>
              <a:t>kommunalvård</a:t>
            </a:r>
            <a:r>
              <a:rPr lang="en-US" dirty="0">
                <a:hlinkClick r:id="rId2" tooltip="https://vardgivarwebb.regionjh.se/rest-api/centuri/document/a486529f-7f7c-4a42-b190-71cb08715fc3/74682"/>
              </a:rPr>
              <a:t>- och </a:t>
            </a:r>
            <a:r>
              <a:rPr lang="en-US" dirty="0" err="1">
                <a:hlinkClick r:id="rId2" tooltip="https://vardgivarwebb.regionjh.se/rest-api/centuri/document/a486529f-7f7c-4a42-b190-71cb08715fc3/74682"/>
              </a:rPr>
              <a:t>omsorg</a:t>
            </a:r>
            <a:br>
              <a:rPr lang="en-US" dirty="0"/>
            </a:br>
            <a:endParaRPr lang="en-US" b="1" i="1" dirty="0"/>
          </a:p>
        </p:txBody>
      </p:sp>
      <p:pic>
        <p:nvPicPr>
          <p:cNvPr id="5" name="Bildobjekt 4" descr="En bild som visar text, skärmbild, Teckensnitt, nummer&#10;&#10;AI-genererat innehåll kan vara felaktigt.">
            <a:extLst>
              <a:ext uri="{FF2B5EF4-FFF2-40B4-BE49-F238E27FC236}">
                <a16:creationId xmlns:a16="http://schemas.microsoft.com/office/drawing/2014/main" id="{A94AD70C-F25E-A782-5304-4C7BEF21B873}"/>
              </a:ext>
            </a:extLst>
          </p:cNvPr>
          <p:cNvPicPr>
            <a:picLocks noChangeAspect="1"/>
          </p:cNvPicPr>
          <p:nvPr/>
        </p:nvPicPr>
        <p:blipFill>
          <a:blip r:embed="rId3"/>
          <a:stretch>
            <a:fillRect/>
          </a:stretch>
        </p:blipFill>
        <p:spPr>
          <a:xfrm>
            <a:off x="4654035" y="921388"/>
            <a:ext cx="4602747" cy="4510691"/>
          </a:xfrm>
          <a:prstGeom prst="rect">
            <a:avLst/>
          </a:prstGeom>
        </p:spPr>
      </p:pic>
    </p:spTree>
    <p:extLst>
      <p:ext uri="{BB962C8B-B14F-4D97-AF65-F5344CB8AC3E}">
        <p14:creationId xmlns:p14="http://schemas.microsoft.com/office/powerpoint/2010/main" val="379493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20A02AB3-3269-0D1F-2C9E-5E620F445DD8}"/>
              </a:ext>
            </a:extLst>
          </p:cNvPr>
          <p:cNvSpPr>
            <a:spLocks noGrp="1"/>
          </p:cNvSpPr>
          <p:nvPr>
            <p:ph type="title"/>
          </p:nvPr>
        </p:nvSpPr>
        <p:spPr/>
        <p:txBody>
          <a:bodyPr/>
          <a:lstStyle/>
          <a:p>
            <a:r>
              <a:rPr lang="sv-SE" dirty="0"/>
              <a:t>Svar fråga 2</a:t>
            </a:r>
          </a:p>
        </p:txBody>
      </p:sp>
      <p:pic>
        <p:nvPicPr>
          <p:cNvPr id="8" name="Platshållare för innehåll 7" descr="En bild som visar text, skärmbild, Teckensnitt, dokument&#10;&#10;AI-genererat innehåll kan vara felaktigt.">
            <a:extLst>
              <a:ext uri="{FF2B5EF4-FFF2-40B4-BE49-F238E27FC236}">
                <a16:creationId xmlns:a16="http://schemas.microsoft.com/office/drawing/2014/main" id="{924A516F-F635-71A6-8A50-3D2EBEE7B9CF}"/>
              </a:ext>
            </a:extLst>
          </p:cNvPr>
          <p:cNvPicPr>
            <a:picLocks noGrp="1" noChangeAspect="1"/>
          </p:cNvPicPr>
          <p:nvPr>
            <p:ph idx="1"/>
          </p:nvPr>
        </p:nvPicPr>
        <p:blipFill>
          <a:blip r:embed="rId2"/>
          <a:stretch>
            <a:fillRect/>
          </a:stretch>
        </p:blipFill>
        <p:spPr>
          <a:xfrm>
            <a:off x="310536" y="1608363"/>
            <a:ext cx="8596668" cy="4830462"/>
          </a:xfrm>
          <a:prstGeom prst="rect">
            <a:avLst/>
          </a:prstGeom>
        </p:spPr>
      </p:pic>
    </p:spTree>
    <p:extLst>
      <p:ext uri="{BB962C8B-B14F-4D97-AF65-F5344CB8AC3E}">
        <p14:creationId xmlns:p14="http://schemas.microsoft.com/office/powerpoint/2010/main" val="2358739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21E14C-4180-4EA5-13C1-A291779573E7}"/>
              </a:ext>
            </a:extLst>
          </p:cNvPr>
          <p:cNvSpPr>
            <a:spLocks noGrp="1"/>
          </p:cNvSpPr>
          <p:nvPr>
            <p:ph type="title"/>
          </p:nvPr>
        </p:nvSpPr>
        <p:spPr>
          <a:xfrm>
            <a:off x="862800" y="590925"/>
            <a:ext cx="10465200" cy="648000"/>
          </a:xfrm>
        </p:spPr>
        <p:txBody>
          <a:bodyPr/>
          <a:lstStyle/>
          <a:p>
            <a:pPr algn="ctr"/>
            <a:r>
              <a:rPr lang="sv-SE" dirty="0">
                <a:solidFill>
                  <a:schemeClr val="accent1"/>
                </a:solidFill>
              </a:rPr>
              <a:t>Struktur för gemensam plattform 	</a:t>
            </a:r>
          </a:p>
        </p:txBody>
      </p:sp>
      <p:sp>
        <p:nvSpPr>
          <p:cNvPr id="3" name="Platshållare för innehåll 2">
            <a:extLst>
              <a:ext uri="{FF2B5EF4-FFF2-40B4-BE49-F238E27FC236}">
                <a16:creationId xmlns:a16="http://schemas.microsoft.com/office/drawing/2014/main" id="{E8AA5F7A-8C51-A53E-20BB-15EA5671F99C}"/>
              </a:ext>
            </a:extLst>
          </p:cNvPr>
          <p:cNvSpPr>
            <a:spLocks noGrp="1"/>
          </p:cNvSpPr>
          <p:nvPr>
            <p:ph sz="half" idx="1"/>
          </p:nvPr>
        </p:nvSpPr>
        <p:spPr/>
        <p:txBody>
          <a:bodyPr/>
          <a:lstStyle/>
          <a:p>
            <a:r>
              <a:rPr lang="sv-SE" dirty="0"/>
              <a:t>Teamsgrupp för hygienombuden – Kan ni hitta teamet?</a:t>
            </a:r>
          </a:p>
          <a:p>
            <a:r>
              <a:rPr lang="sv-SE" dirty="0"/>
              <a:t>Vid problem maila någon av oss så lägger vi till er i teamet.</a:t>
            </a:r>
          </a:p>
          <a:p>
            <a:pPr marL="0" indent="0">
              <a:buNone/>
            </a:pPr>
            <a:r>
              <a:rPr lang="sv-SE" dirty="0">
                <a:hlinkClick r:id="rId2"/>
              </a:rPr>
              <a:t>Carina.hansson@regionjh.se</a:t>
            </a:r>
            <a:r>
              <a:rPr lang="sv-SE" dirty="0"/>
              <a:t>             </a:t>
            </a:r>
            <a:r>
              <a:rPr lang="sv-SE" dirty="0">
                <a:hlinkClick r:id="rId3"/>
              </a:rPr>
              <a:t>erika.bjorklund@regionjh.se</a:t>
            </a:r>
            <a:r>
              <a:rPr lang="sv-SE" dirty="0"/>
              <a:t> </a:t>
            </a:r>
          </a:p>
          <a:p>
            <a:r>
              <a:rPr lang="sv-SE" dirty="0"/>
              <a:t>Ni är alltid välkomna att maila oss frågor</a:t>
            </a:r>
          </a:p>
        </p:txBody>
      </p:sp>
    </p:spTree>
    <p:extLst>
      <p:ext uri="{BB962C8B-B14F-4D97-AF65-F5344CB8AC3E}">
        <p14:creationId xmlns:p14="http://schemas.microsoft.com/office/powerpoint/2010/main" val="1988120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83966C-BC33-2B4E-9C3A-33DF97463B32}"/>
              </a:ext>
            </a:extLst>
          </p:cNvPr>
          <p:cNvSpPr>
            <a:spLocks noGrp="1"/>
          </p:cNvSpPr>
          <p:nvPr>
            <p:ph type="title"/>
          </p:nvPr>
        </p:nvSpPr>
        <p:spPr/>
        <p:txBody>
          <a:bodyPr/>
          <a:lstStyle/>
          <a:p>
            <a:pPr algn="ctr"/>
            <a:r>
              <a:rPr lang="sv-SE" dirty="0">
                <a:solidFill>
                  <a:schemeClr val="accent1"/>
                </a:solidFill>
              </a:rPr>
              <a:t>Nästa träff </a:t>
            </a:r>
          </a:p>
        </p:txBody>
      </p:sp>
      <p:sp>
        <p:nvSpPr>
          <p:cNvPr id="3" name="Platshållare för innehåll 2">
            <a:extLst>
              <a:ext uri="{FF2B5EF4-FFF2-40B4-BE49-F238E27FC236}">
                <a16:creationId xmlns:a16="http://schemas.microsoft.com/office/drawing/2014/main" id="{B5EF7FC6-86CC-6F22-91F9-1E6E6809E5A6}"/>
              </a:ext>
            </a:extLst>
          </p:cNvPr>
          <p:cNvSpPr>
            <a:spLocks noGrp="1"/>
          </p:cNvSpPr>
          <p:nvPr>
            <p:ph sz="half" idx="1"/>
          </p:nvPr>
        </p:nvSpPr>
        <p:spPr/>
        <p:txBody>
          <a:bodyPr/>
          <a:lstStyle/>
          <a:p>
            <a:r>
              <a:rPr lang="sv-SE" dirty="0"/>
              <a:t>Nästa träff 25 maj 14-15,30</a:t>
            </a:r>
          </a:p>
          <a:p>
            <a:r>
              <a:rPr lang="sv-SE" dirty="0"/>
              <a:t>Vi sänder kallelse via MAS men ni kan även se i Teams</a:t>
            </a:r>
          </a:p>
          <a:p>
            <a:r>
              <a:rPr lang="sv-SE" dirty="0"/>
              <a:t>Vid 3 eller färre deltagare ställs nätverksträffen in.</a:t>
            </a:r>
          </a:p>
        </p:txBody>
      </p:sp>
    </p:spTree>
    <p:extLst>
      <p:ext uri="{BB962C8B-B14F-4D97-AF65-F5344CB8AC3E}">
        <p14:creationId xmlns:p14="http://schemas.microsoft.com/office/powerpoint/2010/main" val="3345150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2B7549-C1B8-9955-E581-9E7B82F3555F}"/>
              </a:ext>
            </a:extLst>
          </p:cNvPr>
          <p:cNvSpPr>
            <a:spLocks noGrp="1"/>
          </p:cNvSpPr>
          <p:nvPr>
            <p:ph type="title"/>
          </p:nvPr>
        </p:nvSpPr>
        <p:spPr/>
        <p:txBody>
          <a:bodyPr/>
          <a:lstStyle/>
          <a:p>
            <a:pPr algn="ctr"/>
            <a:r>
              <a:rPr lang="sv-SE" dirty="0">
                <a:solidFill>
                  <a:srgbClr val="97D700"/>
                </a:solidFill>
              </a:rPr>
              <a:t>Kontakt med Vårdhygien</a:t>
            </a:r>
          </a:p>
        </p:txBody>
      </p:sp>
      <p:sp>
        <p:nvSpPr>
          <p:cNvPr id="3" name="Platshållare för innehåll 2">
            <a:extLst>
              <a:ext uri="{FF2B5EF4-FFF2-40B4-BE49-F238E27FC236}">
                <a16:creationId xmlns:a16="http://schemas.microsoft.com/office/drawing/2014/main" id="{86724C49-746A-C5E3-6065-8720FAA1160F}"/>
              </a:ext>
            </a:extLst>
          </p:cNvPr>
          <p:cNvSpPr>
            <a:spLocks noGrp="1"/>
          </p:cNvSpPr>
          <p:nvPr>
            <p:ph sz="half" idx="1"/>
          </p:nvPr>
        </p:nvSpPr>
        <p:spPr/>
        <p:txBody>
          <a:bodyPr/>
          <a:lstStyle/>
          <a:p>
            <a:pPr marL="0" indent="0">
              <a:buNone/>
            </a:pPr>
            <a:r>
              <a:rPr lang="sv-SE" dirty="0"/>
              <a:t>📞 </a:t>
            </a:r>
            <a:r>
              <a:rPr lang="sv-SE" b="1" dirty="0"/>
              <a:t>Telefonnummer				</a:t>
            </a:r>
            <a:r>
              <a:rPr lang="sv-SE" dirty="0"/>
              <a:t>✉️ </a:t>
            </a:r>
            <a:r>
              <a:rPr lang="sv-SE" b="1" dirty="0"/>
              <a:t>E-postadress</a:t>
            </a:r>
          </a:p>
          <a:p>
            <a:pPr marL="0" indent="0">
              <a:buNone/>
            </a:pPr>
            <a:r>
              <a:rPr lang="sv-SE" dirty="0"/>
              <a:t>Nathalie Själander 063-154612		</a:t>
            </a:r>
            <a:r>
              <a:rPr lang="sv-SE" u="sng" dirty="0">
                <a:solidFill>
                  <a:schemeClr val="accent1"/>
                </a:solidFill>
              </a:rPr>
              <a:t>nathalie.sjalander@regionjh.se</a:t>
            </a:r>
          </a:p>
          <a:p>
            <a:pPr marL="0" indent="0">
              <a:buNone/>
            </a:pPr>
            <a:r>
              <a:rPr lang="sv-SE" dirty="0"/>
              <a:t>Carina Hansson 063-153318			</a:t>
            </a:r>
            <a:r>
              <a:rPr lang="sv-SE" u="sng" dirty="0">
                <a:solidFill>
                  <a:schemeClr val="accent1"/>
                </a:solidFill>
              </a:rPr>
              <a:t>carina.hansson@regionjh.se</a:t>
            </a:r>
          </a:p>
          <a:p>
            <a:pPr marL="0" indent="0">
              <a:buNone/>
            </a:pPr>
            <a:r>
              <a:rPr lang="sv-SE" dirty="0"/>
              <a:t>Erika Björklund 063-153380	</a:t>
            </a:r>
            <a:r>
              <a:rPr lang="sv-SE" b="1" dirty="0"/>
              <a:t>		</a:t>
            </a:r>
            <a:r>
              <a:rPr lang="sv-SE" dirty="0">
                <a:hlinkClick r:id="rId2"/>
              </a:rPr>
              <a:t>erika.bjorklund@regionjh.se</a:t>
            </a:r>
            <a:endParaRPr lang="sv-SE" dirty="0"/>
          </a:p>
          <a:p>
            <a:pPr marL="0" indent="0">
              <a:buNone/>
            </a:pPr>
            <a:endParaRPr lang="sv-SE" b="1" dirty="0"/>
          </a:p>
          <a:p>
            <a:pPr marL="0" indent="0">
              <a:buNone/>
            </a:pPr>
            <a:r>
              <a:rPr lang="sv-SE" b="1" dirty="0"/>
              <a:t>Regionväxel </a:t>
            </a:r>
            <a:r>
              <a:rPr lang="sv-SE" dirty="0"/>
              <a:t>063-153000</a:t>
            </a:r>
            <a:r>
              <a:rPr lang="sv-SE" b="1" dirty="0"/>
              <a:t>		FBL </a:t>
            </a:r>
            <a:r>
              <a:rPr lang="sv-SE" u="sng" dirty="0"/>
              <a:t>smittskydd.vardhygien@regionjh.se</a:t>
            </a:r>
          </a:p>
        </p:txBody>
      </p:sp>
    </p:spTree>
    <p:extLst>
      <p:ext uri="{BB962C8B-B14F-4D97-AF65-F5344CB8AC3E}">
        <p14:creationId xmlns:p14="http://schemas.microsoft.com/office/powerpoint/2010/main" val="3096047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B85EB-2D88-2450-E8EF-7F309EBF3CF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CA5EBF9-1B48-883D-7958-64C95FCBFF58}"/>
              </a:ext>
            </a:extLst>
          </p:cNvPr>
          <p:cNvSpPr>
            <a:spLocks noGrp="1"/>
          </p:cNvSpPr>
          <p:nvPr>
            <p:ph type="title"/>
          </p:nvPr>
        </p:nvSpPr>
        <p:spPr/>
        <p:txBody>
          <a:bodyPr anchor="t">
            <a:normAutofit fontScale="90000"/>
          </a:bodyPr>
          <a:lstStyle/>
          <a:p>
            <a:r>
              <a:rPr lang="sv-SE" dirty="0">
                <a:solidFill>
                  <a:srgbClr val="97D700"/>
                </a:solidFill>
              </a:rPr>
              <a:t>Ni är viktiga – för era medborgare!</a:t>
            </a:r>
            <a:br>
              <a:rPr lang="sv-SE" dirty="0">
                <a:solidFill>
                  <a:srgbClr val="97D700"/>
                </a:solidFill>
              </a:rPr>
            </a:br>
            <a:br>
              <a:rPr lang="sv-SE" dirty="0">
                <a:solidFill>
                  <a:srgbClr val="97D700"/>
                </a:solidFill>
              </a:rPr>
            </a:br>
            <a:r>
              <a:rPr lang="sv-SE" dirty="0">
                <a:solidFill>
                  <a:srgbClr val="97D700"/>
                </a:solidFill>
              </a:rPr>
              <a:t>Tack för ert engagemang</a:t>
            </a:r>
          </a:p>
        </p:txBody>
      </p:sp>
      <p:pic>
        <p:nvPicPr>
          <p:cNvPr id="5" name="Platshållare för innehåll 4" descr="En bild som visar person, finger, handled, nagel&#10;&#10;AI-genererat innehåll kan vara felaktigt.">
            <a:extLst>
              <a:ext uri="{FF2B5EF4-FFF2-40B4-BE49-F238E27FC236}">
                <a16:creationId xmlns:a16="http://schemas.microsoft.com/office/drawing/2014/main" id="{B2CCD5E9-D369-37AD-6192-D9089538DF17}"/>
              </a:ext>
            </a:extLst>
          </p:cNvPr>
          <p:cNvPicPr>
            <a:picLocks noGrp="1" noChangeAspect="1"/>
          </p:cNvPicPr>
          <p:nvPr>
            <p:ph idx="1"/>
          </p:nvPr>
        </p:nvPicPr>
        <p:blipFill>
          <a:blip r:embed="rId2"/>
          <a:stretch>
            <a:fillRect/>
          </a:stretch>
        </p:blipFill>
        <p:spPr>
          <a:xfrm>
            <a:off x="3596679" y="3369723"/>
            <a:ext cx="3470358" cy="1840632"/>
          </a:xfrm>
          <a:prstGeom prst="rect">
            <a:avLst/>
          </a:prstGeom>
          <a:noFill/>
        </p:spPr>
      </p:pic>
    </p:spTree>
    <p:extLst>
      <p:ext uri="{BB962C8B-B14F-4D97-AF65-F5344CB8AC3E}">
        <p14:creationId xmlns:p14="http://schemas.microsoft.com/office/powerpoint/2010/main" val="3449894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BD9F1A-0E2D-4354-99C9-39E9723C81D3}"/>
              </a:ext>
            </a:extLst>
          </p:cNvPr>
          <p:cNvSpPr>
            <a:spLocks noGrp="1"/>
          </p:cNvSpPr>
          <p:nvPr>
            <p:ph type="title"/>
          </p:nvPr>
        </p:nvSpPr>
        <p:spPr/>
        <p:txBody>
          <a:bodyPr/>
          <a:lstStyle/>
          <a:p>
            <a:endParaRPr lang="sv-SE"/>
          </a:p>
        </p:txBody>
      </p:sp>
    </p:spTree>
    <p:extLst>
      <p:ext uri="{BB962C8B-B14F-4D97-AF65-F5344CB8AC3E}">
        <p14:creationId xmlns:p14="http://schemas.microsoft.com/office/powerpoint/2010/main" val="461457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C52E8B-C36A-4EA5-7BB4-953B6303AF90}"/>
              </a:ext>
            </a:extLst>
          </p:cNvPr>
          <p:cNvSpPr>
            <a:spLocks noGrp="1"/>
          </p:cNvSpPr>
          <p:nvPr>
            <p:ph type="title"/>
          </p:nvPr>
        </p:nvSpPr>
        <p:spPr/>
        <p:txBody>
          <a:bodyPr/>
          <a:lstStyle/>
          <a:p>
            <a:r>
              <a:rPr lang="sv-SE" dirty="0"/>
              <a:t>Prenumerera på nyhetsbrev från Smittskydd &amp; Vårdhygien</a:t>
            </a:r>
          </a:p>
        </p:txBody>
      </p:sp>
      <p:pic>
        <p:nvPicPr>
          <p:cNvPr id="5" name="Platshållare för innehåll 4" descr="En bild som visar text, skärmbild, Teckensnitt, nummer&#10;&#10;AI-genererat innehåll kan vara felaktigt.">
            <a:extLst>
              <a:ext uri="{FF2B5EF4-FFF2-40B4-BE49-F238E27FC236}">
                <a16:creationId xmlns:a16="http://schemas.microsoft.com/office/drawing/2014/main" id="{ABBD37C2-CD6D-2E63-35D0-8B3E04CAF40C}"/>
              </a:ext>
            </a:extLst>
          </p:cNvPr>
          <p:cNvPicPr>
            <a:picLocks noGrp="1" noChangeAspect="1"/>
          </p:cNvPicPr>
          <p:nvPr>
            <p:ph idx="1"/>
          </p:nvPr>
        </p:nvPicPr>
        <p:blipFill>
          <a:blip r:embed="rId2"/>
          <a:stretch>
            <a:fillRect/>
          </a:stretch>
        </p:blipFill>
        <p:spPr>
          <a:xfrm>
            <a:off x="1994707" y="2852404"/>
            <a:ext cx="5830276" cy="3881437"/>
          </a:xfrm>
          <a:prstGeom prst="rect">
            <a:avLst/>
          </a:prstGeom>
        </p:spPr>
      </p:pic>
      <p:sp>
        <p:nvSpPr>
          <p:cNvPr id="7" name="textruta 6">
            <a:extLst>
              <a:ext uri="{FF2B5EF4-FFF2-40B4-BE49-F238E27FC236}">
                <a16:creationId xmlns:a16="http://schemas.microsoft.com/office/drawing/2014/main" id="{3D61A5B3-44D3-DE3D-B902-599CF06A8ED9}"/>
              </a:ext>
            </a:extLst>
          </p:cNvPr>
          <p:cNvSpPr txBox="1"/>
          <p:nvPr/>
        </p:nvSpPr>
        <p:spPr>
          <a:xfrm>
            <a:off x="1598696" y="2260752"/>
            <a:ext cx="6097002" cy="369332"/>
          </a:xfrm>
          <a:prstGeom prst="rect">
            <a:avLst/>
          </a:prstGeom>
          <a:noFill/>
        </p:spPr>
        <p:txBody>
          <a:bodyPr wrap="square">
            <a:spAutoFit/>
          </a:bodyPr>
          <a:lstStyle/>
          <a:p>
            <a:r>
              <a:rPr lang="sv-SE" dirty="0">
                <a:hlinkClick r:id="rId3"/>
              </a:rPr>
              <a:t>Nyheter | Vårdgivarwebb RJH</a:t>
            </a:r>
            <a:endParaRPr lang="sv-SE" dirty="0"/>
          </a:p>
        </p:txBody>
      </p:sp>
    </p:spTree>
    <p:extLst>
      <p:ext uri="{BB962C8B-B14F-4D97-AF65-F5344CB8AC3E}">
        <p14:creationId xmlns:p14="http://schemas.microsoft.com/office/powerpoint/2010/main" val="2445746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228BB8-2516-B651-6159-514E085B6237}"/>
              </a:ext>
            </a:extLst>
          </p:cNvPr>
          <p:cNvSpPr>
            <a:spLocks noGrp="1"/>
          </p:cNvSpPr>
          <p:nvPr>
            <p:ph type="title"/>
          </p:nvPr>
        </p:nvSpPr>
        <p:spPr/>
        <p:txBody>
          <a:bodyPr>
            <a:normAutofit fontScale="90000"/>
          </a:bodyPr>
          <a:lstStyle/>
          <a:p>
            <a:r>
              <a:rPr lang="sv-SE" dirty="0">
                <a:solidFill>
                  <a:schemeClr val="accent1"/>
                </a:solidFill>
              </a:rPr>
              <a:t>Lite ändringar på Smittskydd &amp; Vårdhygiens hemsida</a:t>
            </a:r>
          </a:p>
        </p:txBody>
      </p:sp>
      <p:sp>
        <p:nvSpPr>
          <p:cNvPr id="3" name="Platshållare för innehåll 2">
            <a:extLst>
              <a:ext uri="{FF2B5EF4-FFF2-40B4-BE49-F238E27FC236}">
                <a16:creationId xmlns:a16="http://schemas.microsoft.com/office/drawing/2014/main" id="{5C213A7F-4F04-CD28-B3FD-67EDB3FBD69C}"/>
              </a:ext>
            </a:extLst>
          </p:cNvPr>
          <p:cNvSpPr>
            <a:spLocks noGrp="1"/>
          </p:cNvSpPr>
          <p:nvPr>
            <p:ph sz="half" idx="1"/>
          </p:nvPr>
        </p:nvSpPr>
        <p:spPr/>
        <p:txBody>
          <a:bodyPr/>
          <a:lstStyle/>
          <a:p>
            <a:r>
              <a:rPr lang="sv-SE" dirty="0"/>
              <a:t>Googla Vårdhygien region Jämtland Härjedalen</a:t>
            </a:r>
          </a:p>
        </p:txBody>
      </p:sp>
      <p:sp>
        <p:nvSpPr>
          <p:cNvPr id="4" name="Platshållare för text 3">
            <a:extLst>
              <a:ext uri="{FF2B5EF4-FFF2-40B4-BE49-F238E27FC236}">
                <a16:creationId xmlns:a16="http://schemas.microsoft.com/office/drawing/2014/main" id="{22617BAF-92EB-A72D-6AA0-F3B2DD21E42A}"/>
              </a:ext>
            </a:extLst>
          </p:cNvPr>
          <p:cNvSpPr>
            <a:spLocks noGrp="1"/>
          </p:cNvSpPr>
          <p:nvPr>
            <p:ph type="body" sz="quarter" idx="14"/>
          </p:nvPr>
        </p:nvSpPr>
        <p:spPr/>
        <p:txBody>
          <a:bodyPr/>
          <a:lstStyle/>
          <a:p>
            <a:r>
              <a:rPr lang="sv-SE" dirty="0">
                <a:hlinkClick r:id="rId2"/>
              </a:rPr>
              <a:t>Regionjh.se</a:t>
            </a:r>
            <a:endParaRPr lang="sv-SE" dirty="0"/>
          </a:p>
          <a:p>
            <a:endParaRPr lang="sv-SE" dirty="0"/>
          </a:p>
        </p:txBody>
      </p:sp>
      <p:pic>
        <p:nvPicPr>
          <p:cNvPr id="6" name="Bildobjekt 5">
            <a:extLst>
              <a:ext uri="{FF2B5EF4-FFF2-40B4-BE49-F238E27FC236}">
                <a16:creationId xmlns:a16="http://schemas.microsoft.com/office/drawing/2014/main" id="{7C963636-ED09-DA73-BDF7-DA1DDF85061F}"/>
              </a:ext>
            </a:extLst>
          </p:cNvPr>
          <p:cNvPicPr>
            <a:picLocks noChangeAspect="1"/>
          </p:cNvPicPr>
          <p:nvPr/>
        </p:nvPicPr>
        <p:blipFill>
          <a:blip r:embed="rId3"/>
          <a:stretch>
            <a:fillRect/>
          </a:stretch>
        </p:blipFill>
        <p:spPr>
          <a:xfrm>
            <a:off x="134007" y="2172463"/>
            <a:ext cx="6628426" cy="3163738"/>
          </a:xfrm>
          <a:prstGeom prst="rect">
            <a:avLst/>
          </a:prstGeom>
        </p:spPr>
      </p:pic>
      <p:pic>
        <p:nvPicPr>
          <p:cNvPr id="7" name="Bildobjekt 6">
            <a:extLst>
              <a:ext uri="{FF2B5EF4-FFF2-40B4-BE49-F238E27FC236}">
                <a16:creationId xmlns:a16="http://schemas.microsoft.com/office/drawing/2014/main" id="{B2C1D23E-54D8-C0B6-276C-E794DE63A998}"/>
              </a:ext>
            </a:extLst>
          </p:cNvPr>
          <p:cNvPicPr>
            <a:picLocks noChangeAspect="1"/>
          </p:cNvPicPr>
          <p:nvPr/>
        </p:nvPicPr>
        <p:blipFill>
          <a:blip r:embed="rId4"/>
          <a:stretch>
            <a:fillRect/>
          </a:stretch>
        </p:blipFill>
        <p:spPr>
          <a:xfrm>
            <a:off x="7492426" y="1427576"/>
            <a:ext cx="3712615" cy="4254557"/>
          </a:xfrm>
          <a:prstGeom prst="rect">
            <a:avLst/>
          </a:prstGeom>
        </p:spPr>
      </p:pic>
      <p:sp>
        <p:nvSpPr>
          <p:cNvPr id="10" name="Ellips 9">
            <a:extLst>
              <a:ext uri="{FF2B5EF4-FFF2-40B4-BE49-F238E27FC236}">
                <a16:creationId xmlns:a16="http://schemas.microsoft.com/office/drawing/2014/main" id="{81B1DD3E-36A5-5211-DA4C-F4FF139AE865}"/>
              </a:ext>
            </a:extLst>
          </p:cNvPr>
          <p:cNvSpPr/>
          <p:nvPr/>
        </p:nvSpPr>
        <p:spPr>
          <a:xfrm>
            <a:off x="7612106" y="4242453"/>
            <a:ext cx="2790497" cy="10937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18634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9B4694-FAFD-45BA-7209-95C98ACB5C5B}"/>
              </a:ext>
            </a:extLst>
          </p:cNvPr>
          <p:cNvSpPr>
            <a:spLocks noGrp="1"/>
          </p:cNvSpPr>
          <p:nvPr>
            <p:ph type="title"/>
          </p:nvPr>
        </p:nvSpPr>
        <p:spPr/>
        <p:txBody>
          <a:bodyPr/>
          <a:lstStyle/>
          <a:p>
            <a:pPr algn="ctr"/>
            <a:r>
              <a:rPr lang="sv-SE" dirty="0">
                <a:hlinkClick r:id="rId2"/>
              </a:rPr>
              <a:t>Vi tittar på årshjulet</a:t>
            </a:r>
            <a:endParaRPr lang="sv-SE" dirty="0"/>
          </a:p>
        </p:txBody>
      </p:sp>
      <p:pic>
        <p:nvPicPr>
          <p:cNvPr id="6" name="Platshållare för innehåll 5" descr="En bild som visar text, skärmbild, design&#10;&#10;AI-genererat innehåll kan vara felaktigt.">
            <a:extLst>
              <a:ext uri="{FF2B5EF4-FFF2-40B4-BE49-F238E27FC236}">
                <a16:creationId xmlns:a16="http://schemas.microsoft.com/office/drawing/2014/main" id="{8A831AFF-2C01-1A31-241C-34CDB346AFB7}"/>
              </a:ext>
            </a:extLst>
          </p:cNvPr>
          <p:cNvPicPr>
            <a:picLocks noGrp="1" noChangeAspect="1"/>
          </p:cNvPicPr>
          <p:nvPr>
            <p:ph sz="half" idx="1"/>
          </p:nvPr>
        </p:nvPicPr>
        <p:blipFill>
          <a:blip r:embed="rId3"/>
          <a:stretch>
            <a:fillRect/>
          </a:stretch>
        </p:blipFill>
        <p:spPr>
          <a:xfrm>
            <a:off x="2826601" y="1550413"/>
            <a:ext cx="4557610" cy="4217309"/>
          </a:xfrm>
          <a:prstGeom prst="rect">
            <a:avLst/>
          </a:prstGeom>
        </p:spPr>
      </p:pic>
    </p:spTree>
    <p:extLst>
      <p:ext uri="{BB962C8B-B14F-4D97-AF65-F5344CB8AC3E}">
        <p14:creationId xmlns:p14="http://schemas.microsoft.com/office/powerpoint/2010/main" val="2251354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9DB63B-AB5A-CC81-2C99-68642DE7E3A8}"/>
              </a:ext>
            </a:extLst>
          </p:cNvPr>
          <p:cNvSpPr>
            <a:spLocks noGrp="1"/>
          </p:cNvSpPr>
          <p:nvPr>
            <p:ph type="title"/>
          </p:nvPr>
        </p:nvSpPr>
        <p:spPr>
          <a:xfrm>
            <a:off x="677334" y="609600"/>
            <a:ext cx="8596668" cy="779253"/>
          </a:xfrm>
        </p:spPr>
        <p:txBody>
          <a:bodyPr/>
          <a:lstStyle/>
          <a:p>
            <a:pPr algn="ctr"/>
            <a:r>
              <a:rPr lang="sv-SE" dirty="0"/>
              <a:t>Förråd-årshjulet februari</a:t>
            </a:r>
          </a:p>
        </p:txBody>
      </p:sp>
      <p:sp>
        <p:nvSpPr>
          <p:cNvPr id="3" name="Platshållare för innehåll 2">
            <a:extLst>
              <a:ext uri="{FF2B5EF4-FFF2-40B4-BE49-F238E27FC236}">
                <a16:creationId xmlns:a16="http://schemas.microsoft.com/office/drawing/2014/main" id="{BC419679-0FB9-0291-B309-FDE1D096CF01}"/>
              </a:ext>
            </a:extLst>
          </p:cNvPr>
          <p:cNvSpPr>
            <a:spLocks noGrp="1"/>
          </p:cNvSpPr>
          <p:nvPr>
            <p:ph idx="1"/>
          </p:nvPr>
        </p:nvSpPr>
        <p:spPr>
          <a:xfrm>
            <a:off x="677334" y="1570009"/>
            <a:ext cx="8596668" cy="4471354"/>
          </a:xfrm>
        </p:spPr>
        <p:txBody>
          <a:bodyPr>
            <a:normAutofit fontScale="92500" lnSpcReduction="20000"/>
          </a:bodyPr>
          <a:lstStyle/>
          <a:p>
            <a:r>
              <a:rPr lang="sv-SE" dirty="0"/>
              <a:t>Det är viktigt att bevara en produkts renhetsgrad, det vill säga att hantera produkten aseptiskt för att behålla det rena rent och det sterila sterilt. Renhetsgraden ska bevaras hela vägen fram till patienten.</a:t>
            </a:r>
          </a:p>
          <a:p>
            <a:r>
              <a:rPr lang="sv-SE" dirty="0"/>
              <a:t>Mottagaren utför leveranskontroll.</a:t>
            </a:r>
          </a:p>
          <a:p>
            <a:r>
              <a:rPr lang="sv-SE" dirty="0"/>
              <a:t>Defekta transportförpackningar (trasiga, fuktiga, nedfläckade, tillknycklade, brutna etc.) ska rapporteras till förrådet och sändas åter.</a:t>
            </a:r>
          </a:p>
          <a:p>
            <a:r>
              <a:rPr lang="sv-SE" dirty="0" err="1"/>
              <a:t>Avemballering</a:t>
            </a:r>
            <a:r>
              <a:rPr lang="sv-SE" dirty="0"/>
              <a:t> görs på en avskild plats för att undvika kontaminering av exempelvis vårdmiljö eller förråd.</a:t>
            </a:r>
          </a:p>
          <a:p>
            <a:r>
              <a:rPr lang="sv-SE" dirty="0"/>
              <a:t>Innan </a:t>
            </a:r>
            <a:r>
              <a:rPr lang="sv-SE" dirty="0" err="1"/>
              <a:t>avemballering</a:t>
            </a:r>
            <a:r>
              <a:rPr lang="sv-SE" dirty="0"/>
              <a:t> påbörjas desinfekteras arbetsytor (tex vagn) där man hanterar avdelningsförpackningar om de inte ställs direkt in i förråd. </a:t>
            </a:r>
          </a:p>
          <a:p>
            <a:r>
              <a:rPr lang="sv-SE" dirty="0"/>
              <a:t>Förkläde bärs vid uppackning, händerna desinfekteras efter att transportförpackningen öppnats. Dvs avdelningsförpackningarna hanteras med desinfekterade händer.</a:t>
            </a:r>
          </a:p>
          <a:p>
            <a:pPr marL="0" indent="0">
              <a:buNone/>
            </a:pPr>
            <a:endParaRPr lang="sv-SE" dirty="0"/>
          </a:p>
          <a:p>
            <a:r>
              <a:rPr lang="sv-SE" dirty="0">
                <a:hlinkClick r:id="rId2"/>
              </a:rPr>
              <a:t>Bakteriefilmen</a:t>
            </a:r>
            <a:endParaRPr lang="sv-SE" dirty="0"/>
          </a:p>
          <a:p>
            <a:endParaRPr lang="sv-SE" dirty="0"/>
          </a:p>
          <a:p>
            <a:endParaRPr lang="sv-SE" dirty="0"/>
          </a:p>
        </p:txBody>
      </p:sp>
      <p:sp>
        <p:nvSpPr>
          <p:cNvPr id="8" name="Flödesschema: Koppling 7">
            <a:extLst>
              <a:ext uri="{FF2B5EF4-FFF2-40B4-BE49-F238E27FC236}">
                <a16:creationId xmlns:a16="http://schemas.microsoft.com/office/drawing/2014/main" id="{389CFFC5-96CC-9B03-4A93-2C9FAD98AC2B}"/>
              </a:ext>
            </a:extLst>
          </p:cNvPr>
          <p:cNvSpPr/>
          <p:nvPr/>
        </p:nvSpPr>
        <p:spPr>
          <a:xfrm>
            <a:off x="184213" y="238098"/>
            <a:ext cx="1247421" cy="1124197"/>
          </a:xfrm>
          <a:prstGeom prst="flowChartConnector">
            <a:avLst/>
          </a:prstGeom>
          <a:gradFill flip="none" rotWithShape="1">
            <a:gsLst>
              <a:gs pos="0">
                <a:srgbClr val="98C200">
                  <a:tint val="66000"/>
                  <a:satMod val="160000"/>
                </a:srgbClr>
              </a:gs>
              <a:gs pos="50000">
                <a:srgbClr val="98C200">
                  <a:tint val="44500"/>
                  <a:satMod val="160000"/>
                </a:srgbClr>
              </a:gs>
              <a:gs pos="100000">
                <a:srgbClr val="98C200">
                  <a:tint val="23500"/>
                  <a:satMod val="160000"/>
                </a:srgbClr>
              </a:gs>
            </a:gsLst>
            <a:lin ang="54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textruta 8">
            <a:extLst>
              <a:ext uri="{FF2B5EF4-FFF2-40B4-BE49-F238E27FC236}">
                <a16:creationId xmlns:a16="http://schemas.microsoft.com/office/drawing/2014/main" id="{38922ADB-130B-7791-80D0-7F896CED8A17}"/>
              </a:ext>
            </a:extLst>
          </p:cNvPr>
          <p:cNvSpPr txBox="1"/>
          <p:nvPr/>
        </p:nvSpPr>
        <p:spPr>
          <a:xfrm>
            <a:off x="379562" y="580279"/>
            <a:ext cx="983411" cy="369332"/>
          </a:xfrm>
          <a:prstGeom prst="rect">
            <a:avLst/>
          </a:prstGeom>
          <a:noFill/>
          <a:ln>
            <a:noFill/>
          </a:ln>
        </p:spPr>
        <p:txBody>
          <a:bodyPr wrap="square" rtlCol="0">
            <a:spAutoFit/>
          </a:bodyPr>
          <a:lstStyle/>
          <a:p>
            <a:r>
              <a:rPr lang="sv-SE" dirty="0"/>
              <a:t>Förråd</a:t>
            </a:r>
          </a:p>
        </p:txBody>
      </p:sp>
    </p:spTree>
    <p:extLst>
      <p:ext uri="{BB962C8B-B14F-4D97-AF65-F5344CB8AC3E}">
        <p14:creationId xmlns:p14="http://schemas.microsoft.com/office/powerpoint/2010/main" val="284888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29A073-ED29-9DA5-6CFA-1DAB6062AD81}"/>
              </a:ext>
            </a:extLst>
          </p:cNvPr>
          <p:cNvSpPr>
            <a:spLocks noGrp="1"/>
          </p:cNvSpPr>
          <p:nvPr>
            <p:ph type="title"/>
          </p:nvPr>
        </p:nvSpPr>
        <p:spPr/>
        <p:txBody>
          <a:bodyPr/>
          <a:lstStyle/>
          <a:p>
            <a:pPr algn="ctr"/>
            <a:r>
              <a:rPr lang="sv-SE" dirty="0"/>
              <a:t>Textilier – ren tvätt</a:t>
            </a:r>
          </a:p>
        </p:txBody>
      </p:sp>
      <p:sp>
        <p:nvSpPr>
          <p:cNvPr id="3" name="Platshållare för innehåll 2">
            <a:extLst>
              <a:ext uri="{FF2B5EF4-FFF2-40B4-BE49-F238E27FC236}">
                <a16:creationId xmlns:a16="http://schemas.microsoft.com/office/drawing/2014/main" id="{70FE3C31-93A3-2AF1-1DA4-CFDB331DB641}"/>
              </a:ext>
            </a:extLst>
          </p:cNvPr>
          <p:cNvSpPr>
            <a:spLocks noGrp="1"/>
          </p:cNvSpPr>
          <p:nvPr>
            <p:ph idx="1"/>
          </p:nvPr>
        </p:nvSpPr>
        <p:spPr/>
        <p:txBody>
          <a:bodyPr/>
          <a:lstStyle/>
          <a:p>
            <a:r>
              <a:rPr lang="sv-SE" dirty="0"/>
              <a:t>Textilier förvaras torrt, dammfritt och fritt från möjlig kontamination från miljön. De förvaras i ett förvaringsskåp eller på en avskild hylla i ett stängt rum. </a:t>
            </a:r>
          </a:p>
          <a:p>
            <a:r>
              <a:rPr lang="sv-SE" dirty="0"/>
              <a:t>Boendes tvätt bör hängtorkas inne i deras lägenhet inte i tvättstugan.</a:t>
            </a:r>
          </a:p>
          <a:p>
            <a:r>
              <a:rPr lang="sv-SE" dirty="0"/>
              <a:t>Regelbunden rengöring av hyllor/skåp där rena textilier förvaras ska utföras. Rena textilier förvaras inte i tvättstuga, våtutrymme eller på golv.</a:t>
            </a:r>
          </a:p>
          <a:p>
            <a:endParaRPr lang="sv-SE" dirty="0"/>
          </a:p>
        </p:txBody>
      </p:sp>
      <p:pic>
        <p:nvPicPr>
          <p:cNvPr id="5" name="Bildobjekt 4">
            <a:extLst>
              <a:ext uri="{FF2B5EF4-FFF2-40B4-BE49-F238E27FC236}">
                <a16:creationId xmlns:a16="http://schemas.microsoft.com/office/drawing/2014/main" id="{5F4A1181-3B49-B5B2-FC2B-823E1A2E372F}"/>
              </a:ext>
            </a:extLst>
          </p:cNvPr>
          <p:cNvPicPr>
            <a:picLocks noChangeAspect="1"/>
          </p:cNvPicPr>
          <p:nvPr/>
        </p:nvPicPr>
        <p:blipFill>
          <a:blip r:embed="rId2"/>
          <a:stretch>
            <a:fillRect/>
          </a:stretch>
        </p:blipFill>
        <p:spPr>
          <a:xfrm>
            <a:off x="0" y="140268"/>
            <a:ext cx="1581371" cy="1352739"/>
          </a:xfrm>
          <a:prstGeom prst="rect">
            <a:avLst/>
          </a:prstGeom>
        </p:spPr>
      </p:pic>
    </p:spTree>
    <p:extLst>
      <p:ext uri="{BB962C8B-B14F-4D97-AF65-F5344CB8AC3E}">
        <p14:creationId xmlns:p14="http://schemas.microsoft.com/office/powerpoint/2010/main" val="2822870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881DAB-6D27-F4E1-CF4C-B6E3D8CB0479}"/>
              </a:ext>
            </a:extLst>
          </p:cNvPr>
          <p:cNvSpPr>
            <a:spLocks noGrp="1"/>
          </p:cNvSpPr>
          <p:nvPr>
            <p:ph type="title"/>
          </p:nvPr>
        </p:nvSpPr>
        <p:spPr>
          <a:xfrm>
            <a:off x="2521819" y="693018"/>
            <a:ext cx="4312117" cy="1237381"/>
          </a:xfrm>
        </p:spPr>
        <p:txBody>
          <a:bodyPr anchor="ctr">
            <a:normAutofit/>
          </a:bodyPr>
          <a:lstStyle/>
          <a:p>
            <a:r>
              <a:rPr lang="sv-SE" dirty="0"/>
              <a:t>Sterila produkter</a:t>
            </a:r>
          </a:p>
        </p:txBody>
      </p:sp>
      <p:sp>
        <p:nvSpPr>
          <p:cNvPr id="3" name="Platshållare för innehåll 2">
            <a:extLst>
              <a:ext uri="{FF2B5EF4-FFF2-40B4-BE49-F238E27FC236}">
                <a16:creationId xmlns:a16="http://schemas.microsoft.com/office/drawing/2014/main" id="{6E5E85CB-B30B-6023-E5C9-BEF7F99F599C}"/>
              </a:ext>
            </a:extLst>
          </p:cNvPr>
          <p:cNvSpPr>
            <a:spLocks noGrp="1"/>
          </p:cNvSpPr>
          <p:nvPr>
            <p:ph idx="1"/>
          </p:nvPr>
        </p:nvSpPr>
        <p:spPr>
          <a:xfrm>
            <a:off x="259881" y="2160589"/>
            <a:ext cx="5836119" cy="4610979"/>
          </a:xfrm>
        </p:spPr>
        <p:txBody>
          <a:bodyPr>
            <a:normAutofit/>
          </a:bodyPr>
          <a:lstStyle/>
          <a:p>
            <a:r>
              <a:rPr lang="sv-SE" dirty="0"/>
              <a:t>Sterila produkter ska levereras enligt trelagersprincipen. </a:t>
            </a:r>
          </a:p>
          <a:p>
            <a:r>
              <a:rPr lang="sv-SE" dirty="0"/>
              <a:t>Om ni trots det får leverans av sterilt utan avdelningsförpackning lägger ni produkterna i desinfekterad plastlåda med lock (alt plastpåse) vid uppackning.</a:t>
            </a:r>
          </a:p>
          <a:p>
            <a:r>
              <a:rPr lang="sv-SE" dirty="0"/>
              <a:t>Sterilt förvaras separat från andra renhetsgrader</a:t>
            </a:r>
          </a:p>
          <a:p>
            <a:r>
              <a:rPr lang="sv-SE" dirty="0"/>
              <a:t>Transportförpackning får inte förvaras i sterilt förråd.</a:t>
            </a:r>
          </a:p>
          <a:p>
            <a:r>
              <a:rPr lang="sv-SE" dirty="0" err="1"/>
              <a:t>Steriltmaterial</a:t>
            </a:r>
            <a:r>
              <a:rPr lang="sv-SE" dirty="0"/>
              <a:t> skyddas från solljus och rummet/skåpet har en jämn temperatur</a:t>
            </a:r>
          </a:p>
          <a:p>
            <a:endParaRPr lang="sv-SE" dirty="0"/>
          </a:p>
          <a:p>
            <a:endParaRPr lang="sv-SE" dirty="0"/>
          </a:p>
          <a:p>
            <a:endParaRPr lang="sv-SE" dirty="0"/>
          </a:p>
        </p:txBody>
      </p:sp>
      <p:pic>
        <p:nvPicPr>
          <p:cNvPr id="7" name="Bildobjekt 6">
            <a:extLst>
              <a:ext uri="{FF2B5EF4-FFF2-40B4-BE49-F238E27FC236}">
                <a16:creationId xmlns:a16="http://schemas.microsoft.com/office/drawing/2014/main" id="{4538DC1E-2792-C080-60BB-CA5AFD3744E7}"/>
              </a:ext>
            </a:extLst>
          </p:cNvPr>
          <p:cNvPicPr>
            <a:picLocks noChangeAspect="1"/>
          </p:cNvPicPr>
          <p:nvPr/>
        </p:nvPicPr>
        <p:blipFill>
          <a:blip r:embed="rId2"/>
          <a:stretch>
            <a:fillRect/>
          </a:stretch>
        </p:blipFill>
        <p:spPr>
          <a:xfrm>
            <a:off x="0" y="86432"/>
            <a:ext cx="1581371" cy="1352739"/>
          </a:xfrm>
          <a:prstGeom prst="rect">
            <a:avLst/>
          </a:prstGeom>
        </p:spPr>
      </p:pic>
      <p:pic>
        <p:nvPicPr>
          <p:cNvPr id="6" name="Bildobjekt 5">
            <a:extLst>
              <a:ext uri="{FF2B5EF4-FFF2-40B4-BE49-F238E27FC236}">
                <a16:creationId xmlns:a16="http://schemas.microsoft.com/office/drawing/2014/main" id="{5A0F600B-007C-317E-9153-B08C374D196D}"/>
              </a:ext>
            </a:extLst>
          </p:cNvPr>
          <p:cNvPicPr>
            <a:picLocks noChangeAspect="1"/>
          </p:cNvPicPr>
          <p:nvPr/>
        </p:nvPicPr>
        <p:blipFill>
          <a:blip r:embed="rId3"/>
          <a:stretch>
            <a:fillRect/>
          </a:stretch>
        </p:blipFill>
        <p:spPr>
          <a:xfrm>
            <a:off x="6425552" y="1515779"/>
            <a:ext cx="5031341" cy="3271553"/>
          </a:xfrm>
          <a:prstGeom prst="rect">
            <a:avLst/>
          </a:prstGeom>
        </p:spPr>
      </p:pic>
    </p:spTree>
    <p:extLst>
      <p:ext uri="{BB962C8B-B14F-4D97-AF65-F5344CB8AC3E}">
        <p14:creationId xmlns:p14="http://schemas.microsoft.com/office/powerpoint/2010/main" val="310991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sett">
  <a:themeElements>
    <a:clrScheme name="Faset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1616</Words>
  <Application>Microsoft Office PowerPoint</Application>
  <PresentationFormat>Bredbild</PresentationFormat>
  <Paragraphs>170</Paragraphs>
  <Slides>37</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37</vt:i4>
      </vt:variant>
    </vt:vector>
  </HeadingPairs>
  <TitlesOfParts>
    <vt:vector size="43" baseType="lpstr">
      <vt:lpstr>Arial</vt:lpstr>
      <vt:lpstr>Calibri</vt:lpstr>
      <vt:lpstr>Georgia</vt:lpstr>
      <vt:lpstr>Trebuchet MS</vt:lpstr>
      <vt:lpstr>Wingdings 3</vt:lpstr>
      <vt:lpstr>Fasett</vt:lpstr>
      <vt:lpstr>Hygienombud inom kommunal vård – och omsorg</vt:lpstr>
      <vt:lpstr>Hygienombudsträff kommunal vård och omsorg 24/2 Vårdhygien Jämtland Härjedalen </vt:lpstr>
      <vt:lpstr>Innehåll denna gång</vt:lpstr>
      <vt:lpstr>Prenumerera på nyhetsbrev från Smittskydd &amp; Vårdhygien</vt:lpstr>
      <vt:lpstr>Lite ändringar på Smittskydd &amp; Vårdhygiens hemsida</vt:lpstr>
      <vt:lpstr>Vi tittar på årshjulet</vt:lpstr>
      <vt:lpstr>Förråd-årshjulet februari</vt:lpstr>
      <vt:lpstr>Textilier – ren tvätt</vt:lpstr>
      <vt:lpstr>Sterila produkter</vt:lpstr>
      <vt:lpstr>Sterila produkter</vt:lpstr>
      <vt:lpstr>Generellt i förråd</vt:lpstr>
      <vt:lpstr>PowerPoint-presentation</vt:lpstr>
      <vt:lpstr>Symboler på förpackningar</vt:lpstr>
      <vt:lpstr>Städ av förråd</vt:lpstr>
      <vt:lpstr>Omvärldsbevakning, antibiotikasmart  </vt:lpstr>
      <vt:lpstr>Vill ni bli en certifierad antibiotikasmart enhet? Antibiotikasmart Sveriges kriterier för äldre- och funktionshinderomsorg - Antibiotikasmart Sverige </vt:lpstr>
      <vt:lpstr>Certifierad ab smart enhet</vt:lpstr>
      <vt:lpstr>Vårdhygienisk egenkontroll (VEK) Ett verktyg i systematiskt kvalitetsarbete</vt:lpstr>
      <vt:lpstr>PowerPoint-presentation</vt:lpstr>
      <vt:lpstr>Okunskap och myter om handskar</vt:lpstr>
      <vt:lpstr>Handhygien och skyddshandskar </vt:lpstr>
      <vt:lpstr>När ska handskar användas?</vt:lpstr>
      <vt:lpstr>Handdesinfektion</vt:lpstr>
      <vt:lpstr>Kommentarer från självskattningar ang användning av handskar</vt:lpstr>
      <vt:lpstr>Budskap att ta med</vt:lpstr>
      <vt:lpstr>Rädsla/för säkerhets skull</vt:lpstr>
      <vt:lpstr>Budskap att ta med</vt:lpstr>
      <vt:lpstr>Felaktig vana/slarv</vt:lpstr>
      <vt:lpstr>Budskap att ta med</vt:lpstr>
      <vt:lpstr>Fråga 1 från verksamheten hanns inte med i mötet  </vt:lpstr>
      <vt:lpstr>Fråga 2 från verksamheten hanns inte med i mötet </vt:lpstr>
      <vt:lpstr>Svar fråga 2</vt:lpstr>
      <vt:lpstr>Struktur för gemensam plattform  </vt:lpstr>
      <vt:lpstr>Nästa träff </vt:lpstr>
      <vt:lpstr>Kontakt med Vårdhygien</vt:lpstr>
      <vt:lpstr>Ni är viktiga – för era medborgare!  Tack för ert engagemang</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Nathalie Själander</dc:creator>
  <cp:lastModifiedBy>Malin Rundvik Eriksson</cp:lastModifiedBy>
  <cp:revision>187</cp:revision>
  <dcterms:created xsi:type="dcterms:W3CDTF">2025-10-03T12:52:46Z</dcterms:created>
  <dcterms:modified xsi:type="dcterms:W3CDTF">2026-02-25T07:45:25Z</dcterms:modified>
</cp:coreProperties>
</file>