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4"/>
  </p:notesMasterIdLst>
  <p:handoutMasterIdLst>
    <p:handoutMasterId r:id="rId25"/>
  </p:handoutMasterIdLst>
  <p:sldIdLst>
    <p:sldId id="788" r:id="rId2"/>
    <p:sldId id="631" r:id="rId3"/>
    <p:sldId id="629" r:id="rId4"/>
    <p:sldId id="649" r:id="rId5"/>
    <p:sldId id="258" r:id="rId6"/>
    <p:sldId id="793" r:id="rId7"/>
    <p:sldId id="791" r:id="rId8"/>
    <p:sldId id="274" r:id="rId9"/>
    <p:sldId id="798" r:id="rId10"/>
    <p:sldId id="799" r:id="rId11"/>
    <p:sldId id="800" r:id="rId12"/>
    <p:sldId id="784" r:id="rId13"/>
    <p:sldId id="783" r:id="rId14"/>
    <p:sldId id="273" r:id="rId15"/>
    <p:sldId id="272" r:id="rId16"/>
    <p:sldId id="786" r:id="rId17"/>
    <p:sldId id="803" r:id="rId18"/>
    <p:sldId id="802" r:id="rId19"/>
    <p:sldId id="805" r:id="rId20"/>
    <p:sldId id="804" r:id="rId21"/>
    <p:sldId id="785" r:id="rId22"/>
    <p:sldId id="25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00"/>
    <a:srgbClr val="97D700"/>
    <a:srgbClr val="64A70B"/>
    <a:srgbClr val="BFBFBF"/>
    <a:srgbClr val="D539B5"/>
    <a:srgbClr val="000000"/>
    <a:srgbClr val="4B7D08"/>
    <a:srgbClr val="42194E"/>
    <a:srgbClr val="16DC3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25" autoAdjust="0"/>
    <p:restoredTop sz="94291" autoAdjust="0"/>
  </p:normalViewPr>
  <p:slideViewPr>
    <p:cSldViewPr snapToGrid="0">
      <p:cViewPr>
        <p:scale>
          <a:sx n="50" d="100"/>
          <a:sy n="50" d="100"/>
        </p:scale>
        <p:origin x="676" y="5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A732C-7D46-40DE-95AB-EAF43791178F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AB923A2-3376-410A-8AB4-B70B68DFD628}">
      <dgm:prSet/>
      <dgm:spPr/>
      <dgm:t>
        <a:bodyPr/>
        <a:lstStyle/>
        <a:p>
          <a:r>
            <a:rPr lang="en-US" b="1" dirty="0"/>
            <a:t>Datum:</a:t>
          </a:r>
        </a:p>
        <a:p>
          <a:r>
            <a:rPr lang="en-US" b="0" dirty="0"/>
            <a:t>17/2</a:t>
          </a:r>
        </a:p>
        <a:p>
          <a:r>
            <a:rPr lang="en-US" b="1" dirty="0" err="1"/>
            <a:t>Tid</a:t>
          </a:r>
          <a:r>
            <a:rPr lang="en-US" dirty="0"/>
            <a:t>: </a:t>
          </a:r>
        </a:p>
        <a:p>
          <a:r>
            <a:rPr lang="en-US" dirty="0"/>
            <a:t>kl.14.30-15.30</a:t>
          </a:r>
        </a:p>
      </dgm:t>
    </dgm:pt>
    <dgm:pt modelId="{994572E6-E086-4117-8156-7D244AB739B2}" type="parTrans" cxnId="{2B71A33E-1FC3-4C7F-9EB0-48EB4356CEFD}">
      <dgm:prSet/>
      <dgm:spPr/>
      <dgm:t>
        <a:bodyPr/>
        <a:lstStyle/>
        <a:p>
          <a:endParaRPr lang="en-US"/>
        </a:p>
      </dgm:t>
    </dgm:pt>
    <dgm:pt modelId="{E258F74E-AA5B-4CFB-9F7F-FB9D79B1F565}" type="sibTrans" cxnId="{2B71A33E-1FC3-4C7F-9EB0-48EB4356CEFD}">
      <dgm:prSet/>
      <dgm:spPr/>
      <dgm:t>
        <a:bodyPr/>
        <a:lstStyle/>
        <a:p>
          <a:endParaRPr lang="en-US"/>
        </a:p>
      </dgm:t>
    </dgm:pt>
    <dgm:pt modelId="{A5F81CA1-CBF2-42FF-98C5-993B00DC72D2}">
      <dgm:prSet/>
      <dgm:spPr/>
      <dgm:t>
        <a:bodyPr/>
        <a:lstStyle/>
        <a:p>
          <a:r>
            <a:rPr lang="en-US" b="1" dirty="0"/>
            <a:t>Agenda: </a:t>
          </a:r>
        </a:p>
        <a:p>
          <a:r>
            <a:rPr lang="en-US" dirty="0" err="1"/>
            <a:t>Gå</a:t>
          </a:r>
          <a:r>
            <a:rPr lang="en-US" dirty="0"/>
            <a:t> </a:t>
          </a:r>
          <a:r>
            <a:rPr lang="en-US" dirty="0" err="1"/>
            <a:t>igenom</a:t>
          </a:r>
          <a:r>
            <a:rPr lang="en-US" dirty="0"/>
            <a:t> </a:t>
          </a:r>
          <a:r>
            <a:rPr lang="en-US" dirty="0" err="1"/>
            <a:t>vårdhygiens</a:t>
          </a:r>
          <a:r>
            <a:rPr lang="en-US" dirty="0"/>
            <a:t> </a:t>
          </a:r>
          <a:r>
            <a:rPr lang="en-US" dirty="0" err="1"/>
            <a:t>hemsida</a:t>
          </a:r>
          <a:endParaRPr lang="en-US" dirty="0"/>
        </a:p>
        <a:p>
          <a:r>
            <a:rPr lang="en-US" dirty="0" err="1"/>
            <a:t>Uppdragsbeskrivning</a:t>
          </a:r>
          <a:endParaRPr lang="en-US" dirty="0"/>
        </a:p>
        <a:p>
          <a:r>
            <a:rPr lang="en-US" dirty="0" err="1"/>
            <a:t>Gå</a:t>
          </a:r>
          <a:r>
            <a:rPr lang="en-US" dirty="0"/>
            <a:t> </a:t>
          </a:r>
          <a:r>
            <a:rPr lang="en-US" dirty="0" err="1"/>
            <a:t>igenom</a:t>
          </a:r>
          <a:r>
            <a:rPr lang="en-US" dirty="0"/>
            <a:t> </a:t>
          </a:r>
          <a:r>
            <a:rPr lang="en-US" dirty="0" err="1"/>
            <a:t>årshjulet</a:t>
          </a:r>
          <a:endParaRPr lang="en-US" dirty="0"/>
        </a:p>
        <a:p>
          <a:r>
            <a:rPr lang="en-US" dirty="0"/>
            <a:t>VEK</a:t>
          </a:r>
        </a:p>
        <a:p>
          <a:r>
            <a:rPr lang="en-US" dirty="0" err="1"/>
            <a:t>Influensa</a:t>
          </a:r>
          <a:r>
            <a:rPr lang="en-US" dirty="0"/>
            <a:t> </a:t>
          </a:r>
          <a:r>
            <a:rPr lang="en-US" dirty="0" err="1"/>
            <a:t>statestik</a:t>
          </a:r>
          <a:endParaRPr lang="en-US" dirty="0"/>
        </a:p>
        <a:p>
          <a:r>
            <a:rPr lang="en-US" strike="sngStrike" dirty="0"/>
            <a:t>BHR – </a:t>
          </a:r>
          <a:r>
            <a:rPr lang="en-US" strike="sngStrike" dirty="0" err="1"/>
            <a:t>skyddshandskar</a:t>
          </a:r>
          <a:endParaRPr lang="en-US" strike="sngStrike" dirty="0"/>
        </a:p>
        <a:p>
          <a:r>
            <a:rPr lang="en-US" dirty="0" err="1"/>
            <a:t>Inskickade</a:t>
          </a:r>
          <a:r>
            <a:rPr lang="en-US" dirty="0"/>
            <a:t> </a:t>
          </a:r>
          <a:r>
            <a:rPr lang="en-US" dirty="0" err="1"/>
            <a:t>frågor</a:t>
          </a:r>
          <a:r>
            <a:rPr lang="en-US" dirty="0"/>
            <a:t> </a:t>
          </a:r>
        </a:p>
        <a:p>
          <a:r>
            <a:rPr lang="en-US" dirty="0" err="1"/>
            <a:t>Nästa</a:t>
          </a:r>
          <a:r>
            <a:rPr lang="en-US" dirty="0"/>
            <a:t> </a:t>
          </a:r>
          <a:r>
            <a:rPr lang="en-US" dirty="0" err="1"/>
            <a:t>hygienombudsträff</a:t>
          </a:r>
          <a:endParaRPr lang="en-US" dirty="0"/>
        </a:p>
        <a:p>
          <a:r>
            <a:rPr lang="en-US" dirty="0" err="1"/>
            <a:t>Primärvården</a:t>
          </a:r>
          <a:r>
            <a:rPr lang="en-US" dirty="0"/>
            <a:t> </a:t>
          </a:r>
          <a:r>
            <a:rPr lang="en-US" dirty="0" err="1"/>
            <a:t>slutar</a:t>
          </a:r>
          <a:endParaRPr lang="en-US" dirty="0"/>
        </a:p>
        <a:p>
          <a:r>
            <a:rPr lang="en-US" dirty="0"/>
            <a:t>VNS </a:t>
          </a:r>
          <a:r>
            <a:rPr lang="en-US" dirty="0" err="1"/>
            <a:t>avslutas</a:t>
          </a:r>
          <a:r>
            <a:rPr lang="en-US" dirty="0"/>
            <a:t> – </a:t>
          </a:r>
          <a:r>
            <a:rPr lang="en-US" dirty="0" err="1"/>
            <a:t>städ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vårdavdelning</a:t>
          </a:r>
          <a:endParaRPr lang="en-US" dirty="0"/>
        </a:p>
      </dgm:t>
    </dgm:pt>
    <dgm:pt modelId="{B3ECAC24-E8AF-4146-A4D0-EB4C7D854A5D}" type="parTrans" cxnId="{4097341A-7D6C-4114-B2E2-BB647C512B74}">
      <dgm:prSet/>
      <dgm:spPr/>
      <dgm:t>
        <a:bodyPr/>
        <a:lstStyle/>
        <a:p>
          <a:endParaRPr lang="en-US"/>
        </a:p>
      </dgm:t>
    </dgm:pt>
    <dgm:pt modelId="{291298D6-F071-4108-8D01-C7724ABD1D24}" type="sibTrans" cxnId="{4097341A-7D6C-4114-B2E2-BB647C512B74}">
      <dgm:prSet/>
      <dgm:spPr/>
      <dgm:t>
        <a:bodyPr/>
        <a:lstStyle/>
        <a:p>
          <a:endParaRPr lang="en-US"/>
        </a:p>
      </dgm:t>
    </dgm:pt>
    <dgm:pt modelId="{00CC6174-3CB1-46C2-90D8-12E868D8D3D3}" type="pres">
      <dgm:prSet presAssocID="{2D5A732C-7D46-40DE-95AB-EAF43791178F}" presName="vert0" presStyleCnt="0">
        <dgm:presLayoutVars>
          <dgm:dir/>
          <dgm:animOne val="branch"/>
          <dgm:animLvl val="lvl"/>
        </dgm:presLayoutVars>
      </dgm:prSet>
      <dgm:spPr/>
    </dgm:pt>
    <dgm:pt modelId="{CD4F1B79-320D-4251-A175-0125674E81CF}" type="pres">
      <dgm:prSet presAssocID="{1AB923A2-3376-410A-8AB4-B70B68DFD628}" presName="thickLine" presStyleLbl="alignNode1" presStyleIdx="0" presStyleCnt="2"/>
      <dgm:spPr/>
    </dgm:pt>
    <dgm:pt modelId="{CFC23DA7-268F-414B-8417-236FF7D4E84B}" type="pres">
      <dgm:prSet presAssocID="{1AB923A2-3376-410A-8AB4-B70B68DFD628}" presName="horz1" presStyleCnt="0"/>
      <dgm:spPr/>
    </dgm:pt>
    <dgm:pt modelId="{0D4EE00C-00E2-41DE-894F-1C7A6D0A982F}" type="pres">
      <dgm:prSet presAssocID="{1AB923A2-3376-410A-8AB4-B70B68DFD628}" presName="tx1" presStyleLbl="revTx" presStyleIdx="0" presStyleCnt="2" custScaleY="30109"/>
      <dgm:spPr/>
    </dgm:pt>
    <dgm:pt modelId="{B88B2BD8-9C97-432F-9170-E1E95B220C7B}" type="pres">
      <dgm:prSet presAssocID="{1AB923A2-3376-410A-8AB4-B70B68DFD628}" presName="vert1" presStyleCnt="0"/>
      <dgm:spPr/>
    </dgm:pt>
    <dgm:pt modelId="{1D0FAAA3-1DB7-409D-977D-A97A3D926B83}" type="pres">
      <dgm:prSet presAssocID="{A5F81CA1-CBF2-42FF-98C5-993B00DC72D2}" presName="thickLine" presStyleLbl="alignNode1" presStyleIdx="1" presStyleCnt="2"/>
      <dgm:spPr/>
    </dgm:pt>
    <dgm:pt modelId="{7800DFFB-C4CA-4595-B57A-8A6D3960D44A}" type="pres">
      <dgm:prSet presAssocID="{A5F81CA1-CBF2-42FF-98C5-993B00DC72D2}" presName="horz1" presStyleCnt="0"/>
      <dgm:spPr/>
    </dgm:pt>
    <dgm:pt modelId="{EE605946-2F9A-4696-8B84-2AD0F345D93E}" type="pres">
      <dgm:prSet presAssocID="{A5F81CA1-CBF2-42FF-98C5-993B00DC72D2}" presName="tx1" presStyleLbl="revTx" presStyleIdx="1" presStyleCnt="2"/>
      <dgm:spPr/>
    </dgm:pt>
    <dgm:pt modelId="{07BD66C3-63CC-4656-A09B-BCE461AFCD14}" type="pres">
      <dgm:prSet presAssocID="{A5F81CA1-CBF2-42FF-98C5-993B00DC72D2}" presName="vert1" presStyleCnt="0"/>
      <dgm:spPr/>
    </dgm:pt>
  </dgm:ptLst>
  <dgm:cxnLst>
    <dgm:cxn modelId="{936BF403-AF66-430D-B524-05E29E2DEA04}" type="presOf" srcId="{2D5A732C-7D46-40DE-95AB-EAF43791178F}" destId="{00CC6174-3CB1-46C2-90D8-12E868D8D3D3}" srcOrd="0" destOrd="0" presId="urn:microsoft.com/office/officeart/2008/layout/LinedList"/>
    <dgm:cxn modelId="{4097341A-7D6C-4114-B2E2-BB647C512B74}" srcId="{2D5A732C-7D46-40DE-95AB-EAF43791178F}" destId="{A5F81CA1-CBF2-42FF-98C5-993B00DC72D2}" srcOrd="1" destOrd="0" parTransId="{B3ECAC24-E8AF-4146-A4D0-EB4C7D854A5D}" sibTransId="{291298D6-F071-4108-8D01-C7724ABD1D24}"/>
    <dgm:cxn modelId="{441C0735-D232-47A6-BEA8-3F858CE3F678}" type="presOf" srcId="{A5F81CA1-CBF2-42FF-98C5-993B00DC72D2}" destId="{EE605946-2F9A-4696-8B84-2AD0F345D93E}" srcOrd="0" destOrd="0" presId="urn:microsoft.com/office/officeart/2008/layout/LinedList"/>
    <dgm:cxn modelId="{2B71A33E-1FC3-4C7F-9EB0-48EB4356CEFD}" srcId="{2D5A732C-7D46-40DE-95AB-EAF43791178F}" destId="{1AB923A2-3376-410A-8AB4-B70B68DFD628}" srcOrd="0" destOrd="0" parTransId="{994572E6-E086-4117-8156-7D244AB739B2}" sibTransId="{E258F74E-AA5B-4CFB-9F7F-FB9D79B1F565}"/>
    <dgm:cxn modelId="{A35DE084-EF0D-47AE-9F11-68B2AEAAA5B2}" type="presOf" srcId="{1AB923A2-3376-410A-8AB4-B70B68DFD628}" destId="{0D4EE00C-00E2-41DE-894F-1C7A6D0A982F}" srcOrd="0" destOrd="0" presId="urn:microsoft.com/office/officeart/2008/layout/LinedList"/>
    <dgm:cxn modelId="{9591A882-7392-4E4E-A8B7-8DEA8889C55D}" type="presParOf" srcId="{00CC6174-3CB1-46C2-90D8-12E868D8D3D3}" destId="{CD4F1B79-320D-4251-A175-0125674E81CF}" srcOrd="0" destOrd="0" presId="urn:microsoft.com/office/officeart/2008/layout/LinedList"/>
    <dgm:cxn modelId="{117F4C79-D5F5-46C3-82B1-F31257F113F3}" type="presParOf" srcId="{00CC6174-3CB1-46C2-90D8-12E868D8D3D3}" destId="{CFC23DA7-268F-414B-8417-236FF7D4E84B}" srcOrd="1" destOrd="0" presId="urn:microsoft.com/office/officeart/2008/layout/LinedList"/>
    <dgm:cxn modelId="{7B23CEC7-0A9E-4F7E-92F1-E44C4B04301B}" type="presParOf" srcId="{CFC23DA7-268F-414B-8417-236FF7D4E84B}" destId="{0D4EE00C-00E2-41DE-894F-1C7A6D0A982F}" srcOrd="0" destOrd="0" presId="urn:microsoft.com/office/officeart/2008/layout/LinedList"/>
    <dgm:cxn modelId="{FC302898-C1E8-4256-8B8E-A7E47F802D1E}" type="presParOf" srcId="{CFC23DA7-268F-414B-8417-236FF7D4E84B}" destId="{B88B2BD8-9C97-432F-9170-E1E95B220C7B}" srcOrd="1" destOrd="0" presId="urn:microsoft.com/office/officeart/2008/layout/LinedList"/>
    <dgm:cxn modelId="{FF5856A6-D582-4E51-B53C-8008A9449153}" type="presParOf" srcId="{00CC6174-3CB1-46C2-90D8-12E868D8D3D3}" destId="{1D0FAAA3-1DB7-409D-977D-A97A3D926B83}" srcOrd="2" destOrd="0" presId="urn:microsoft.com/office/officeart/2008/layout/LinedList"/>
    <dgm:cxn modelId="{33DF86E9-37F6-464D-8854-75E2F79EE00B}" type="presParOf" srcId="{00CC6174-3CB1-46C2-90D8-12E868D8D3D3}" destId="{7800DFFB-C4CA-4595-B57A-8A6D3960D44A}" srcOrd="3" destOrd="0" presId="urn:microsoft.com/office/officeart/2008/layout/LinedList"/>
    <dgm:cxn modelId="{BDE66E7B-5231-47E0-90FF-53654A88067F}" type="presParOf" srcId="{7800DFFB-C4CA-4595-B57A-8A6D3960D44A}" destId="{EE605946-2F9A-4696-8B84-2AD0F345D93E}" srcOrd="0" destOrd="0" presId="urn:microsoft.com/office/officeart/2008/layout/LinedList"/>
    <dgm:cxn modelId="{F60F2509-8052-4E95-8FBE-039395DEB0B2}" type="presParOf" srcId="{7800DFFB-C4CA-4595-B57A-8A6D3960D44A}" destId="{07BD66C3-63CC-4656-A09B-BCE461AFCD1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F1B79-320D-4251-A175-0125674E81CF}">
      <dsp:nvSpPr>
        <dsp:cNvPr id="0" name=""/>
        <dsp:cNvSpPr/>
      </dsp:nvSpPr>
      <dsp:spPr>
        <a:xfrm>
          <a:off x="0" y="99"/>
          <a:ext cx="839131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EE00C-00E2-41DE-894F-1C7A6D0A982F}">
      <dsp:nvSpPr>
        <dsp:cNvPr id="0" name=""/>
        <dsp:cNvSpPr/>
      </dsp:nvSpPr>
      <dsp:spPr>
        <a:xfrm>
          <a:off x="0" y="99"/>
          <a:ext cx="8391319" cy="1117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Datum: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/>
            <a:t>17/2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Tid</a:t>
          </a:r>
          <a:r>
            <a:rPr lang="en-US" sz="1400" kern="1200" dirty="0"/>
            <a:t>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kl.14.30-15.30</a:t>
          </a:r>
        </a:p>
      </dsp:txBody>
      <dsp:txXfrm>
        <a:off x="0" y="99"/>
        <a:ext cx="8391319" cy="1117932"/>
      </dsp:txXfrm>
    </dsp:sp>
    <dsp:sp modelId="{1D0FAAA3-1DB7-409D-977D-A97A3D926B83}">
      <dsp:nvSpPr>
        <dsp:cNvPr id="0" name=""/>
        <dsp:cNvSpPr/>
      </dsp:nvSpPr>
      <dsp:spPr>
        <a:xfrm>
          <a:off x="0" y="1118031"/>
          <a:ext cx="839131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05946-2F9A-4696-8B84-2AD0F345D93E}">
      <dsp:nvSpPr>
        <dsp:cNvPr id="0" name=""/>
        <dsp:cNvSpPr/>
      </dsp:nvSpPr>
      <dsp:spPr>
        <a:xfrm>
          <a:off x="0" y="1118031"/>
          <a:ext cx="8391319" cy="3712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Agenda: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Gå</a:t>
          </a:r>
          <a:r>
            <a:rPr lang="en-US" sz="1400" kern="1200" dirty="0"/>
            <a:t> </a:t>
          </a:r>
          <a:r>
            <a:rPr lang="en-US" sz="1400" kern="1200" dirty="0" err="1"/>
            <a:t>igenom</a:t>
          </a:r>
          <a:r>
            <a:rPr lang="en-US" sz="1400" kern="1200" dirty="0"/>
            <a:t> </a:t>
          </a:r>
          <a:r>
            <a:rPr lang="en-US" sz="1400" kern="1200" dirty="0" err="1"/>
            <a:t>vårdhygiens</a:t>
          </a:r>
          <a:r>
            <a:rPr lang="en-US" sz="1400" kern="1200" dirty="0"/>
            <a:t> </a:t>
          </a:r>
          <a:r>
            <a:rPr lang="en-US" sz="1400" kern="1200" dirty="0" err="1"/>
            <a:t>hemsida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Uppdragsbeskrivning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Gå</a:t>
          </a:r>
          <a:r>
            <a:rPr lang="en-US" sz="1400" kern="1200" dirty="0"/>
            <a:t> </a:t>
          </a:r>
          <a:r>
            <a:rPr lang="en-US" sz="1400" kern="1200" dirty="0" err="1"/>
            <a:t>igenom</a:t>
          </a:r>
          <a:r>
            <a:rPr lang="en-US" sz="1400" kern="1200" dirty="0"/>
            <a:t> </a:t>
          </a:r>
          <a:r>
            <a:rPr lang="en-US" sz="1400" kern="1200" dirty="0" err="1"/>
            <a:t>årshjulet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VEK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Influensa</a:t>
          </a:r>
          <a:r>
            <a:rPr lang="en-US" sz="1400" kern="1200" dirty="0"/>
            <a:t> </a:t>
          </a:r>
          <a:r>
            <a:rPr lang="en-US" sz="1400" kern="1200" dirty="0" err="1"/>
            <a:t>statestik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strike="sngStrike" kern="1200" dirty="0"/>
            <a:t>BHR – </a:t>
          </a:r>
          <a:r>
            <a:rPr lang="en-US" sz="1400" strike="sngStrike" kern="1200" dirty="0" err="1"/>
            <a:t>skyddshandskar</a:t>
          </a:r>
          <a:endParaRPr lang="en-US" sz="1400" strike="sngStrike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Inskickade</a:t>
          </a:r>
          <a:r>
            <a:rPr lang="en-US" sz="1400" kern="1200" dirty="0"/>
            <a:t> </a:t>
          </a:r>
          <a:r>
            <a:rPr lang="en-US" sz="1400" kern="1200" dirty="0" err="1"/>
            <a:t>frågor</a:t>
          </a:r>
          <a:r>
            <a:rPr lang="en-US" sz="1400" kern="1200" dirty="0"/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Nästa</a:t>
          </a:r>
          <a:r>
            <a:rPr lang="en-US" sz="1400" kern="1200" dirty="0"/>
            <a:t> </a:t>
          </a:r>
          <a:r>
            <a:rPr lang="en-US" sz="1400" kern="1200" dirty="0" err="1"/>
            <a:t>hygienombudsträff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Primärvården</a:t>
          </a:r>
          <a:r>
            <a:rPr lang="en-US" sz="1400" kern="1200" dirty="0"/>
            <a:t> </a:t>
          </a:r>
          <a:r>
            <a:rPr lang="en-US" sz="1400" kern="1200" dirty="0" err="1"/>
            <a:t>slutar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VNS </a:t>
          </a:r>
          <a:r>
            <a:rPr lang="en-US" sz="1400" kern="1200" dirty="0" err="1"/>
            <a:t>avslutas</a:t>
          </a:r>
          <a:r>
            <a:rPr lang="en-US" sz="1400" kern="1200" dirty="0"/>
            <a:t> – </a:t>
          </a:r>
          <a:r>
            <a:rPr lang="en-US" sz="1400" kern="1200" dirty="0" err="1"/>
            <a:t>städ</a:t>
          </a:r>
          <a:r>
            <a:rPr lang="en-US" sz="1400" kern="1200" dirty="0"/>
            <a:t> </a:t>
          </a:r>
          <a:r>
            <a:rPr lang="en-US" sz="1400" kern="1200" dirty="0" err="1"/>
            <a:t>på</a:t>
          </a:r>
          <a:r>
            <a:rPr lang="en-US" sz="1400" kern="1200" dirty="0"/>
            <a:t> </a:t>
          </a:r>
          <a:r>
            <a:rPr lang="en-US" sz="1400" kern="1200" dirty="0" err="1"/>
            <a:t>vårdavdelning</a:t>
          </a:r>
          <a:endParaRPr lang="en-US" sz="1400" kern="1200" dirty="0"/>
        </a:p>
      </dsp:txBody>
      <dsp:txXfrm>
        <a:off x="0" y="1118031"/>
        <a:ext cx="8391319" cy="3712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3AF4BF4-7658-4682-972D-EF3CDB27B4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965325A-FC00-4404-BE19-E1F252C0AE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459A-EEA5-4751-BC70-ADB6733DB9D1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34E04E1-8D27-44B4-8902-2E1D60C770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790F00-737F-4D99-99EF-A1C12B6112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DC1FD-DEFC-42F5-B11E-4D83F5AD2D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1919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8C7CE-5982-42D2-99F5-0682FC615842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F57A0-9378-49EB-8233-B6F79640F3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89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2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8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93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6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1173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81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97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3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1-Textsida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tshållare för text 27"/>
          <p:cNvSpPr>
            <a:spLocks noGrp="1"/>
          </p:cNvSpPr>
          <p:nvPr>
            <p:ph type="body" sz="quarter" idx="12" hasCustomPrompt="1"/>
          </p:nvPr>
        </p:nvSpPr>
        <p:spPr>
          <a:xfrm>
            <a:off x="240000" y="72000"/>
            <a:ext cx="11424619" cy="432000"/>
          </a:xfrm>
        </p:spPr>
        <p:txBody>
          <a:bodyPr>
            <a:noAutofit/>
          </a:bodyPr>
          <a:lstStyle>
            <a:lvl1pPr>
              <a:buFontTx/>
              <a:buNone/>
              <a:defRPr sz="1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EVENTUELLT EN ÖVERGRIPANDE RUBRIK</a:t>
            </a:r>
          </a:p>
        </p:txBody>
      </p:sp>
      <p:sp>
        <p:nvSpPr>
          <p:cNvPr id="20" name="Platshållare för text 36"/>
          <p:cNvSpPr>
            <a:spLocks noGrp="1"/>
          </p:cNvSpPr>
          <p:nvPr>
            <p:ph type="body" sz="quarter" idx="10"/>
          </p:nvPr>
        </p:nvSpPr>
        <p:spPr>
          <a:xfrm>
            <a:off x="576000" y="2328800"/>
            <a:ext cx="8616000" cy="412453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text 2"/>
          <p:cNvSpPr>
            <a:spLocks noGrp="1"/>
          </p:cNvSpPr>
          <p:nvPr>
            <p:ph type="body" idx="15" hasCustomPrompt="1"/>
          </p:nvPr>
        </p:nvSpPr>
        <p:spPr>
          <a:xfrm>
            <a:off x="576000" y="1700808"/>
            <a:ext cx="8615272" cy="360000"/>
          </a:xfr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2500"/>
              </a:lnSpc>
              <a:buNone/>
              <a:defRPr sz="1600" cap="all" baseline="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23" name="Rubrik 1"/>
          <p:cNvSpPr>
            <a:spLocks noGrp="1"/>
          </p:cNvSpPr>
          <p:nvPr>
            <p:ph type="title" hasCustomPrompt="1"/>
          </p:nvPr>
        </p:nvSpPr>
        <p:spPr>
          <a:xfrm>
            <a:off x="576000" y="1196753"/>
            <a:ext cx="11040000" cy="482587"/>
          </a:xfrm>
        </p:spPr>
        <p:txBody>
          <a:bodyPr bIns="0" anchor="t"/>
          <a:lstStyle>
            <a:lvl1pPr algn="l">
              <a:defRPr sz="2800" b="1" cap="none" baseline="0"/>
            </a:lvl1pPr>
          </a:lstStyle>
          <a:p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154997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på två rad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E110D2F0-B43E-4142-BC5D-C7BF64C502FA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10465200" cy="36047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2026-02-20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D2C20A57-647D-456F-8477-71F8625AD8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2800" y="1349712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19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 dirty="0"/>
              <a:t>Eventuell underrubrik</a:t>
            </a:r>
          </a:p>
        </p:txBody>
      </p:sp>
      <p:pic>
        <p:nvPicPr>
          <p:cNvPr id="10" name="Bildobjekt 9" descr="Logotyp för Region Jämtland Härjedalen med två kvadratiska symboler som symboliserar fjälltoppar och vattendrag.">
            <a:extLst>
              <a:ext uri="{FF2B5EF4-FFF2-40B4-BE49-F238E27FC236}">
                <a16:creationId xmlns:a16="http://schemas.microsoft.com/office/drawing/2014/main" id="{A0006B95-EE20-427C-A5FC-EA2475D14D2B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9570" y="5608565"/>
            <a:ext cx="1941570" cy="7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21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6A03B4A-8E21-4A98-9CC6-66CC08E8A529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B414DF4-A62D-458A-9B36-CC8E56678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000" y="1569600"/>
            <a:ext cx="5157787" cy="3883478"/>
          </a:xfrm>
        </p:spPr>
        <p:txBody>
          <a:bodyPr/>
          <a:lstStyle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1D48170-F1CE-4993-8039-8176FCE72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000" y="1569600"/>
            <a:ext cx="5183188" cy="3883478"/>
          </a:xfrm>
        </p:spPr>
        <p:txBody>
          <a:bodyPr/>
          <a:lstStyle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29156A2-009D-4B0F-B1CB-EB4488A9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9FE3-3FC4-43F9-880C-8EC10E141AD9}" type="datetimeFigureOut">
              <a:rPr lang="sv-SE" smtClean="0"/>
              <a:t>2026-02-20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C4BB501-AB1A-467C-87EC-BEBC03487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021D97C-26FD-421C-B3B3-83B493DC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F62B7-C97C-425D-AE33-D3BFD9545374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datum 4">
            <a:extLst>
              <a:ext uri="{FF2B5EF4-FFF2-40B4-BE49-F238E27FC236}">
                <a16:creationId xmlns:a16="http://schemas.microsoft.com/office/drawing/2014/main" id="{68E81DA8-D6DC-4BB7-89EE-1A6F635A3E57}"/>
              </a:ext>
            </a:extLst>
          </p:cNvPr>
          <p:cNvSpPr txBox="1">
            <a:spLocks/>
          </p:cNvSpPr>
          <p:nvPr userDrawn="1"/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/>
              <a:t>2026-02-20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12" name="Platshållare för bildnummer 6">
            <a:extLst>
              <a:ext uri="{FF2B5EF4-FFF2-40B4-BE49-F238E27FC236}">
                <a16:creationId xmlns:a16="http://schemas.microsoft.com/office/drawing/2014/main" id="{57A9350D-E7DC-4A38-B92E-3CC3F7A74444}"/>
              </a:ext>
            </a:extLst>
          </p:cNvPr>
          <p:cNvSpPr txBox="1">
            <a:spLocks/>
          </p:cNvSpPr>
          <p:nvPr userDrawn="1"/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Logotyp för Region Jämtland Härjedalen med två kvadratiska symboler som symboliserar fjälltoppar och vattendrag.">
            <a:extLst>
              <a:ext uri="{FF2B5EF4-FFF2-40B4-BE49-F238E27FC236}">
                <a16:creationId xmlns:a16="http://schemas.microsoft.com/office/drawing/2014/main" id="{6C7C71BA-CCE2-4DB5-94FF-6402754B47F7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09570" y="5608565"/>
            <a:ext cx="1941570" cy="746172"/>
          </a:xfrm>
          <a:prstGeom prst="rect">
            <a:avLst/>
          </a:prstGeom>
        </p:spPr>
      </p:pic>
      <p:sp>
        <p:nvSpPr>
          <p:cNvPr id="14" name="Rubrik 1">
            <a:extLst>
              <a:ext uri="{FF2B5EF4-FFF2-40B4-BE49-F238E27FC236}">
                <a16:creationId xmlns:a16="http://schemas.microsoft.com/office/drawing/2014/main" id="{682D2F1B-CDDA-4975-8829-6C03E166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61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15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slutande 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E63988D-B4A9-44A6-989A-DB725B63FA93}"/>
              </a:ext>
            </a:extLst>
          </p:cNvPr>
          <p:cNvSpPr/>
          <p:nvPr userDrawn="1"/>
        </p:nvSpPr>
        <p:spPr>
          <a:xfrm>
            <a:off x="0" y="0"/>
            <a:ext cx="12192000" cy="5357191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37000">
                <a:schemeClr val="accent1"/>
              </a:gs>
            </a:gsLst>
            <a:lin ang="162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5F48E044-19D2-4746-A4C6-A0FFD4A78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991517"/>
            <a:ext cx="9673200" cy="36686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sz="1800"/>
            </a:lvl1pPr>
          </a:lstStyle>
          <a:p>
            <a:r>
              <a:rPr lang="sv-SE" dirty="0"/>
              <a:t>Skriv in </a:t>
            </a:r>
            <a:r>
              <a:rPr lang="sv-SE" dirty="0" err="1"/>
              <a:t>ev</a:t>
            </a:r>
            <a:r>
              <a:rPr lang="sv-SE" dirty="0"/>
              <a:t> hänvisningar för mer information </a:t>
            </a:r>
            <a:br>
              <a:rPr lang="sv-SE" dirty="0"/>
            </a:br>
            <a:r>
              <a:rPr lang="sv-SE" dirty="0"/>
              <a:t>eller tacka för uppmärksamheten av ditt föredrag</a:t>
            </a:r>
          </a:p>
        </p:txBody>
      </p:sp>
      <p:pic>
        <p:nvPicPr>
          <p:cNvPr id="6" name="Bildobjekt 5" descr="Logotyp för Region Jämtland Härjedalen med två kvadratiska symboler som symboliserar fjälltoppar och vattendrag.">
            <a:extLst>
              <a:ext uri="{FF2B5EF4-FFF2-40B4-BE49-F238E27FC236}">
                <a16:creationId xmlns:a16="http://schemas.microsoft.com/office/drawing/2014/main" id="{B88F1AB0-3669-4A5F-81A9-C9831CC2FF38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25214" y="5608565"/>
            <a:ext cx="1941570" cy="746172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4011B16-6046-4ADB-80C0-47BA9E7C7606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29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508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2026-02-20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1342331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2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5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/>
              <a:pPr algn="ctr"/>
              <a:t>2026-02-20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77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7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9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53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93979412-D361-406D-A194-319B192BD2D7}" type="datetimeFigureOut">
              <a:rPr lang="sv-SE" smtClean="0">
                <a:solidFill>
                  <a:srgbClr val="FFFFFF"/>
                </a:solidFill>
              </a:rPr>
              <a:pPr algn="ctr"/>
              <a:t>2026-02-20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A3E772-BA0E-440B-B6B8-BBE74D104596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8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4" r:id="rId17"/>
    <p:sldLayoutId id="2147483875" r:id="rId18"/>
    <p:sldLayoutId id="2147483876" r:id="rId19"/>
    <p:sldLayoutId id="2147483877" r:id="rId20"/>
    <p:sldLayoutId id="2147483846" r:id="rId21"/>
    <p:sldLayoutId id="2147483878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arina.hansson@regionjh.se" TargetMode="External"/><Relationship Id="rId2" Type="http://schemas.openxmlformats.org/officeDocument/2006/relationships/hyperlink" Target="mailto:nathalie.sjalander@regionjh.se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erika.bjorklund@regionjh.s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vardgivarwebb.regionjh.se/rest-api/centuri/document/df9d3e7d-5061-541c-9f48-04e1fb6af3f6/3536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ardgivarwebb.regionjh.se/rest-api/centuri/document/20c4eb4f-74f2-4d3d-9c17-f897d659abc8/89367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ardgivarwebb.regionjh.se/vard--behandling/smittskydd-och-vardhygien/vardhygien/hygienombud---strama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fvh.se/vardhygienisk-egenkontroll-for-slutenvard-och-primarvard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ardgivarwebb.regionjh.se/vard--behandling/smittskydd-och-vardhygien?" TargetMode="External"/><Relationship Id="rId2" Type="http://schemas.openxmlformats.org/officeDocument/2006/relationships/hyperlink" Target="https://insidan.regionjh.se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BA5FA6-0550-102C-648F-1B4FF30B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011083" cy="1320800"/>
          </a:xfrm>
        </p:spPr>
        <p:txBody>
          <a:bodyPr>
            <a:normAutofit/>
          </a:bodyPr>
          <a:lstStyle/>
          <a:p>
            <a:r>
              <a:rPr lang="sv-SE" sz="2400" dirty="0"/>
              <a:t>Hygienombudsträff</a:t>
            </a:r>
            <a:r>
              <a:rPr lang="sv-SE" sz="2800" dirty="0"/>
              <a:t> Regionalvård våren 2026 </a:t>
            </a:r>
            <a:br>
              <a:rPr lang="sv-SE" dirty="0"/>
            </a:br>
            <a:r>
              <a:rPr lang="sv-SE" sz="2000" dirty="0"/>
              <a:t>Vårdhygien Jämtland Härjedalen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ABB2EA-4C3C-EC1A-4792-33F2F03CA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Välkommen! Vi börjar kl. 14:30</a:t>
            </a:r>
          </a:p>
          <a:p>
            <a:r>
              <a:rPr lang="sv-SE" dirty="0"/>
              <a:t>Stäng av din mikrofon så länge </a:t>
            </a:r>
          </a:p>
          <a:p>
            <a:r>
              <a:rPr lang="sv-SE" dirty="0"/>
              <a:t>Skriv gärna i chatten var ni arbetar och antal om ni är flera som sitter tillsammans.</a:t>
            </a:r>
          </a:p>
        </p:txBody>
      </p:sp>
    </p:spTree>
    <p:extLst>
      <p:ext uri="{BB962C8B-B14F-4D97-AF65-F5344CB8AC3E}">
        <p14:creationId xmlns:p14="http://schemas.microsoft.com/office/powerpoint/2010/main" val="21838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71D5F1-C7F2-575E-E9AE-967AA9E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00" y="412463"/>
            <a:ext cx="10465200" cy="648000"/>
          </a:xfrm>
        </p:spPr>
        <p:txBody>
          <a:bodyPr/>
          <a:lstStyle/>
          <a:p>
            <a:r>
              <a:rPr lang="sv-SE" dirty="0"/>
              <a:t>Influensa rutinen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A0FC1694-0EB8-7866-DF50-28B00E7E6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2800" y="1060463"/>
            <a:ext cx="5399953" cy="3604799"/>
          </a:xfrm>
        </p:spPr>
        <p:txBody>
          <a:bodyPr/>
          <a:lstStyle/>
          <a:p>
            <a:r>
              <a:rPr lang="sv-SE" dirty="0"/>
              <a:t>Hur har rutinen gått att följa </a:t>
            </a:r>
            <a:br>
              <a:rPr lang="sv-SE" dirty="0"/>
            </a:br>
            <a:r>
              <a:rPr lang="sv-SE" dirty="0"/>
              <a:t>- Virusorsakade luftvägsinfektioner-Vårdhygieniska rekommendationer (15912)</a:t>
            </a:r>
          </a:p>
          <a:p>
            <a:r>
              <a:rPr lang="sv-SE" dirty="0"/>
              <a:t>Oklarheter? </a:t>
            </a:r>
          </a:p>
          <a:p>
            <a:r>
              <a:rPr lang="sv-SE" dirty="0"/>
              <a:t>Personlig skyddsutrustning (56060)</a:t>
            </a:r>
          </a:p>
          <a:p>
            <a:r>
              <a:rPr lang="sv-SE" dirty="0"/>
              <a:t>Förvaring av skyddsutrustning?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3" name="Platshållare för innehåll 5">
            <a:extLst>
              <a:ext uri="{FF2B5EF4-FFF2-40B4-BE49-F238E27FC236}">
                <a16:creationId xmlns:a16="http://schemas.microsoft.com/office/drawing/2014/main" id="{F8FBD57E-BAE1-46C6-B933-CF18BEFB5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5213"/>
            <a:ext cx="4275793" cy="4454572"/>
          </a:xfrm>
          <a:prstGeom prst="rect">
            <a:avLst/>
          </a:prstGeom>
        </p:spPr>
      </p:pic>
      <p:pic>
        <p:nvPicPr>
          <p:cNvPr id="5" name="Bildobjekt 4" descr="En bild som visar text, skärmbild, Teckensnitt&#10;&#10;AI-genererat innehåll kan vara felaktigt.">
            <a:extLst>
              <a:ext uri="{FF2B5EF4-FFF2-40B4-BE49-F238E27FC236}">
                <a16:creationId xmlns:a16="http://schemas.microsoft.com/office/drawing/2014/main" id="{B3D63129-3F8A-C2B3-83E9-1B590DE86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02" y="3303037"/>
            <a:ext cx="4949621" cy="30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4E638F-BFB1-D46A-2CDA-50BE46390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Profylax vid influensa</a:t>
            </a:r>
          </a:p>
        </p:txBody>
      </p:sp>
      <p:pic>
        <p:nvPicPr>
          <p:cNvPr id="6" name="Platshållare för innehåll 5" descr="En bild som visar text, skärmbild, Teckensnitt, design&#10;&#10;AI-genererat innehåll kan vara felaktigt.">
            <a:extLst>
              <a:ext uri="{FF2B5EF4-FFF2-40B4-BE49-F238E27FC236}">
                <a16:creationId xmlns:a16="http://schemas.microsoft.com/office/drawing/2014/main" id="{69C2E8D5-C889-AD2D-C642-854A82B71A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09647" y="1909944"/>
            <a:ext cx="4794166" cy="3605213"/>
          </a:xfrm>
          <a:prstGeom prst="rect">
            <a:avLst/>
          </a:prstGeom>
        </p:spPr>
      </p:pic>
      <p:pic>
        <p:nvPicPr>
          <p:cNvPr id="8" name="Bildobjekt 7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409C2507-3CDD-5474-30A4-C0244C6E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21" y="1909944"/>
            <a:ext cx="5620534" cy="44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6A06CA-0FE3-61DD-5222-BB151348F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inomhus, Medicinsk utrustning, vägg, golv&#10;&#10;AI-genererat innehåll kan vara felaktigt.">
            <a:extLst>
              <a:ext uri="{FF2B5EF4-FFF2-40B4-BE49-F238E27FC236}">
                <a16:creationId xmlns:a16="http://schemas.microsoft.com/office/drawing/2014/main" id="{917635DD-A016-1232-464D-BE959ECCE9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75" r="-2" b="6980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E0AA099-C9E2-C5FB-F5DE-F9CB1E4F2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83551"/>
            <a:ext cx="3851123" cy="1320800"/>
          </a:xfrm>
        </p:spPr>
        <p:txBody>
          <a:bodyPr>
            <a:normAutofit/>
          </a:bodyPr>
          <a:lstStyle/>
          <a:p>
            <a:r>
              <a:rPr lang="sv-SE"/>
              <a:t>Fråga från verksamheten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CB8A8F-93EB-B18F-2E13-C7F080B8C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endParaRPr lang="sv-SE" i="1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i="1" dirty="0"/>
              <a:t>Hur mycket bör man ha på påfyllnadsvagnarna och i skåpen?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i="1" dirty="0"/>
              <a:t>Hur hanteras vagnarna?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7" name="Bildobjekt 6" descr="En bild som visar möbler, inomhus, Hyllor, vägg&#10;&#10;AI-genererat innehåll kan vara felaktigt.">
            <a:extLst>
              <a:ext uri="{FF2B5EF4-FFF2-40B4-BE49-F238E27FC236}">
                <a16:creationId xmlns:a16="http://schemas.microsoft.com/office/drawing/2014/main" id="{5D974B9A-7702-F5AC-72B9-8A284BF7E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821" y="2049593"/>
            <a:ext cx="1714739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8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BE401-2C9D-4C99-0603-2F2572B28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B98707-FE9B-4651-09BD-973DA144B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000" y="1569600"/>
            <a:ext cx="8556225" cy="3735825"/>
          </a:xfrm>
        </p:spPr>
        <p:txBody>
          <a:bodyPr>
            <a:normAutofit/>
          </a:bodyPr>
          <a:lstStyle/>
          <a:p>
            <a:r>
              <a:rPr lang="sv-SE" i="1" dirty="0"/>
              <a:t>Vad får man lämna inne på toaletten när patienten går hem?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608DCA5-1B87-F8D7-8178-222CB2BAC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Fråga från verksamheten </a:t>
            </a:r>
          </a:p>
        </p:txBody>
      </p:sp>
      <p:pic>
        <p:nvPicPr>
          <p:cNvPr id="5" name="Bildobjekt 4" descr="En bild som visar badrum, flaska, Hushållsmedel, inomhus&#10;&#10;AI-genererat innehåll kan vara felaktigt.">
            <a:extLst>
              <a:ext uri="{FF2B5EF4-FFF2-40B4-BE49-F238E27FC236}">
                <a16:creationId xmlns:a16="http://schemas.microsoft.com/office/drawing/2014/main" id="{4C828136-4922-74C8-2E91-4D61C3F7B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46" y="2502876"/>
            <a:ext cx="4539066" cy="3387474"/>
          </a:xfrm>
          <a:prstGeom prst="rect">
            <a:avLst/>
          </a:prstGeom>
        </p:spPr>
      </p:pic>
      <p:pic>
        <p:nvPicPr>
          <p:cNvPr id="7" name="Bildobjekt 6" descr="En bild som visar skiss, design&#10;&#10;AI-genererat innehåll kan vara felaktigt.">
            <a:extLst>
              <a:ext uri="{FF2B5EF4-FFF2-40B4-BE49-F238E27FC236}">
                <a16:creationId xmlns:a16="http://schemas.microsoft.com/office/drawing/2014/main" id="{BC32D637-CE46-E229-6AB5-9130AFFC5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578" y="2743104"/>
            <a:ext cx="2028922" cy="2001128"/>
          </a:xfrm>
          <a:prstGeom prst="rect">
            <a:avLst/>
          </a:prstGeom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E22AFCC7-F8A2-205E-DB7B-D54E0A900416}"/>
              </a:ext>
            </a:extLst>
          </p:cNvPr>
          <p:cNvSpPr/>
          <p:nvPr/>
        </p:nvSpPr>
        <p:spPr>
          <a:xfrm>
            <a:off x="3429000" y="5507025"/>
            <a:ext cx="1971578" cy="7316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9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21E14C-4180-4EA5-13C1-A29177957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00" y="590925"/>
            <a:ext cx="10465200" cy="648000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accent1"/>
                </a:solidFill>
              </a:rPr>
              <a:t>Struktur för gemensam plattform 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AA5F7A-8C51-A53E-20BB-15EA5671F9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Teamsgrupp för hygienombud? – Finns nu Teamsgrupp: Hygienombud – Strama region</a:t>
            </a:r>
          </a:p>
          <a:p>
            <a:r>
              <a:rPr lang="sv-SE" dirty="0"/>
              <a:t>Är 1 timma rimligt? Skriv i chatten för önskemål om tid. - Ja</a:t>
            </a:r>
          </a:p>
          <a:p>
            <a:r>
              <a:rPr lang="sv-SE" dirty="0"/>
              <a:t>Alltid välkommen att ringa/maila direkt </a:t>
            </a:r>
          </a:p>
        </p:txBody>
      </p:sp>
    </p:spTree>
    <p:extLst>
      <p:ext uri="{BB962C8B-B14F-4D97-AF65-F5344CB8AC3E}">
        <p14:creationId xmlns:p14="http://schemas.microsoft.com/office/powerpoint/2010/main" val="1988120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83966C-BC33-2B4E-9C3A-33DF9746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accent1"/>
                </a:solidFill>
              </a:rPr>
              <a:t>Nästa träff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EF7FC6-86CC-6F22-91F9-1E6E6809E5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2 ggr/termin? Nästa träff maj</a:t>
            </a:r>
          </a:p>
          <a:p>
            <a:r>
              <a:rPr lang="sv-SE" dirty="0"/>
              <a:t>Bra tid 14.30-15.30? – En bra tid </a:t>
            </a:r>
          </a:p>
          <a:p>
            <a:r>
              <a:rPr lang="sv-SE" dirty="0"/>
              <a:t>Anordna fysisk träff/workshop? Till hösten? – Vid fysisk träff planera för halvdag</a:t>
            </a:r>
          </a:p>
          <a:p>
            <a:r>
              <a:rPr lang="sv-SE" dirty="0"/>
              <a:t>Anmälan till dessa träffar? – Nej, behövs inte.</a:t>
            </a:r>
          </a:p>
          <a:p>
            <a:r>
              <a:rPr lang="sv-SE" dirty="0"/>
              <a:t>Vid 3 eller färre deltagare ställs nätverksträffen in.</a:t>
            </a:r>
          </a:p>
        </p:txBody>
      </p:sp>
    </p:spTree>
    <p:extLst>
      <p:ext uri="{BB962C8B-B14F-4D97-AF65-F5344CB8AC3E}">
        <p14:creationId xmlns:p14="http://schemas.microsoft.com/office/powerpoint/2010/main" val="3345150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2B7549-C1B8-9955-E581-9E7B82F35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rgbClr val="97D700"/>
                </a:solidFill>
              </a:rPr>
              <a:t>Kontakt med Vårdhygien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724C49-746A-C5E3-6065-8720FAA116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📞 </a:t>
            </a:r>
            <a:r>
              <a:rPr lang="sv-SE" b="1" dirty="0"/>
              <a:t>Telefonnummer				</a:t>
            </a:r>
            <a:r>
              <a:rPr lang="sv-SE" dirty="0"/>
              <a:t>✉️ </a:t>
            </a:r>
            <a:r>
              <a:rPr lang="sv-SE" b="1" dirty="0"/>
              <a:t>E-postadress</a:t>
            </a:r>
          </a:p>
          <a:p>
            <a:pPr marL="0" indent="0">
              <a:buNone/>
            </a:pPr>
            <a:r>
              <a:rPr lang="sv-SE" dirty="0"/>
              <a:t>Nathalie Själander 063-154612		</a:t>
            </a:r>
            <a:r>
              <a:rPr lang="sv-SE" u="sng" dirty="0">
                <a:solidFill>
                  <a:srgbClr val="98C200"/>
                </a:solidFill>
                <a:hlinkClick r:id="rId2"/>
              </a:rPr>
              <a:t>nathalie.sjalander@regionjh.se</a:t>
            </a:r>
            <a:endParaRPr lang="sv-SE" u="sng" dirty="0">
              <a:solidFill>
                <a:srgbClr val="98C200"/>
              </a:solidFill>
            </a:endParaRPr>
          </a:p>
          <a:p>
            <a:pPr marL="0" indent="0">
              <a:buNone/>
            </a:pPr>
            <a:r>
              <a:rPr lang="sv-SE" dirty="0"/>
              <a:t>Carina Hansson 063-153318		</a:t>
            </a:r>
            <a:r>
              <a:rPr lang="sv-SE" u="sng" dirty="0">
                <a:solidFill>
                  <a:srgbClr val="98C200"/>
                </a:solidFill>
                <a:hlinkClick r:id="rId3"/>
              </a:rPr>
              <a:t>carina.hansson@regionjh.se</a:t>
            </a:r>
            <a:endParaRPr lang="sv-SE" u="sng" dirty="0">
              <a:solidFill>
                <a:srgbClr val="98C200"/>
              </a:solidFill>
            </a:endParaRPr>
          </a:p>
          <a:p>
            <a:pPr marL="0" indent="0">
              <a:buNone/>
            </a:pPr>
            <a:r>
              <a:rPr lang="sv-SE" dirty="0"/>
              <a:t>Erika Björklund 063-153380	</a:t>
            </a:r>
            <a:r>
              <a:rPr lang="sv-SE" b="1" dirty="0"/>
              <a:t>	</a:t>
            </a:r>
            <a:r>
              <a:rPr lang="sv-SE" dirty="0">
                <a:solidFill>
                  <a:srgbClr val="98C2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erika.bjorklund@regionjh.se</a:t>
            </a:r>
            <a:endParaRPr lang="sv-SE" dirty="0">
              <a:solidFill>
                <a:srgbClr val="98C200"/>
              </a:solidFill>
            </a:endParaRP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Regionväxel </a:t>
            </a:r>
            <a:r>
              <a:rPr lang="sv-SE" dirty="0"/>
              <a:t>063-153000</a:t>
            </a:r>
            <a:r>
              <a:rPr lang="sv-SE" b="1" dirty="0"/>
              <a:t>		FBL </a:t>
            </a:r>
            <a:r>
              <a:rPr lang="sv-SE" u="sng" dirty="0"/>
              <a:t>smittskydd.vardhygien@regionjh.se</a:t>
            </a:r>
          </a:p>
        </p:txBody>
      </p:sp>
    </p:spTree>
    <p:extLst>
      <p:ext uri="{BB962C8B-B14F-4D97-AF65-F5344CB8AC3E}">
        <p14:creationId xmlns:p14="http://schemas.microsoft.com/office/powerpoint/2010/main" val="3096047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3DF4E7C-AFB9-625C-BDC6-E81F78A0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fortsätter med personalen från sjukhuset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241EF46-37C3-70BE-D687-11927BC6A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Tack till </a:t>
            </a:r>
            <a:r>
              <a:rPr lang="sv-SE"/>
              <a:t>er andra!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3481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1A14EA-A833-65AF-87C6-C48A1F70F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VNService</a:t>
            </a:r>
            <a:r>
              <a:rPr lang="sv-SE" dirty="0"/>
              <a:t> avvecklas 28/2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A6BFA7-19CD-C86A-BFB8-843E50E3B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29" y="1488613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sv-SE" sz="2100" dirty="0"/>
              <a:t>Regionledningen har tagit ett inriktningsbeslut om att utökad VNS successivt avvecklas till och med 28 februari, med en besparing motsvarande 4,75 mnkr (helår). Avvecklingen omfattar totalt 13 tjänster varav; </a:t>
            </a:r>
            <a:br>
              <a:rPr lang="sv-SE" sz="2100" dirty="0"/>
            </a:br>
            <a:r>
              <a:rPr lang="sv-SE" sz="2100" dirty="0"/>
              <a:t> </a:t>
            </a:r>
            <a:br>
              <a:rPr lang="sv-SE" sz="2100" dirty="0"/>
            </a:br>
            <a:r>
              <a:rPr lang="sv-SE" sz="2100" dirty="0"/>
              <a:t>* 5 tjänster inom division Kirurgi, </a:t>
            </a:r>
            <a:br>
              <a:rPr lang="sv-SE" sz="2100" dirty="0"/>
            </a:br>
            <a:r>
              <a:rPr lang="sv-SE" sz="2100" dirty="0"/>
              <a:t>* 5 tjänster inom division Medicin, </a:t>
            </a:r>
            <a:br>
              <a:rPr lang="sv-SE" sz="2100" dirty="0"/>
            </a:br>
            <a:r>
              <a:rPr lang="sv-SE" sz="2100" dirty="0"/>
              <a:t>* 1 av 2 tjänster på Akuten/IVA och C-OP </a:t>
            </a:r>
            <a:br>
              <a:rPr lang="sv-SE" sz="2100" dirty="0"/>
            </a:br>
            <a:r>
              <a:rPr lang="sv-SE" sz="2100" dirty="0"/>
              <a:t>* 2 pooltjänster inom Vårdnära Service</a:t>
            </a:r>
            <a:endParaRPr lang="sv-SE" sz="3300" dirty="0">
              <a:hlinkClick r:id="rId2"/>
            </a:endParaRPr>
          </a:p>
          <a:p>
            <a:endParaRPr lang="sv-SE" sz="2800" dirty="0">
              <a:hlinkClick r:id="rId2"/>
            </a:endParaRPr>
          </a:p>
          <a:p>
            <a:r>
              <a:rPr lang="sv-SE" sz="2800" dirty="0">
                <a:hlinkClick r:id="rId2"/>
              </a:rPr>
              <a:t>Städschema för vårdpersonal/service på vårdavdelning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770417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0505CB-5EB9-54F3-D376-4D7A2BD6E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9190"/>
          </a:xfrm>
        </p:spPr>
        <p:txBody>
          <a:bodyPr/>
          <a:lstStyle/>
          <a:p>
            <a:r>
              <a:rPr lang="sv-SE" dirty="0"/>
              <a:t>Uppdatering på gång</a:t>
            </a:r>
          </a:p>
        </p:txBody>
      </p:sp>
      <p:pic>
        <p:nvPicPr>
          <p:cNvPr id="5" name="Platshållare för innehåll 4" descr="En bild som visar text, skärmbild, Teckensnitt, linje&#10;&#10;AI-genererat innehåll kan vara felaktigt.">
            <a:extLst>
              <a:ext uri="{FF2B5EF4-FFF2-40B4-BE49-F238E27FC236}">
                <a16:creationId xmlns:a16="http://schemas.microsoft.com/office/drawing/2014/main" id="{91E2C12C-BC9E-544B-5EF6-30BEA34CEE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51" y="2208810"/>
            <a:ext cx="11104434" cy="23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18ACF-66CC-54E4-B071-B60E83815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57511" cy="1320800"/>
          </a:xfrm>
        </p:spPr>
        <p:txBody>
          <a:bodyPr anchor="t">
            <a:normAutofit/>
          </a:bodyPr>
          <a:lstStyle/>
          <a:p>
            <a:r>
              <a:rPr lang="sv-SE" dirty="0">
                <a:solidFill>
                  <a:srgbClr val="92D050"/>
                </a:solidFill>
              </a:rPr>
              <a:t>Dagens program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6F011071-71C4-704D-E378-246468298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684923"/>
              </p:ext>
            </p:extLst>
          </p:nvPr>
        </p:nvGraphicFramePr>
        <p:xfrm>
          <a:off x="863999" y="1569719"/>
          <a:ext cx="8391319" cy="4831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Bildobjekt 3">
            <a:extLst>
              <a:ext uri="{FF2B5EF4-FFF2-40B4-BE49-F238E27FC236}">
                <a16:creationId xmlns:a16="http://schemas.microsoft.com/office/drawing/2014/main" id="{86B3D2FD-4895-315F-E9A3-53A6F09EA7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424" y="150919"/>
            <a:ext cx="5768828" cy="662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12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DDE52D-1F7F-1DFF-0382-33F9F2AF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087" y="193963"/>
            <a:ext cx="8596668" cy="815440"/>
          </a:xfrm>
        </p:spPr>
        <p:txBody>
          <a:bodyPr/>
          <a:lstStyle/>
          <a:p>
            <a:r>
              <a:rPr lang="sv-SE" dirty="0"/>
              <a:t>Ytor som ska desinfekteras vid </a:t>
            </a:r>
            <a:r>
              <a:rPr lang="sv-SE" dirty="0" err="1"/>
              <a:t>slutstäd</a:t>
            </a:r>
            <a:endParaRPr lang="sv-SE" dirty="0"/>
          </a:p>
        </p:txBody>
      </p:sp>
      <p:pic>
        <p:nvPicPr>
          <p:cNvPr id="5" name="Platshållare för innehåll 4" descr="En bild som visar text, vägg, inomhus, Rörmokeritillbehör&#10;&#10;AI-genererat innehåll kan vara felaktigt.">
            <a:extLst>
              <a:ext uri="{FF2B5EF4-FFF2-40B4-BE49-F238E27FC236}">
                <a16:creationId xmlns:a16="http://schemas.microsoft.com/office/drawing/2014/main" id="{1F2D1487-1059-25B7-19FD-AD7B16A09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161" y="1040751"/>
            <a:ext cx="6911439" cy="578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0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B85EB-2D88-2450-E8EF-7F309EBF3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A5EBF9-1B48-883D-7958-64C95FCBF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>
                <a:solidFill>
                  <a:srgbClr val="97D700"/>
                </a:solidFill>
              </a:rPr>
              <a:t>Ni är viktiga – för alla era patienter!</a:t>
            </a:r>
          </a:p>
        </p:txBody>
      </p:sp>
      <p:pic>
        <p:nvPicPr>
          <p:cNvPr id="5" name="Platshållare för innehåll 4" descr="En bild som visar person, finger, handled, nagel&#10;&#10;AI-genererat innehåll kan vara felaktigt.">
            <a:extLst>
              <a:ext uri="{FF2B5EF4-FFF2-40B4-BE49-F238E27FC236}">
                <a16:creationId xmlns:a16="http://schemas.microsoft.com/office/drawing/2014/main" id="{B2CCD5E9-D369-37AD-6192-D9089538D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0697" y="2167799"/>
            <a:ext cx="6020790" cy="3193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894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BD9F1A-0E2D-4354-99C9-39E9723C8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45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457200" y="1700808"/>
            <a:ext cx="9893300" cy="4752528"/>
          </a:xfrm>
        </p:spPr>
        <p:txBody>
          <a:bodyPr/>
          <a:lstStyle/>
          <a:p>
            <a:r>
              <a:rPr lang="sv-SE" sz="2400" dirty="0"/>
              <a:t>För att uppfylla kravet på god hygienisk standard behöver vårdgivaren ha tillgång till vårdhygienisk kompetens./ </a:t>
            </a:r>
            <a:r>
              <a:rPr lang="sv-SE" sz="1600" dirty="0"/>
              <a:t>Socialstyrelsen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En vårdhygienisk enhet består av: </a:t>
            </a:r>
          </a:p>
          <a:p>
            <a:r>
              <a:rPr lang="sv-SE" sz="2400" b="1" dirty="0"/>
              <a:t>Mikrobiologiskt laboratorium</a:t>
            </a:r>
          </a:p>
          <a:p>
            <a:r>
              <a:rPr lang="sv-SE" sz="2400" b="1" dirty="0"/>
              <a:t>Hygiensjuksköterskor, </a:t>
            </a:r>
            <a:r>
              <a:rPr lang="sv-SE" sz="2400" dirty="0"/>
              <a:t>3st heltider</a:t>
            </a:r>
          </a:p>
          <a:p>
            <a:pPr marL="0" indent="0">
              <a:buNone/>
            </a:pPr>
            <a:r>
              <a:rPr lang="sv-SE" sz="2400" dirty="0"/>
              <a:t>Nathalie Själander, Carina Hansson &amp; Erika Björklund</a:t>
            </a:r>
          </a:p>
          <a:p>
            <a:r>
              <a:rPr lang="sv-SE" sz="2400" b="1" dirty="0"/>
              <a:t>ST vårdhygienläkare </a:t>
            </a:r>
            <a:r>
              <a:rPr lang="sv-SE" sz="2400" dirty="0"/>
              <a:t>Friedrich Molde &amp; Andreas Eriksson (Infektionsläkare)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pPr>
              <a:buFontTx/>
              <a:buChar char="-"/>
            </a:pPr>
            <a:endParaRPr lang="sv-SE" sz="2400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60400" y="692697"/>
            <a:ext cx="10728960" cy="648072"/>
          </a:xfrm>
        </p:spPr>
        <p:txBody>
          <a:bodyPr>
            <a:normAutofit fontScale="90000"/>
          </a:bodyPr>
          <a:lstStyle/>
          <a:p>
            <a:r>
              <a:rPr lang="sv-SE" sz="3600" b="0" dirty="0">
                <a:solidFill>
                  <a:srgbClr val="98C200"/>
                </a:solidFill>
              </a:rPr>
              <a:t>Vårdhygien i Region Jämtland Härjedalen &amp; våra kommuner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025340A-5738-DE68-C252-7B539090D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539" y="3091171"/>
            <a:ext cx="2898923" cy="30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6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74C31-AD26-573B-A984-235402F1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400" y="699631"/>
            <a:ext cx="10465200" cy="648000"/>
          </a:xfrm>
        </p:spPr>
        <p:txBody>
          <a:bodyPr>
            <a:normAutofit fontScale="90000"/>
          </a:bodyPr>
          <a:lstStyle/>
          <a:p>
            <a:r>
              <a:rPr lang="sv-SE" sz="4000" dirty="0">
                <a:latin typeface="+mn-lt"/>
              </a:rPr>
              <a:t>		</a:t>
            </a:r>
            <a:r>
              <a:rPr lang="sv-SE" dirty="0">
                <a:solidFill>
                  <a:srgbClr val="98C200"/>
                </a:solidFill>
              </a:rPr>
              <a:t>Smittskydd och Vårdhygien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F8C9AC-09F7-1E07-E02D-29ADC31B6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553592"/>
            <a:ext cx="3761265" cy="4623371"/>
          </a:xfrm>
          <a:noFill/>
        </p:spPr>
        <p:txBody>
          <a:bodyPr>
            <a:normAutofit fontScale="62500" lnSpcReduction="2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sv-SE" sz="3400" b="1" dirty="0"/>
              <a:t>Smittskydd - Samhället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sv-SE" sz="2400" dirty="0"/>
              <a:t>Syftet är att motverka att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sv-SE" sz="2400" dirty="0"/>
              <a:t>smitta sprids till eller mellan 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sv-SE" sz="2400" dirty="0"/>
              <a:t>människor i samhället.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sv-SE" sz="2400" dirty="0"/>
              <a:t>Verksamheten regleras 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sv-SE" sz="2400" dirty="0"/>
              <a:t>enligt Smittskyddslagen.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endParaRPr lang="sv-SE" sz="2400" dirty="0"/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sv-SE" sz="2400" dirty="0"/>
              <a:t>Smittskydd är en </a:t>
            </a:r>
            <a:r>
              <a:rPr lang="sv-SE" sz="2400" b="1" dirty="0"/>
              <a:t>myndighet</a:t>
            </a:r>
            <a:r>
              <a:rPr lang="sv-SE" sz="2400" dirty="0"/>
              <a:t> 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sv-SE" sz="2400" dirty="0"/>
              <a:t>som har till uppgift att 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sv-SE" sz="2400" dirty="0"/>
              <a:t>organisera, leda, och 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sv-SE" sz="2400" dirty="0"/>
              <a:t>planera smittskyddsarbetet i 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sv-SE" sz="2400" dirty="0"/>
              <a:t>länet.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1077D95-1464-B90F-BF89-3ED6B380F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5265" y="1534998"/>
            <a:ext cx="7049499" cy="460477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sv-SE" sz="3200" b="1" dirty="0"/>
              <a:t>Vårdhygien - Vården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sv-SE" sz="2400" dirty="0"/>
              <a:t>Arbetar för att</a:t>
            </a:r>
            <a:r>
              <a:rPr lang="sv-SE" sz="2400" b="1" dirty="0"/>
              <a:t> </a:t>
            </a:r>
            <a:r>
              <a:rPr lang="sv-SE" sz="2400" dirty="0"/>
              <a:t>tillsammans med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sv-SE" sz="2400" dirty="0"/>
              <a:t>vårdverksamheten förebygga uppkomsten av smitta/smittspridning och vårdrelaterade infektioner inom hälso- och sjukvården.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endParaRPr lang="sv-SE" sz="2400" dirty="0"/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sv-SE" sz="2400" dirty="0"/>
              <a:t>Vårdhygien är främst en </a:t>
            </a:r>
            <a:r>
              <a:rPr lang="sv-SE" sz="2400" b="1" dirty="0"/>
              <a:t>rådgivande</a:t>
            </a:r>
            <a:r>
              <a:rPr lang="sv-SE" sz="2400" dirty="0"/>
              <a:t> verksamhet. </a:t>
            </a:r>
          </a:p>
          <a:p>
            <a:pPr marL="274320" indent="-274320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sv-SE" sz="2400" dirty="0"/>
              <a:t>Det är krav på att alla vårdgivare ska ha tillgång till en vårdhygienisk enhet.</a:t>
            </a:r>
            <a:endParaRPr lang="en-US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325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D52332-24CF-40E0-9627-6B492A8A8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>
                <a:solidFill>
                  <a:srgbClr val="98C200"/>
                </a:solidFill>
              </a:rPr>
              <a:t>Hygienombud – </a:t>
            </a:r>
            <a:r>
              <a:rPr lang="sv-SE" dirty="0">
                <a:solidFill>
                  <a:srgbClr val="98C200"/>
                </a:solidFill>
                <a:hlinkClick r:id="rId2"/>
              </a:rPr>
              <a:t>Uppdragsbeskrivning</a:t>
            </a:r>
            <a:r>
              <a:rPr lang="sv-SE" dirty="0">
                <a:solidFill>
                  <a:srgbClr val="98C200"/>
                </a:solidFill>
              </a:rPr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125A8C-692B-4568-AADB-01C4C1437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3132092" cy="3880772"/>
          </a:xfrm>
        </p:spPr>
        <p:txBody>
          <a:bodyPr>
            <a:normAutofit/>
          </a:bodyPr>
          <a:lstStyle/>
          <a:p>
            <a:r>
              <a:rPr lang="sv-SE" dirty="0"/>
              <a:t>Ett samarbete för att förebygga smittspridning och vårdrelaterade infektioner</a:t>
            </a:r>
          </a:p>
          <a:p>
            <a:r>
              <a:rPr lang="sv-SE" dirty="0"/>
              <a:t>Vi läser igenom den gemensamt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AB19E54-5C1B-5C03-8862-773E53413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834" y="1436150"/>
            <a:ext cx="3132091" cy="508298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BFC9272-33AB-BB3D-4069-26AB69295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2360" y="2002586"/>
            <a:ext cx="3215919" cy="47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7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9B4694-FAFD-45BA-7209-95C98ACB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Genomgång av årshjulet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CD07BB-3CBC-D9CB-14F1-447A2F3C1B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Hygienombud - Strama | Vårdgivarwebb RJH</a:t>
            </a:r>
            <a:endParaRPr lang="sv-SE" dirty="0"/>
          </a:p>
        </p:txBody>
      </p:sp>
      <p:pic>
        <p:nvPicPr>
          <p:cNvPr id="8" name="Bildobjekt 7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2A3318DF-A437-1A4B-CD21-287B222A3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23" y="1825625"/>
            <a:ext cx="5244006" cy="4413642"/>
          </a:xfrm>
          <a:prstGeom prst="rect">
            <a:avLst/>
          </a:prstGeom>
        </p:spPr>
      </p:pic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E594522C-28D8-0FEB-D6B5-286CA8E794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135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AF26E6-0596-541E-AD7B-0B5FA7E0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b="1" dirty="0">
                <a:solidFill>
                  <a:srgbClr val="FF0000"/>
                </a:solidFill>
                <a:hlinkClick r:id="rId2"/>
              </a:rPr>
              <a:t>V</a:t>
            </a:r>
            <a:r>
              <a:rPr lang="sv-SE" sz="3200" dirty="0">
                <a:hlinkClick r:id="rId2"/>
              </a:rPr>
              <a:t>årdhygienisk </a:t>
            </a:r>
            <a:r>
              <a:rPr lang="sv-SE" sz="3200" b="1" dirty="0" err="1">
                <a:solidFill>
                  <a:srgbClr val="FF0000"/>
                </a:solidFill>
                <a:hlinkClick r:id="rId2"/>
              </a:rPr>
              <a:t>E</a:t>
            </a:r>
            <a:r>
              <a:rPr lang="sv-SE" sz="3200" dirty="0" err="1">
                <a:hlinkClick r:id="rId2"/>
              </a:rPr>
              <a:t>gen</a:t>
            </a:r>
            <a:r>
              <a:rPr lang="sv-SE" sz="3200" b="1" dirty="0" err="1">
                <a:solidFill>
                  <a:srgbClr val="FF0000"/>
                </a:solidFill>
                <a:hlinkClick r:id="rId2"/>
              </a:rPr>
              <a:t>K</a:t>
            </a:r>
            <a:r>
              <a:rPr lang="sv-SE" sz="3200" dirty="0" err="1">
                <a:hlinkClick r:id="rId2"/>
              </a:rPr>
              <a:t>ontroll</a:t>
            </a:r>
            <a:r>
              <a:rPr lang="sv-SE" sz="3200" dirty="0">
                <a:hlinkClick r:id="rId2"/>
              </a:rPr>
              <a:t> </a:t>
            </a:r>
            <a:r>
              <a:rPr lang="sv-SE" sz="3200" dirty="0"/>
              <a:t>för slutenvård och primärvård</a:t>
            </a:r>
            <a:br>
              <a:rPr lang="sv-SE" sz="1200" dirty="0"/>
            </a:br>
            <a:br>
              <a:rPr lang="sv-SE" sz="1200" dirty="0"/>
            </a:br>
            <a:endParaRPr lang="sv-SE" sz="12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A80141-2674-ACC7-2417-DA62E20B0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25" y="1778000"/>
            <a:ext cx="9718275" cy="4222750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Linjechef inom vård och omsorg är skyldig att bedriva systematiskt kvalitetsarbete. ”VEK” är ett verktyg för detta och ska vara en del av ett ledningssystem för systematiskt kvalitetsarbete. </a:t>
            </a:r>
          </a:p>
          <a:p>
            <a:r>
              <a:rPr lang="sv-SE" dirty="0"/>
              <a:t>Är ett utmärkt sätt att synliggöra förbättringsområden som driver verksamheten och patientsäkerheten framåt. </a:t>
            </a:r>
          </a:p>
          <a:p>
            <a:r>
              <a:rPr lang="sv-SE" dirty="0"/>
              <a:t>Chef ansvarar för genomförandet förslagsvis tillsammans med </a:t>
            </a:r>
            <a:r>
              <a:rPr lang="sv-SE" dirty="0" err="1"/>
              <a:t>usk</a:t>
            </a:r>
            <a:r>
              <a:rPr lang="sv-SE" dirty="0"/>
              <a:t> och sjuksköterska tex hygienombud. </a:t>
            </a:r>
          </a:p>
          <a:p>
            <a:r>
              <a:rPr lang="sv-SE" dirty="0"/>
              <a:t>EC får en påminnelse om detta via </a:t>
            </a:r>
            <a:r>
              <a:rPr lang="sv-SE" dirty="0" err="1"/>
              <a:t>Stratsys</a:t>
            </a:r>
            <a:r>
              <a:rPr lang="sv-SE" dirty="0"/>
              <a:t> kontrollmoment i februari </a:t>
            </a:r>
          </a:p>
          <a:p>
            <a:r>
              <a:rPr lang="sv-SE" dirty="0"/>
              <a:t>Fråga gärna din chef om </a:t>
            </a:r>
            <a:r>
              <a:rPr lang="sv-SE" dirty="0" err="1"/>
              <a:t>VEKen</a:t>
            </a:r>
            <a:r>
              <a:rPr lang="sv-SE" dirty="0"/>
              <a:t> är gjord eller om du/ni ska vara med och fylla i den.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937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228BB8-2516-B651-6159-514E085B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Hitta till Smittskydd &amp; </a:t>
            </a:r>
            <a:r>
              <a:rPr lang="sv-SE" dirty="0" err="1">
                <a:solidFill>
                  <a:schemeClr val="accent1"/>
                </a:solidFill>
              </a:rPr>
              <a:t>Vårdhygiens</a:t>
            </a:r>
            <a:r>
              <a:rPr lang="sv-SE" dirty="0">
                <a:solidFill>
                  <a:schemeClr val="accent1"/>
                </a:solidFill>
              </a:rPr>
              <a:t> hemsida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213A7F-4F04-CD28-B3FD-67EDB3FBD6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Googla Vårdhygien region Jämtland Härjedalen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617BAF-92EB-A72D-6AA0-F3B2DD21E4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Klicka </a:t>
            </a:r>
            <a:r>
              <a:rPr lang="sv-SE" dirty="0">
                <a:hlinkClick r:id="rId2"/>
              </a:rPr>
              <a:t>HÄR</a:t>
            </a:r>
            <a:r>
              <a:rPr lang="sv-SE" dirty="0">
                <a:hlinkClick r:id="rId3"/>
              </a:rPr>
              <a:t> </a:t>
            </a:r>
            <a:r>
              <a:rPr lang="sv-SE" dirty="0"/>
              <a:t> </a:t>
            </a:r>
            <a:r>
              <a:rPr lang="sv-SE" dirty="0">
                <a:hlinkClick r:id="rId3"/>
              </a:rPr>
              <a:t>Smittskydd och vårdhygien | Vårdgivarwebb RJH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C963636-ED09-DA73-BDF7-DA1DDF850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15" y="2240603"/>
            <a:ext cx="6628426" cy="3163738"/>
          </a:xfrm>
          <a:prstGeom prst="rect">
            <a:avLst/>
          </a:prstGeom>
        </p:spPr>
      </p:pic>
      <p:pic>
        <p:nvPicPr>
          <p:cNvPr id="8" name="Bildobjekt 7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7F0824D6-CD6A-8701-6987-48567C578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032" y="1690993"/>
            <a:ext cx="3224777" cy="3874061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81B1DD3E-36A5-5211-DA4C-F4FF139AE865}"/>
              </a:ext>
            </a:extLst>
          </p:cNvPr>
          <p:cNvSpPr/>
          <p:nvPr/>
        </p:nvSpPr>
        <p:spPr>
          <a:xfrm>
            <a:off x="7438260" y="2873931"/>
            <a:ext cx="2496534" cy="9485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863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0EEE56-FC34-2792-E6B3-15B962350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00" y="413266"/>
            <a:ext cx="10465200" cy="648000"/>
          </a:xfrm>
        </p:spPr>
        <p:txBody>
          <a:bodyPr/>
          <a:lstStyle/>
          <a:p>
            <a:r>
              <a:rPr lang="sv-SE" dirty="0"/>
              <a:t>Statistik från influensa säsongen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959E21-8F6C-CF8B-E440-E103CDD817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7D4216-B2AF-E873-9BCD-6E1E8AF2A4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9" name="Bildobjekt 8" descr="En bild som visar text, skärmbild, Graf, linje&#10;&#10;AI-genererat innehåll kan vara felaktigt.">
            <a:extLst>
              <a:ext uri="{FF2B5EF4-FFF2-40B4-BE49-F238E27FC236}">
                <a16:creationId xmlns:a16="http://schemas.microsoft.com/office/drawing/2014/main" id="{03310237-4309-692B-1A59-9D469E432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20" y="1100594"/>
            <a:ext cx="8153819" cy="50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800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695</Words>
  <Application>Microsoft Office PowerPoint</Application>
  <PresentationFormat>Bredbild</PresentationFormat>
  <Paragraphs>102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Arial</vt:lpstr>
      <vt:lpstr>Calibri</vt:lpstr>
      <vt:lpstr>Trebuchet MS</vt:lpstr>
      <vt:lpstr>Wingdings</vt:lpstr>
      <vt:lpstr>Wingdings 3</vt:lpstr>
      <vt:lpstr>Fasett</vt:lpstr>
      <vt:lpstr>Hygienombudsträff Regionalvård våren 2026  Vårdhygien Jämtland Härjedalen </vt:lpstr>
      <vt:lpstr>Dagens program</vt:lpstr>
      <vt:lpstr>Vårdhygien i Region Jämtland Härjedalen &amp; våra kommuner</vt:lpstr>
      <vt:lpstr>  Smittskydd och Vårdhygien</vt:lpstr>
      <vt:lpstr>Hygienombud – Uppdragsbeskrivning </vt:lpstr>
      <vt:lpstr>Genomgång av årshjulet</vt:lpstr>
      <vt:lpstr>Vårdhygienisk EgenKontroll för slutenvård och primärvård  </vt:lpstr>
      <vt:lpstr>Hitta till Smittskydd &amp; Vårdhygiens hemsida</vt:lpstr>
      <vt:lpstr>Statistik från influensa säsongen</vt:lpstr>
      <vt:lpstr>Influensa rutinen</vt:lpstr>
      <vt:lpstr>Profylax vid influensa</vt:lpstr>
      <vt:lpstr>Fråga från verksamheten </vt:lpstr>
      <vt:lpstr>Fråga från verksamheten </vt:lpstr>
      <vt:lpstr>Struktur för gemensam plattform  </vt:lpstr>
      <vt:lpstr>Nästa träff </vt:lpstr>
      <vt:lpstr>Kontakt med Vårdhygien</vt:lpstr>
      <vt:lpstr>Vi fortsätter med personalen från sjukhuset</vt:lpstr>
      <vt:lpstr>VNService avvecklas 28/2</vt:lpstr>
      <vt:lpstr>Uppdatering på gång</vt:lpstr>
      <vt:lpstr>Ytor som ska desinfekteras vid slutstäd</vt:lpstr>
      <vt:lpstr>Ni är viktiga – för alla era patienter!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Själander</dc:creator>
  <cp:lastModifiedBy>Erika Björklund</cp:lastModifiedBy>
  <cp:revision>166</cp:revision>
  <dcterms:created xsi:type="dcterms:W3CDTF">2025-10-03T12:52:46Z</dcterms:created>
  <dcterms:modified xsi:type="dcterms:W3CDTF">2026-02-20T13:05:08Z</dcterms:modified>
</cp:coreProperties>
</file>