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v-S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A150CA5-9C95-4F45-9602-C722504466A1}" type="datetime">
              <a:rPr lang="sv-SE" sz="1200" b="0" strike="noStrike" spc="-1">
                <a:solidFill>
                  <a:srgbClr val="8B8B8B"/>
                </a:solidFill>
                <a:latin typeface="Calibri"/>
              </a:rPr>
              <a:t>2021-12-14</a:t>
            </a:fld>
            <a:endParaRPr lang="sv-SE" sz="12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sv-SE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86C9C3A-2BD6-4DB2-9A2F-5EE97FE5F936}" type="slidenum">
              <a:rPr lang="sv-SE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sv-S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le 1"/>
          <p:cNvGraphicFramePr/>
          <p:nvPr/>
        </p:nvGraphicFramePr>
        <p:xfrm>
          <a:off x="1636560" y="595440"/>
          <a:ext cx="8966160" cy="3066120"/>
        </p:xfrm>
        <a:graphic>
          <a:graphicData uri="http://schemas.openxmlformats.org/drawingml/2006/table">
            <a:tbl>
              <a:tblPr/>
              <a:tblGrid>
                <a:gridCol w="896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612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2"/>
          <p:cNvGraphicFramePr/>
          <p:nvPr/>
        </p:nvGraphicFramePr>
        <p:xfrm>
          <a:off x="1626840" y="3735000"/>
          <a:ext cx="8966160" cy="3123000"/>
        </p:xfrm>
        <a:graphic>
          <a:graphicData uri="http://schemas.openxmlformats.org/drawingml/2006/table">
            <a:tbl>
              <a:tblPr/>
              <a:tblGrid>
                <a:gridCol w="896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300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CustomShape 3"/>
          <p:cNvSpPr/>
          <p:nvPr/>
        </p:nvSpPr>
        <p:spPr>
          <a:xfrm>
            <a:off x="5025240" y="1263960"/>
            <a:ext cx="2063880" cy="5889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7000">
                <a:schemeClr val="accent1">
                  <a:lumMod val="60000"/>
                  <a:lumOff val="4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35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Regionens samverkansråd</a:t>
            </a:r>
            <a:endParaRPr lang="sv-SE" sz="10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900" b="0" strike="noStrike" spc="-1">
                <a:solidFill>
                  <a:srgbClr val="000000"/>
                </a:solidFill>
                <a:latin typeface="Calibri"/>
              </a:rPr>
              <a:t>Kommunalråd + 1 representant från  RS och 2 repr. från RUN</a:t>
            </a:r>
            <a:endParaRPr lang="sv-SE" sz="900" b="0" strike="noStrike" spc="-1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9272520" y="1267560"/>
            <a:ext cx="1093320" cy="5853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Kommunstyrelser (KS)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5037480" y="2911680"/>
            <a:ext cx="933120" cy="5410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2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SVOM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6184440" y="2911680"/>
            <a:ext cx="905040" cy="5410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Barnarenan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5200531" y="4558195"/>
            <a:ext cx="832320" cy="6224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3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Fredags-</a:t>
            </a:r>
            <a:endParaRPr lang="sv-SE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gruppen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>
            <a:off x="6254677" y="4546315"/>
            <a:ext cx="793080" cy="63432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4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pc="-1" dirty="0" err="1">
                <a:solidFill>
                  <a:srgbClr val="000000"/>
                </a:solidFill>
                <a:latin typeface="Calibri"/>
              </a:rPr>
              <a:t>SamReKo</a:t>
            </a:r>
            <a:r>
              <a:rPr lang="sv-SE" sz="1000" b="1" spc="-1" dirty="0">
                <a:solidFill>
                  <a:srgbClr val="000000"/>
                </a:solidFill>
                <a:latin typeface="Calibri"/>
              </a:rPr>
              <a:t> HSI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47" name="CustomShape 9"/>
          <p:cNvSpPr/>
          <p:nvPr/>
        </p:nvSpPr>
        <p:spPr>
          <a:xfrm>
            <a:off x="5668044" y="5360831"/>
            <a:ext cx="902837" cy="5554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3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Länsnätverk psykisk </a:t>
            </a:r>
            <a:endParaRPr lang="sv-SE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hälsa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6643952" y="5360982"/>
            <a:ext cx="812519" cy="5554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Regionalt Jämtbus-nätverk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2175840" y="1272240"/>
            <a:ext cx="1881360" cy="5796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Regionstyrelse (RS)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2222640" y="670680"/>
            <a:ext cx="1865880" cy="49176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1" strike="noStrike" spc="-1">
                <a:solidFill>
                  <a:srgbClr val="000000"/>
                </a:solidFill>
                <a:latin typeface="Calibri"/>
              </a:rPr>
              <a:t>Regionfullmäktige (RF)</a:t>
            </a:r>
            <a:endParaRPr lang="sv-SE" sz="1200" b="0" strike="noStrike" spc="-1"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8222760" y="670680"/>
            <a:ext cx="1802160" cy="4917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1" strike="noStrike" spc="-1">
                <a:solidFill>
                  <a:srgbClr val="000000"/>
                </a:solidFill>
                <a:latin typeface="Calibri"/>
              </a:rPr>
              <a:t>Kommunfullmäktige (KF)</a:t>
            </a:r>
            <a:endParaRPr lang="sv-SE" sz="1200" b="0" strike="noStrike" spc="-1"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7755120" y="1262160"/>
            <a:ext cx="1286640" cy="59652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Primärkommunala samverkansrådet</a:t>
            </a:r>
            <a:endParaRPr lang="sv-SE" sz="10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900" b="0" strike="noStrike" spc="-1">
                <a:solidFill>
                  <a:srgbClr val="000000"/>
                </a:solidFill>
                <a:latin typeface="Calibri"/>
              </a:rPr>
              <a:t>(kommunalråd)</a:t>
            </a:r>
            <a:endParaRPr lang="sv-SE" sz="900" b="0" strike="noStrike" spc="-1"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8177760" y="3899880"/>
            <a:ext cx="1855800" cy="64224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Chefsgruppen </a:t>
            </a:r>
            <a:endParaRPr lang="sv-SE" sz="105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900" b="0" strike="noStrike" spc="-1">
                <a:solidFill>
                  <a:srgbClr val="000000"/>
                </a:solidFill>
                <a:latin typeface="Calibri"/>
              </a:rPr>
              <a:t>(kommunchefer)</a:t>
            </a:r>
            <a:endParaRPr lang="sv-SE" sz="900" b="0" strike="noStrike" spc="-1"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8112960" y="5688360"/>
            <a:ext cx="882720" cy="5554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IFO-chefer, MAS/MAR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55" name="CustomShape 17"/>
          <p:cNvSpPr/>
          <p:nvPr/>
        </p:nvSpPr>
        <p:spPr>
          <a:xfrm>
            <a:off x="3192120" y="1994760"/>
            <a:ext cx="1034640" cy="67176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Hälso- och sjukvårds-nämnden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56" name="CustomShape 18"/>
          <p:cNvSpPr/>
          <p:nvPr/>
        </p:nvSpPr>
        <p:spPr>
          <a:xfrm>
            <a:off x="2066040" y="1996920"/>
            <a:ext cx="1072440" cy="67788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Regionala utvecklings-nämnden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57" name="CustomShape 19"/>
          <p:cNvSpPr/>
          <p:nvPr/>
        </p:nvSpPr>
        <p:spPr>
          <a:xfrm>
            <a:off x="4520160" y="299160"/>
            <a:ext cx="3091680" cy="29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sz="1350" b="1" strike="noStrike" spc="-1">
                <a:solidFill>
                  <a:srgbClr val="44546A"/>
                </a:solidFill>
                <a:latin typeface="Calibri"/>
              </a:rPr>
              <a:t>SAMVERKAN </a:t>
            </a:r>
            <a:r>
              <a:rPr lang="sv-SE" sz="1350" b="1" strike="noStrike" spc="-1">
                <a:solidFill>
                  <a:srgbClr val="70AD47"/>
                </a:solidFill>
                <a:latin typeface="Calibri"/>
              </a:rPr>
              <a:t> RJH </a:t>
            </a:r>
            <a:r>
              <a:rPr lang="sv-SE" sz="1350" b="1" strike="noStrike" spc="-1">
                <a:solidFill>
                  <a:srgbClr val="44546A"/>
                </a:solidFill>
                <a:latin typeface="Calibri"/>
              </a:rPr>
              <a:t>/ </a:t>
            </a:r>
            <a:r>
              <a:rPr lang="sv-SE" sz="1350" b="1" strike="noStrike" spc="-1">
                <a:solidFill>
                  <a:srgbClr val="4472C4"/>
                </a:solidFill>
                <a:latin typeface="Calibri"/>
              </a:rPr>
              <a:t>KOMMUNERNA</a:t>
            </a:r>
            <a:endParaRPr lang="sv-SE" sz="1350" b="0" strike="noStrike" spc="-1">
              <a:latin typeface="Arial"/>
            </a:endParaRPr>
          </a:p>
        </p:txBody>
      </p:sp>
      <p:sp>
        <p:nvSpPr>
          <p:cNvPr id="58" name="CustomShape 20"/>
          <p:cNvSpPr/>
          <p:nvPr/>
        </p:nvSpPr>
        <p:spPr>
          <a:xfrm>
            <a:off x="8161560" y="2908440"/>
            <a:ext cx="933120" cy="545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SocSam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59" name="CustomShape 21"/>
          <p:cNvSpPr/>
          <p:nvPr/>
        </p:nvSpPr>
        <p:spPr>
          <a:xfrm>
            <a:off x="9231120" y="2918880"/>
            <a:ext cx="923040" cy="545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BUZ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61" name="CustomShape 23"/>
          <p:cNvSpPr/>
          <p:nvPr/>
        </p:nvSpPr>
        <p:spPr>
          <a:xfrm flipH="1" flipV="1">
            <a:off x="6643951" y="5182077"/>
            <a:ext cx="378831" cy="19501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24"/>
          <p:cNvSpPr/>
          <p:nvPr/>
        </p:nvSpPr>
        <p:spPr>
          <a:xfrm flipV="1">
            <a:off x="6146790" y="5183361"/>
            <a:ext cx="436613" cy="16991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5"/>
          <p:cNvSpPr/>
          <p:nvPr/>
        </p:nvSpPr>
        <p:spPr>
          <a:xfrm flipH="1" flipV="1">
            <a:off x="5674830" y="5196674"/>
            <a:ext cx="469800" cy="15273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26"/>
          <p:cNvSpPr/>
          <p:nvPr/>
        </p:nvSpPr>
        <p:spPr>
          <a:xfrm flipH="1">
            <a:off x="4056840" y="1558800"/>
            <a:ext cx="967320" cy="3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27"/>
          <p:cNvSpPr/>
          <p:nvPr/>
        </p:nvSpPr>
        <p:spPr>
          <a:xfrm flipH="1">
            <a:off x="7137720" y="3051720"/>
            <a:ext cx="931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28"/>
          <p:cNvSpPr/>
          <p:nvPr/>
        </p:nvSpPr>
        <p:spPr>
          <a:xfrm flipH="1">
            <a:off x="7137720" y="3251160"/>
            <a:ext cx="943920" cy="3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29"/>
          <p:cNvSpPr/>
          <p:nvPr/>
        </p:nvSpPr>
        <p:spPr>
          <a:xfrm flipV="1">
            <a:off x="5504040" y="1852200"/>
            <a:ext cx="5760" cy="105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30"/>
          <p:cNvSpPr/>
          <p:nvPr/>
        </p:nvSpPr>
        <p:spPr>
          <a:xfrm>
            <a:off x="6635160" y="1852200"/>
            <a:ext cx="1440" cy="105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9" name="Bildobjekt 107"/>
          <p:cNvPicPr/>
          <p:nvPr/>
        </p:nvPicPr>
        <p:blipFill>
          <a:blip r:embed="rId2"/>
          <a:stretch/>
        </p:blipFill>
        <p:spPr>
          <a:xfrm>
            <a:off x="2685600" y="354960"/>
            <a:ext cx="975600" cy="221760"/>
          </a:xfrm>
          <a:prstGeom prst="rect">
            <a:avLst/>
          </a:prstGeom>
          <a:ln>
            <a:noFill/>
          </a:ln>
        </p:spPr>
      </p:pic>
      <p:sp>
        <p:nvSpPr>
          <p:cNvPr id="70" name="Line 31"/>
          <p:cNvSpPr/>
          <p:nvPr/>
        </p:nvSpPr>
        <p:spPr>
          <a:xfrm flipH="1">
            <a:off x="7601760" y="594000"/>
            <a:ext cx="7920" cy="629496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71" name="Line 32"/>
          <p:cNvSpPr/>
          <p:nvPr/>
        </p:nvSpPr>
        <p:spPr>
          <a:xfrm flipH="1">
            <a:off x="4570560" y="570600"/>
            <a:ext cx="7920" cy="629496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72" name="CustomShape 33"/>
          <p:cNvSpPr/>
          <p:nvPr/>
        </p:nvSpPr>
        <p:spPr>
          <a:xfrm>
            <a:off x="5408280" y="377532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3" name="Bild 17"/>
          <p:cNvPicPr/>
          <p:nvPr/>
        </p:nvPicPr>
        <p:blipFill>
          <a:blip r:embed="rId3"/>
          <a:stretch/>
        </p:blipFill>
        <p:spPr>
          <a:xfrm>
            <a:off x="5029560" y="3405600"/>
            <a:ext cx="674564" cy="1230840"/>
          </a:xfrm>
          <a:prstGeom prst="rect">
            <a:avLst/>
          </a:prstGeom>
          <a:ln>
            <a:noFill/>
          </a:ln>
        </p:spPr>
      </p:pic>
      <p:sp>
        <p:nvSpPr>
          <p:cNvPr id="74" name="CustomShape 34"/>
          <p:cNvSpPr/>
          <p:nvPr/>
        </p:nvSpPr>
        <p:spPr>
          <a:xfrm rot="20940000">
            <a:off x="5010833" y="3937637"/>
            <a:ext cx="77508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0" i="1" strike="noStrike" spc="-1" dirty="0">
                <a:solidFill>
                  <a:srgbClr val="000000"/>
                </a:solidFill>
                <a:latin typeface="Juice ITC"/>
              </a:rPr>
              <a:t>beredande</a:t>
            </a:r>
            <a:endParaRPr lang="sv-SE" sz="1200" b="0" strike="noStrike" spc="-1" dirty="0">
              <a:latin typeface="Arial"/>
            </a:endParaRPr>
          </a:p>
        </p:txBody>
      </p:sp>
      <p:pic>
        <p:nvPicPr>
          <p:cNvPr id="75" name="Bild 17"/>
          <p:cNvPicPr/>
          <p:nvPr/>
        </p:nvPicPr>
        <p:blipFill>
          <a:blip r:embed="rId3"/>
          <a:stretch/>
        </p:blipFill>
        <p:spPr>
          <a:xfrm rot="21180000">
            <a:off x="5617149" y="3390223"/>
            <a:ext cx="697804" cy="1240082"/>
          </a:xfrm>
          <a:prstGeom prst="rect">
            <a:avLst/>
          </a:prstGeom>
          <a:ln>
            <a:noFill/>
          </a:ln>
        </p:spPr>
      </p:pic>
      <p:pic>
        <p:nvPicPr>
          <p:cNvPr id="76" name="Bild 17"/>
          <p:cNvPicPr/>
          <p:nvPr/>
        </p:nvPicPr>
        <p:blipFill>
          <a:blip r:embed="rId3"/>
          <a:stretch/>
        </p:blipFill>
        <p:spPr>
          <a:xfrm flipH="1">
            <a:off x="6531976" y="3449880"/>
            <a:ext cx="542743" cy="1175760"/>
          </a:xfrm>
          <a:prstGeom prst="rect">
            <a:avLst/>
          </a:prstGeom>
          <a:ln>
            <a:noFill/>
          </a:ln>
        </p:spPr>
      </p:pic>
      <p:sp>
        <p:nvSpPr>
          <p:cNvPr id="77" name="CustomShape 35"/>
          <p:cNvSpPr/>
          <p:nvPr/>
        </p:nvSpPr>
        <p:spPr>
          <a:xfrm rot="21415200">
            <a:off x="6506452" y="3951615"/>
            <a:ext cx="77508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1" i="1" strike="noStrike" spc="-1" dirty="0">
                <a:solidFill>
                  <a:srgbClr val="000000"/>
                </a:solidFill>
                <a:latin typeface="Juice ITC"/>
              </a:rPr>
              <a:t>beredande</a:t>
            </a:r>
            <a:endParaRPr lang="sv-SE" sz="1200" b="0" strike="noStrike" spc="-1" dirty="0">
              <a:latin typeface="Arial"/>
            </a:endParaRPr>
          </a:p>
        </p:txBody>
      </p:sp>
      <p:sp>
        <p:nvSpPr>
          <p:cNvPr id="78" name="CustomShape 36"/>
          <p:cNvSpPr/>
          <p:nvPr/>
        </p:nvSpPr>
        <p:spPr>
          <a:xfrm rot="20460000">
            <a:off x="5645411" y="3951615"/>
            <a:ext cx="77508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1" i="1" strike="noStrike" spc="-1" dirty="0">
                <a:solidFill>
                  <a:srgbClr val="000000"/>
                </a:solidFill>
                <a:latin typeface="Juice ITC"/>
              </a:rPr>
              <a:t>beredande</a:t>
            </a:r>
            <a:endParaRPr lang="sv-SE" sz="1200" b="0" strike="noStrike" spc="-1" dirty="0">
              <a:latin typeface="Arial"/>
            </a:endParaRPr>
          </a:p>
        </p:txBody>
      </p:sp>
      <p:pic>
        <p:nvPicPr>
          <p:cNvPr id="79" name="Bildobjekt 59"/>
          <p:cNvPicPr/>
          <p:nvPr/>
        </p:nvPicPr>
        <p:blipFill>
          <a:blip r:embed="rId4"/>
          <a:stretch/>
        </p:blipFill>
        <p:spPr>
          <a:xfrm>
            <a:off x="7630560" y="333360"/>
            <a:ext cx="2928960" cy="219240"/>
          </a:xfrm>
          <a:prstGeom prst="rect">
            <a:avLst/>
          </a:prstGeom>
          <a:ln>
            <a:noFill/>
          </a:ln>
        </p:spPr>
      </p:pic>
      <p:sp>
        <p:nvSpPr>
          <p:cNvPr id="80" name="CustomShape 37"/>
          <p:cNvSpPr/>
          <p:nvPr/>
        </p:nvSpPr>
        <p:spPr>
          <a:xfrm>
            <a:off x="2236680" y="3882240"/>
            <a:ext cx="1860120" cy="6336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Regiondirektörens ledningsgrupp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81" name="CustomShape 38"/>
          <p:cNvSpPr/>
          <p:nvPr/>
        </p:nvSpPr>
        <p:spPr>
          <a:xfrm>
            <a:off x="1691280" y="4860000"/>
            <a:ext cx="1349640" cy="6336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RUF:s ledningsgrupp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82" name="CustomShape 39"/>
          <p:cNvSpPr/>
          <p:nvPr/>
        </p:nvSpPr>
        <p:spPr>
          <a:xfrm>
            <a:off x="3115080" y="4860000"/>
            <a:ext cx="1401840" cy="6336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Hälso- och sjukvårdsdirektörens-ledningsgrupp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83" name="CustomShape 40"/>
          <p:cNvSpPr/>
          <p:nvPr/>
        </p:nvSpPr>
        <p:spPr>
          <a:xfrm>
            <a:off x="2469960" y="5679720"/>
            <a:ext cx="1168920" cy="55872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Områdeschefer/</a:t>
            </a:r>
            <a:endParaRPr lang="sv-SE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stabstjänstemän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84" name="CustomShape 41"/>
          <p:cNvSpPr/>
          <p:nvPr/>
        </p:nvSpPr>
        <p:spPr>
          <a:xfrm rot="5400000" flipH="1" flipV="1">
            <a:off x="8250120" y="2571120"/>
            <a:ext cx="611280" cy="119160"/>
          </a:xfrm>
          <a:prstGeom prst="bentConnector2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2"/>
          <p:cNvSpPr/>
          <p:nvPr/>
        </p:nvSpPr>
        <p:spPr>
          <a:xfrm rot="16200000" flipV="1">
            <a:off x="9422280" y="2554200"/>
            <a:ext cx="582840" cy="123120"/>
          </a:xfrm>
          <a:prstGeom prst="bentConnector2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3"/>
          <p:cNvSpPr/>
          <p:nvPr/>
        </p:nvSpPr>
        <p:spPr>
          <a:xfrm>
            <a:off x="8099640" y="4804560"/>
            <a:ext cx="909000" cy="68904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Socialchefer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87" name="CustomShape 44"/>
          <p:cNvSpPr/>
          <p:nvPr/>
        </p:nvSpPr>
        <p:spPr>
          <a:xfrm>
            <a:off x="9186840" y="4813200"/>
            <a:ext cx="909000" cy="680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Barn och utbildnings-chefer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88" name="CustomShape 45"/>
          <p:cNvSpPr/>
          <p:nvPr/>
        </p:nvSpPr>
        <p:spPr>
          <a:xfrm flipH="1">
            <a:off x="8553600" y="4542480"/>
            <a:ext cx="551160" cy="261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46"/>
          <p:cNvSpPr/>
          <p:nvPr/>
        </p:nvSpPr>
        <p:spPr>
          <a:xfrm flipH="1" flipV="1">
            <a:off x="9105120" y="4541760"/>
            <a:ext cx="535320" cy="27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47"/>
          <p:cNvSpPr/>
          <p:nvPr/>
        </p:nvSpPr>
        <p:spPr>
          <a:xfrm>
            <a:off x="9186840" y="5688360"/>
            <a:ext cx="909000" cy="54864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>
                <a:solidFill>
                  <a:srgbClr val="000000"/>
                </a:solidFill>
                <a:latin typeface="Calibri"/>
              </a:rPr>
              <a:t>Skol-, elevhälso-chefer</a:t>
            </a:r>
            <a:endParaRPr lang="sv-SE" sz="1000" b="0" strike="noStrike" spc="-1">
              <a:latin typeface="Arial"/>
            </a:endParaRPr>
          </a:p>
        </p:txBody>
      </p:sp>
      <p:sp>
        <p:nvSpPr>
          <p:cNvPr id="91" name="CustomShape 48"/>
          <p:cNvSpPr/>
          <p:nvPr/>
        </p:nvSpPr>
        <p:spPr>
          <a:xfrm flipV="1">
            <a:off x="8554320" y="5493240"/>
            <a:ext cx="360" cy="194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49"/>
          <p:cNvSpPr/>
          <p:nvPr/>
        </p:nvSpPr>
        <p:spPr>
          <a:xfrm flipV="1">
            <a:off x="9641520" y="5493240"/>
            <a:ext cx="360" cy="194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50"/>
          <p:cNvSpPr/>
          <p:nvPr/>
        </p:nvSpPr>
        <p:spPr>
          <a:xfrm flipH="1" flipV="1">
            <a:off x="3166920" y="4515840"/>
            <a:ext cx="648720" cy="34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51"/>
          <p:cNvSpPr/>
          <p:nvPr/>
        </p:nvSpPr>
        <p:spPr>
          <a:xfrm flipH="1">
            <a:off x="2365920" y="4516560"/>
            <a:ext cx="800640" cy="34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52"/>
          <p:cNvSpPr/>
          <p:nvPr/>
        </p:nvSpPr>
        <p:spPr>
          <a:xfrm flipH="1">
            <a:off x="3054600" y="5493960"/>
            <a:ext cx="761040" cy="185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53"/>
          <p:cNvSpPr/>
          <p:nvPr/>
        </p:nvSpPr>
        <p:spPr>
          <a:xfrm>
            <a:off x="5119924" y="6464444"/>
            <a:ext cx="2147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806000"/>
                </a:solidFill>
                <a:latin typeface="Chiller"/>
              </a:rPr>
              <a:t>Tjänstemannaarenor</a:t>
            </a:r>
            <a:endParaRPr lang="sv-SE" sz="2400" b="0" strike="noStrike" spc="-1" dirty="0">
              <a:latin typeface="Arial"/>
            </a:endParaRPr>
          </a:p>
        </p:txBody>
      </p:sp>
      <p:sp>
        <p:nvSpPr>
          <p:cNvPr id="97" name="CustomShape 54"/>
          <p:cNvSpPr/>
          <p:nvPr/>
        </p:nvSpPr>
        <p:spPr>
          <a:xfrm flipH="1" flipV="1">
            <a:off x="2365920" y="5493240"/>
            <a:ext cx="688320" cy="185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8" name="Bild 17"/>
          <p:cNvPicPr/>
          <p:nvPr/>
        </p:nvPicPr>
        <p:blipFill>
          <a:blip r:embed="rId3"/>
          <a:stretch/>
        </p:blipFill>
        <p:spPr>
          <a:xfrm rot="20716200" flipH="1">
            <a:off x="4105440" y="3093840"/>
            <a:ext cx="595440" cy="1206360"/>
          </a:xfrm>
          <a:prstGeom prst="rect">
            <a:avLst/>
          </a:prstGeom>
          <a:ln>
            <a:noFill/>
          </a:ln>
        </p:spPr>
      </p:pic>
      <p:pic>
        <p:nvPicPr>
          <p:cNvPr id="99" name="Bild 17"/>
          <p:cNvPicPr/>
          <p:nvPr/>
        </p:nvPicPr>
        <p:blipFill>
          <a:blip r:embed="rId3"/>
          <a:stretch/>
        </p:blipFill>
        <p:spPr>
          <a:xfrm rot="10294200" flipH="1">
            <a:off x="1587600" y="3201480"/>
            <a:ext cx="560160" cy="1197720"/>
          </a:xfrm>
          <a:prstGeom prst="rect">
            <a:avLst/>
          </a:prstGeom>
          <a:ln>
            <a:noFill/>
          </a:ln>
        </p:spPr>
      </p:pic>
      <p:pic>
        <p:nvPicPr>
          <p:cNvPr id="100" name="Bild 17"/>
          <p:cNvPicPr/>
          <p:nvPr/>
        </p:nvPicPr>
        <p:blipFill>
          <a:blip r:embed="rId3"/>
          <a:stretch/>
        </p:blipFill>
        <p:spPr>
          <a:xfrm rot="506400">
            <a:off x="7498440" y="3243960"/>
            <a:ext cx="570960" cy="1126440"/>
          </a:xfrm>
          <a:prstGeom prst="rect">
            <a:avLst/>
          </a:prstGeom>
          <a:ln>
            <a:noFill/>
          </a:ln>
        </p:spPr>
      </p:pic>
      <p:pic>
        <p:nvPicPr>
          <p:cNvPr id="101" name="Bild 17"/>
          <p:cNvPicPr/>
          <p:nvPr/>
        </p:nvPicPr>
        <p:blipFill>
          <a:blip r:embed="rId3"/>
          <a:stretch/>
        </p:blipFill>
        <p:spPr>
          <a:xfrm rot="11877000">
            <a:off x="10131120" y="3184200"/>
            <a:ext cx="558360" cy="1056600"/>
          </a:xfrm>
          <a:prstGeom prst="rect">
            <a:avLst/>
          </a:prstGeom>
          <a:ln>
            <a:noFill/>
          </a:ln>
        </p:spPr>
      </p:pic>
      <p:pic>
        <p:nvPicPr>
          <p:cNvPr id="102" name="Bild 17"/>
          <p:cNvPicPr/>
          <p:nvPr/>
        </p:nvPicPr>
        <p:blipFill>
          <a:blip r:embed="rId3"/>
          <a:stretch/>
        </p:blipFill>
        <p:spPr>
          <a:xfrm rot="4781400" flipH="1">
            <a:off x="4246998" y="6045107"/>
            <a:ext cx="476280" cy="1260000"/>
          </a:xfrm>
          <a:prstGeom prst="rect">
            <a:avLst/>
          </a:prstGeom>
          <a:ln>
            <a:noFill/>
          </a:ln>
        </p:spPr>
      </p:pic>
      <p:pic>
        <p:nvPicPr>
          <p:cNvPr id="103" name="Bild 17"/>
          <p:cNvPicPr/>
          <p:nvPr/>
        </p:nvPicPr>
        <p:blipFill>
          <a:blip r:embed="rId3"/>
          <a:stretch/>
        </p:blipFill>
        <p:spPr>
          <a:xfrm rot="15202200" flipH="1">
            <a:off x="4321800" y="4033800"/>
            <a:ext cx="524520" cy="1300680"/>
          </a:xfrm>
          <a:prstGeom prst="rect">
            <a:avLst/>
          </a:prstGeom>
          <a:ln>
            <a:noFill/>
          </a:ln>
        </p:spPr>
      </p:pic>
      <p:pic>
        <p:nvPicPr>
          <p:cNvPr id="104" name="Bild 17"/>
          <p:cNvPicPr/>
          <p:nvPr/>
        </p:nvPicPr>
        <p:blipFill>
          <a:blip r:embed="rId3"/>
          <a:stretch/>
        </p:blipFill>
        <p:spPr>
          <a:xfrm rot="6330600">
            <a:off x="7423200" y="3943080"/>
            <a:ext cx="475560" cy="1331280"/>
          </a:xfrm>
          <a:prstGeom prst="rect">
            <a:avLst/>
          </a:prstGeom>
          <a:ln>
            <a:noFill/>
          </a:ln>
        </p:spPr>
      </p:pic>
      <p:pic>
        <p:nvPicPr>
          <p:cNvPr id="105" name="Bild 17"/>
          <p:cNvPicPr/>
          <p:nvPr/>
        </p:nvPicPr>
        <p:blipFill>
          <a:blip r:embed="rId3"/>
          <a:stretch/>
        </p:blipFill>
        <p:spPr>
          <a:xfrm rot="16878600">
            <a:off x="7417863" y="6055382"/>
            <a:ext cx="548640" cy="1188720"/>
          </a:xfrm>
          <a:prstGeom prst="rect">
            <a:avLst/>
          </a:prstGeom>
          <a:ln>
            <a:noFill/>
          </a:ln>
        </p:spPr>
      </p:pic>
      <p:sp>
        <p:nvSpPr>
          <p:cNvPr id="106" name="CustomShape 55"/>
          <p:cNvSpPr/>
          <p:nvPr/>
        </p:nvSpPr>
        <p:spPr>
          <a:xfrm>
            <a:off x="1725120" y="-7920"/>
            <a:ext cx="890676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sz="1600" b="1" strike="noStrike" spc="-1">
                <a:solidFill>
                  <a:srgbClr val="000000"/>
                </a:solidFill>
                <a:latin typeface="Garamond"/>
              </a:rPr>
              <a:t>ARENOR FÖR KOMMUNIKATION OCH SAMVERKAN</a:t>
            </a:r>
            <a:endParaRPr lang="sv-SE" sz="1600" b="0" strike="noStrike" spc="-1">
              <a:latin typeface="Arial"/>
            </a:endParaRPr>
          </a:p>
        </p:txBody>
      </p:sp>
      <p:sp>
        <p:nvSpPr>
          <p:cNvPr id="107" name="CustomShape 56"/>
          <p:cNvSpPr/>
          <p:nvPr/>
        </p:nvSpPr>
        <p:spPr>
          <a:xfrm>
            <a:off x="9042120" y="1560600"/>
            <a:ext cx="230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57"/>
          <p:cNvSpPr/>
          <p:nvPr/>
        </p:nvSpPr>
        <p:spPr>
          <a:xfrm flipH="1" flipV="1">
            <a:off x="7089480" y="1558800"/>
            <a:ext cx="665280" cy="1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58"/>
          <p:cNvSpPr/>
          <p:nvPr/>
        </p:nvSpPr>
        <p:spPr>
          <a:xfrm flipH="1" flipV="1">
            <a:off x="8398800" y="1858320"/>
            <a:ext cx="1293840" cy="1059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59"/>
          <p:cNvSpPr/>
          <p:nvPr/>
        </p:nvSpPr>
        <p:spPr>
          <a:xfrm>
            <a:off x="8616240" y="1975680"/>
            <a:ext cx="1035360" cy="69912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50" b="1" strike="noStrike" spc="-1">
                <a:solidFill>
                  <a:srgbClr val="000000"/>
                </a:solidFill>
                <a:latin typeface="Calibri"/>
              </a:rPr>
              <a:t>Kommunala facknämnder</a:t>
            </a:r>
            <a:endParaRPr lang="sv-SE" sz="1050" b="0" strike="noStrike" spc="-1">
              <a:latin typeface="Arial"/>
            </a:endParaRPr>
          </a:p>
        </p:txBody>
      </p:sp>
      <p:sp>
        <p:nvSpPr>
          <p:cNvPr id="111" name="CustomShape 60"/>
          <p:cNvSpPr/>
          <p:nvPr/>
        </p:nvSpPr>
        <p:spPr>
          <a:xfrm flipV="1">
            <a:off x="8314200" y="1839960"/>
            <a:ext cx="360" cy="107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1"/>
          <p:cNvSpPr/>
          <p:nvPr/>
        </p:nvSpPr>
        <p:spPr>
          <a:xfrm flipH="1" flipV="1">
            <a:off x="4303440" y="2406960"/>
            <a:ext cx="517680" cy="436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62"/>
          <p:cNvSpPr/>
          <p:nvPr/>
        </p:nvSpPr>
        <p:spPr>
          <a:xfrm flipH="1" flipV="1">
            <a:off x="4324320" y="2205720"/>
            <a:ext cx="525240" cy="435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10">
            <a:extLst>
              <a:ext uri="{FF2B5EF4-FFF2-40B4-BE49-F238E27FC236}">
                <a16:creationId xmlns:a16="http://schemas.microsoft.com/office/drawing/2014/main" id="{A1EC1D90-E285-4031-98BF-3690704DC92D}"/>
              </a:ext>
            </a:extLst>
          </p:cNvPr>
          <p:cNvSpPr/>
          <p:nvPr/>
        </p:nvSpPr>
        <p:spPr>
          <a:xfrm>
            <a:off x="6519224" y="6068997"/>
            <a:ext cx="955626" cy="48483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Lokala Jämtbus-nätverk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3" name="CustomShape 10">
            <a:extLst>
              <a:ext uri="{FF2B5EF4-FFF2-40B4-BE49-F238E27FC236}">
                <a16:creationId xmlns:a16="http://schemas.microsoft.com/office/drawing/2014/main" id="{CC2E3B1A-F818-4F19-AB4E-68A3978CE0A6}"/>
              </a:ext>
            </a:extLst>
          </p:cNvPr>
          <p:cNvSpPr/>
          <p:nvPr/>
        </p:nvSpPr>
        <p:spPr>
          <a:xfrm>
            <a:off x="4700215" y="6030002"/>
            <a:ext cx="950652" cy="50818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6">
                  <a:lumMod val="40000"/>
                  <a:lumOff val="60000"/>
                </a:schemeClr>
              </a:gs>
              <a:gs pos="13000">
                <a:schemeClr val="accent6">
                  <a:lumMod val="40000"/>
                  <a:lumOff val="60000"/>
                </a:schemeClr>
              </a:gs>
              <a:gs pos="2565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69912">
                <a:schemeClr val="accent1">
                  <a:lumMod val="40000"/>
                  <a:lumOff val="60000"/>
                </a:schemeClr>
              </a:gs>
              <a:gs pos="89381">
                <a:schemeClr val="accent1">
                  <a:lumMod val="40000"/>
                  <a:lumOff val="60000"/>
                </a:schemeClr>
              </a:gs>
            </a:gsLst>
            <a:lin ang="27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000" b="1" strike="noStrike" spc="-1" dirty="0">
                <a:solidFill>
                  <a:srgbClr val="000000"/>
                </a:solidFill>
                <a:latin typeface="Calibri"/>
              </a:rPr>
              <a:t>Lokala samverkans-grupper</a:t>
            </a:r>
            <a:endParaRPr lang="sv-SE" sz="1000" b="0" strike="noStrike" spc="-1" dirty="0">
              <a:latin typeface="Arial"/>
            </a:endParaRPr>
          </a:p>
        </p:txBody>
      </p:sp>
      <p:sp>
        <p:nvSpPr>
          <p:cNvPr id="4" name="CustomShape 24">
            <a:extLst>
              <a:ext uri="{FF2B5EF4-FFF2-40B4-BE49-F238E27FC236}">
                <a16:creationId xmlns:a16="http://schemas.microsoft.com/office/drawing/2014/main" id="{5FB154B8-610A-4D68-AE81-43E9D346C229}"/>
              </a:ext>
            </a:extLst>
          </p:cNvPr>
          <p:cNvSpPr/>
          <p:nvPr/>
        </p:nvSpPr>
        <p:spPr>
          <a:xfrm>
            <a:off x="6987961" y="5873987"/>
            <a:ext cx="45719" cy="19501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24">
            <a:extLst>
              <a:ext uri="{FF2B5EF4-FFF2-40B4-BE49-F238E27FC236}">
                <a16:creationId xmlns:a16="http://schemas.microsoft.com/office/drawing/2014/main" id="{C45F87ED-4FB6-41B9-9602-7A2462D0BE97}"/>
              </a:ext>
            </a:extLst>
          </p:cNvPr>
          <p:cNvSpPr/>
          <p:nvPr/>
        </p:nvSpPr>
        <p:spPr>
          <a:xfrm flipH="1">
            <a:off x="5162760" y="5179933"/>
            <a:ext cx="459344" cy="85007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2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53">
            <a:extLst>
              <a:ext uri="{FF2B5EF4-FFF2-40B4-BE49-F238E27FC236}">
                <a16:creationId xmlns:a16="http://schemas.microsoft.com/office/drawing/2014/main" id="{E27A975D-5E61-494D-A24F-342E5C4A5DFD}"/>
              </a:ext>
            </a:extLst>
          </p:cNvPr>
          <p:cNvSpPr/>
          <p:nvPr/>
        </p:nvSpPr>
        <p:spPr>
          <a:xfrm>
            <a:off x="5308920" y="668610"/>
            <a:ext cx="2147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806000"/>
                </a:solidFill>
                <a:latin typeface="Chiller"/>
              </a:rPr>
              <a:t>Politiska arenor</a:t>
            </a:r>
            <a:endParaRPr lang="sv-S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</Words>
  <Application>Microsoft Office PowerPoint</Application>
  <PresentationFormat>Bredbild</PresentationFormat>
  <Paragraphs>41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Calibri</vt:lpstr>
      <vt:lpstr>Chiller</vt:lpstr>
      <vt:lpstr>Garamond</vt:lpstr>
      <vt:lpstr>Juice ITC</vt:lpstr>
      <vt:lpstr>Times New Roman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Elin Ring</dc:creator>
  <dc:description/>
  <cp:lastModifiedBy>Elin Ring</cp:lastModifiedBy>
  <cp:revision>10</cp:revision>
  <dcterms:created xsi:type="dcterms:W3CDTF">2012-08-10T12:10:31Z</dcterms:created>
  <dcterms:modified xsi:type="dcterms:W3CDTF">2021-12-14T10:56:15Z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Bredbild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