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3"/>
  </p:notesMasterIdLst>
  <p:sldIdLst>
    <p:sldId id="262" r:id="rId5"/>
    <p:sldId id="510" r:id="rId6"/>
    <p:sldId id="422" r:id="rId7"/>
    <p:sldId id="500" r:id="rId8"/>
    <p:sldId id="501" r:id="rId9"/>
    <p:sldId id="502" r:id="rId10"/>
    <p:sldId id="503" r:id="rId11"/>
    <p:sldId id="505" r:id="rId12"/>
    <p:sldId id="504" r:id="rId13"/>
    <p:sldId id="506" r:id="rId14"/>
    <p:sldId id="507" r:id="rId15"/>
    <p:sldId id="508" r:id="rId16"/>
    <p:sldId id="509" r:id="rId17"/>
    <p:sldId id="496" r:id="rId18"/>
    <p:sldId id="264" r:id="rId19"/>
    <p:sldId id="425" r:id="rId20"/>
    <p:sldId id="491" r:id="rId21"/>
    <p:sldId id="495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CC3399"/>
    <a:srgbClr val="D256C3"/>
    <a:srgbClr val="BC568E"/>
    <a:srgbClr val="D246C5"/>
    <a:srgbClr val="CF49BF"/>
    <a:srgbClr val="FF33CC"/>
    <a:srgbClr val="D60093"/>
    <a:srgbClr val="CC0099"/>
    <a:srgbClr val="D05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622AA6-253E-4B19-A937-673B4838F3CC}" v="12" dt="2025-05-20T12:10:48.991"/>
    <p1510:client id="{7908B99C-C628-41F3-9226-F4C819632E07}" v="4" dt="2025-05-19T13:29:24.485"/>
    <p1510:client id="{BDE03C35-10BC-4AAD-8347-AD79200E60EC}" v="6" dt="2025-05-20T11:46:16.0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27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220" y="56"/>
      </p:cViewPr>
      <p:guideLst/>
    </p:cSldViewPr>
  </p:slideViewPr>
  <p:outlineViewPr>
    <p:cViewPr>
      <p:scale>
        <a:sx n="33" d="100"/>
        <a:sy n="33" d="100"/>
      </p:scale>
      <p:origin x="0" y="-52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B0BB4D-9C6E-4027-8444-C64BDF57DCAD}" type="doc">
      <dgm:prSet loTypeId="urn:microsoft.com/office/officeart/2005/8/layout/chevron2" loCatId="process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endParaRPr lang="sv-SE"/>
        </a:p>
      </dgm:t>
    </dgm:pt>
    <dgm:pt modelId="{389731D6-5FD8-46C4-98BD-C7BEA42FAD0F}">
      <dgm:prSet/>
      <dgm:spPr>
        <a:ln>
          <a:solidFill>
            <a:schemeClr val="bg1"/>
          </a:solidFill>
        </a:ln>
      </dgm:spPr>
      <dgm:t>
        <a:bodyPr/>
        <a:lstStyle/>
        <a:p>
          <a:endParaRPr lang="sv-SE" dirty="0"/>
        </a:p>
      </dgm:t>
    </dgm:pt>
    <dgm:pt modelId="{F554DCEB-8A49-4934-985B-22927BD53292}" type="parTrans" cxnId="{A5CA1325-E02D-4815-A783-6EECB9C2D5F7}">
      <dgm:prSet/>
      <dgm:spPr/>
      <dgm:t>
        <a:bodyPr/>
        <a:lstStyle/>
        <a:p>
          <a:endParaRPr lang="sv-SE"/>
        </a:p>
      </dgm:t>
    </dgm:pt>
    <dgm:pt modelId="{E829101A-C39C-4DF9-8548-C0CBF545344D}" type="sibTrans" cxnId="{A5CA1325-E02D-4815-A783-6EECB9C2D5F7}">
      <dgm:prSet/>
      <dgm:spPr/>
      <dgm:t>
        <a:bodyPr/>
        <a:lstStyle/>
        <a:p>
          <a:endParaRPr lang="sv-SE"/>
        </a:p>
      </dgm:t>
    </dgm:pt>
    <dgm:pt modelId="{E2DAD2E0-4BCF-42A4-A7B6-B9950BBEA09F}">
      <dgm:prSet/>
      <dgm:spPr>
        <a:ln>
          <a:solidFill>
            <a:schemeClr val="bg1"/>
          </a:solidFill>
        </a:ln>
      </dgm:spPr>
      <dgm:t>
        <a:bodyPr/>
        <a:lstStyle/>
        <a:p>
          <a:endParaRPr lang="sv-SE" dirty="0"/>
        </a:p>
      </dgm:t>
    </dgm:pt>
    <dgm:pt modelId="{4C606789-DEA0-49DA-B7E2-422D1426A85B}" type="parTrans" cxnId="{08E2B2CD-5910-42A8-AC9C-038FF49FD621}">
      <dgm:prSet/>
      <dgm:spPr/>
      <dgm:t>
        <a:bodyPr/>
        <a:lstStyle/>
        <a:p>
          <a:endParaRPr lang="sv-SE"/>
        </a:p>
      </dgm:t>
    </dgm:pt>
    <dgm:pt modelId="{5271265B-94F8-45E9-97AC-896C43AB2C21}" type="sibTrans" cxnId="{08E2B2CD-5910-42A8-AC9C-038FF49FD621}">
      <dgm:prSet/>
      <dgm:spPr/>
      <dgm:t>
        <a:bodyPr/>
        <a:lstStyle/>
        <a:p>
          <a:endParaRPr lang="sv-SE"/>
        </a:p>
      </dgm:t>
    </dgm:pt>
    <dgm:pt modelId="{DE85BDA2-798E-43EA-B457-ABB8355D977A}">
      <dgm:prSet/>
      <dgm:spPr>
        <a:solidFill>
          <a:schemeClr val="accent5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sv-SE" dirty="0"/>
        </a:p>
      </dgm:t>
    </dgm:pt>
    <dgm:pt modelId="{A7F5800F-BE29-4943-8A49-543CC88A8797}" type="sibTrans" cxnId="{EC408A1B-234F-4BEC-B3C3-6B50924AD01F}">
      <dgm:prSet/>
      <dgm:spPr/>
      <dgm:t>
        <a:bodyPr/>
        <a:lstStyle/>
        <a:p>
          <a:endParaRPr lang="sv-SE"/>
        </a:p>
      </dgm:t>
    </dgm:pt>
    <dgm:pt modelId="{4C57592B-DD70-4138-A31A-934061F8B413}" type="parTrans" cxnId="{EC408A1B-234F-4BEC-B3C3-6B50924AD01F}">
      <dgm:prSet/>
      <dgm:spPr/>
      <dgm:t>
        <a:bodyPr/>
        <a:lstStyle/>
        <a:p>
          <a:endParaRPr lang="sv-SE"/>
        </a:p>
      </dgm:t>
    </dgm:pt>
    <dgm:pt modelId="{4D656D44-D745-4CB9-9505-4EFB1B9DE4C5}">
      <dgm:prSet custT="1"/>
      <dgm:spPr/>
      <dgm:t>
        <a:bodyPr/>
        <a:lstStyle/>
        <a:p>
          <a:r>
            <a:rPr lang="sv-SE" sz="2000" dirty="0"/>
            <a:t>Med samsjuklighetsutredningen som grund hitta nuläget i länet och identifiera GAP</a:t>
          </a:r>
        </a:p>
      </dgm:t>
    </dgm:pt>
    <dgm:pt modelId="{4A49094E-5D00-4D10-8955-D0658796B14D}" type="sibTrans" cxnId="{10FC8431-9813-493B-9C33-519D19A45C04}">
      <dgm:prSet/>
      <dgm:spPr/>
      <dgm:t>
        <a:bodyPr/>
        <a:lstStyle/>
        <a:p>
          <a:endParaRPr lang="sv-SE"/>
        </a:p>
      </dgm:t>
    </dgm:pt>
    <dgm:pt modelId="{ED8A5D87-F9B5-4C9E-BD0D-0D68F130F054}" type="parTrans" cxnId="{10FC8431-9813-493B-9C33-519D19A45C04}">
      <dgm:prSet/>
      <dgm:spPr/>
      <dgm:t>
        <a:bodyPr/>
        <a:lstStyle/>
        <a:p>
          <a:endParaRPr lang="sv-SE"/>
        </a:p>
      </dgm:t>
    </dgm:pt>
    <dgm:pt modelId="{9EE594FA-8B24-4376-B670-9D3E52B6CB3E}">
      <dgm:prSet/>
      <dgm:spPr>
        <a:ln>
          <a:solidFill>
            <a:schemeClr val="bg1"/>
          </a:solidFill>
        </a:ln>
      </dgm:spPr>
      <dgm:t>
        <a:bodyPr/>
        <a:lstStyle/>
        <a:p>
          <a:endParaRPr lang="sv-SE" dirty="0"/>
        </a:p>
      </dgm:t>
    </dgm:pt>
    <dgm:pt modelId="{D4EE7DDC-48F1-4DD3-83EF-1C3991495767}" type="sibTrans" cxnId="{DACDF529-97FB-4482-94F5-EA64A50158F2}">
      <dgm:prSet/>
      <dgm:spPr/>
      <dgm:t>
        <a:bodyPr/>
        <a:lstStyle/>
        <a:p>
          <a:endParaRPr lang="sv-SE"/>
        </a:p>
      </dgm:t>
    </dgm:pt>
    <dgm:pt modelId="{FDA5B898-8D6C-4F71-973E-FD4A36A54428}" type="parTrans" cxnId="{DACDF529-97FB-4482-94F5-EA64A50158F2}">
      <dgm:prSet/>
      <dgm:spPr/>
      <dgm:t>
        <a:bodyPr/>
        <a:lstStyle/>
        <a:p>
          <a:endParaRPr lang="sv-SE"/>
        </a:p>
      </dgm:t>
    </dgm:pt>
    <dgm:pt modelId="{3DC6B463-B741-4703-87B6-261C821ABFC3}">
      <dgm:prSet custT="1"/>
      <dgm:spPr/>
      <dgm:t>
        <a:bodyPr/>
        <a:lstStyle/>
        <a:p>
          <a:r>
            <a:rPr lang="sv-SE" sz="2000" dirty="0"/>
            <a:t>Föreslå åtgärder för utveckling av beroendevård i Jämtland Härjedalen.</a:t>
          </a:r>
        </a:p>
      </dgm:t>
    </dgm:pt>
    <dgm:pt modelId="{BAA5BB09-D5B5-4EA4-9ED3-1B8B3976F036}" type="parTrans" cxnId="{2AB929D1-72DC-4E64-9A17-86A5E8650D0E}">
      <dgm:prSet/>
      <dgm:spPr/>
      <dgm:t>
        <a:bodyPr/>
        <a:lstStyle/>
        <a:p>
          <a:endParaRPr lang="sv-SE"/>
        </a:p>
      </dgm:t>
    </dgm:pt>
    <dgm:pt modelId="{6C1DCFB6-22A2-41EB-92F1-2F4F4CB4AE75}" type="sibTrans" cxnId="{2AB929D1-72DC-4E64-9A17-86A5E8650D0E}">
      <dgm:prSet/>
      <dgm:spPr/>
      <dgm:t>
        <a:bodyPr/>
        <a:lstStyle/>
        <a:p>
          <a:endParaRPr lang="sv-SE"/>
        </a:p>
      </dgm:t>
    </dgm:pt>
    <dgm:pt modelId="{2B003F82-EC30-4F96-A31C-3577F3B2ADAF}">
      <dgm:prSet custT="1"/>
      <dgm:spPr/>
      <dgm:t>
        <a:bodyPr/>
        <a:lstStyle/>
        <a:p>
          <a:r>
            <a:rPr lang="sv-SE" sz="2000" dirty="0"/>
            <a:t>Föreslå uppdatering av länsöverenskommelse mellan Region Jämtland Härjedalen och länets kommuner</a:t>
          </a:r>
          <a:endParaRPr lang="sv-SE" sz="2000" i="1" dirty="0"/>
        </a:p>
      </dgm:t>
    </dgm:pt>
    <dgm:pt modelId="{FAC5B193-7AD2-403E-A024-AD1A31943072}" type="parTrans" cxnId="{CA51E73D-A596-4A5E-B65C-42C8791EC703}">
      <dgm:prSet/>
      <dgm:spPr/>
      <dgm:t>
        <a:bodyPr/>
        <a:lstStyle/>
        <a:p>
          <a:endParaRPr lang="sv-SE"/>
        </a:p>
      </dgm:t>
    </dgm:pt>
    <dgm:pt modelId="{F390D7A8-A72D-4310-8C13-BE6A7EF601B2}" type="sibTrans" cxnId="{CA51E73D-A596-4A5E-B65C-42C8791EC703}">
      <dgm:prSet/>
      <dgm:spPr/>
      <dgm:t>
        <a:bodyPr/>
        <a:lstStyle/>
        <a:p>
          <a:endParaRPr lang="sv-SE"/>
        </a:p>
      </dgm:t>
    </dgm:pt>
    <dgm:pt modelId="{C0E8C41D-C5BE-4413-B9F4-520CEF489213}">
      <dgm:prSet custT="1"/>
      <dgm:spPr/>
      <dgm:t>
        <a:bodyPr/>
        <a:lstStyle/>
        <a:p>
          <a:r>
            <a:rPr lang="sv-SE" sz="2000" dirty="0"/>
            <a:t>Målet är att presentera utvecklingsplan för samordnade, behovsanpassade och personcentrerade insatser till personer med samsjuklighet.</a:t>
          </a:r>
        </a:p>
      </dgm:t>
    </dgm:pt>
    <dgm:pt modelId="{DECDFDF3-3CB6-4A35-8DCC-3AECFFAAB320}" type="parTrans" cxnId="{28DA3EB6-C153-401B-8BA8-FC39FE7F117B}">
      <dgm:prSet/>
      <dgm:spPr/>
      <dgm:t>
        <a:bodyPr/>
        <a:lstStyle/>
        <a:p>
          <a:endParaRPr lang="sv-SE"/>
        </a:p>
      </dgm:t>
    </dgm:pt>
    <dgm:pt modelId="{D752EBB2-A566-4046-8328-E5CE0F2645D3}" type="sibTrans" cxnId="{28DA3EB6-C153-401B-8BA8-FC39FE7F117B}">
      <dgm:prSet/>
      <dgm:spPr/>
      <dgm:t>
        <a:bodyPr/>
        <a:lstStyle/>
        <a:p>
          <a:endParaRPr lang="sv-SE"/>
        </a:p>
      </dgm:t>
    </dgm:pt>
    <dgm:pt modelId="{6298DA29-D2F7-4D68-85CC-B7CB30454ED1}" type="pres">
      <dgm:prSet presAssocID="{14B0BB4D-9C6E-4027-8444-C64BDF57DCAD}" presName="linearFlow" presStyleCnt="0">
        <dgm:presLayoutVars>
          <dgm:dir/>
          <dgm:animLvl val="lvl"/>
          <dgm:resizeHandles val="exact"/>
        </dgm:presLayoutVars>
      </dgm:prSet>
      <dgm:spPr/>
    </dgm:pt>
    <dgm:pt modelId="{91921660-4FD1-4EFC-A7AF-B64AF623DAC4}" type="pres">
      <dgm:prSet presAssocID="{DE85BDA2-798E-43EA-B457-ABB8355D977A}" presName="composite" presStyleCnt="0"/>
      <dgm:spPr/>
    </dgm:pt>
    <dgm:pt modelId="{FC8890A2-3ACA-4782-8D88-5D4175D42C8F}" type="pres">
      <dgm:prSet presAssocID="{DE85BDA2-798E-43EA-B457-ABB8355D977A}" presName="parentText" presStyleLbl="alignNode1" presStyleIdx="0" presStyleCnt="4" custScaleX="99022" custLinFactNeighborX="-3479" custLinFactNeighborY="47571">
        <dgm:presLayoutVars>
          <dgm:chMax val="1"/>
          <dgm:bulletEnabled val="1"/>
        </dgm:presLayoutVars>
      </dgm:prSet>
      <dgm:spPr/>
    </dgm:pt>
    <dgm:pt modelId="{ED8631C3-D730-43C1-B16E-436A7F43942B}" type="pres">
      <dgm:prSet presAssocID="{DE85BDA2-798E-43EA-B457-ABB8355D977A}" presName="descendantText" presStyleLbl="alignAcc1" presStyleIdx="0" presStyleCnt="4" custScaleY="104061" custLinFactNeighborX="1144" custLinFactNeighborY="73243">
        <dgm:presLayoutVars>
          <dgm:bulletEnabled val="1"/>
        </dgm:presLayoutVars>
      </dgm:prSet>
      <dgm:spPr/>
    </dgm:pt>
    <dgm:pt modelId="{C229CB3F-DE06-47BB-804F-875A3099B1F1}" type="pres">
      <dgm:prSet presAssocID="{A7F5800F-BE29-4943-8A49-543CC88A8797}" presName="sp" presStyleCnt="0"/>
      <dgm:spPr/>
    </dgm:pt>
    <dgm:pt modelId="{88A0E308-2C6D-465C-BEFA-BDA493915857}" type="pres">
      <dgm:prSet presAssocID="{9EE594FA-8B24-4376-B670-9D3E52B6CB3E}" presName="composite" presStyleCnt="0"/>
      <dgm:spPr/>
    </dgm:pt>
    <dgm:pt modelId="{A3FA589C-2EBF-4CC9-AFCF-EB98965F2DDC}" type="pres">
      <dgm:prSet presAssocID="{9EE594FA-8B24-4376-B670-9D3E52B6CB3E}" presName="parentText" presStyleLbl="alignNode1" presStyleIdx="1" presStyleCnt="4" custLinFactNeighborX="0" custLinFactNeighborY="30202">
        <dgm:presLayoutVars>
          <dgm:chMax val="1"/>
          <dgm:bulletEnabled val="1"/>
        </dgm:presLayoutVars>
      </dgm:prSet>
      <dgm:spPr/>
    </dgm:pt>
    <dgm:pt modelId="{1A8FFF58-EEE0-45CC-B925-6B13D504836D}" type="pres">
      <dgm:prSet presAssocID="{9EE594FA-8B24-4376-B670-9D3E52B6CB3E}" presName="descendantText" presStyleLbl="alignAcc1" presStyleIdx="1" presStyleCnt="4" custScaleY="107390" custLinFactNeighborX="346" custLinFactNeighborY="47399">
        <dgm:presLayoutVars>
          <dgm:bulletEnabled val="1"/>
        </dgm:presLayoutVars>
      </dgm:prSet>
      <dgm:spPr/>
    </dgm:pt>
    <dgm:pt modelId="{C6DFB79B-2FB8-4D13-AFB9-8DB188BFD06D}" type="pres">
      <dgm:prSet presAssocID="{D4EE7DDC-48F1-4DD3-83EF-1C3991495767}" presName="sp" presStyleCnt="0"/>
      <dgm:spPr/>
    </dgm:pt>
    <dgm:pt modelId="{EED684E2-9269-4216-96E6-C102B47BCE8D}" type="pres">
      <dgm:prSet presAssocID="{389731D6-5FD8-46C4-98BD-C7BEA42FAD0F}" presName="composite" presStyleCnt="0"/>
      <dgm:spPr/>
    </dgm:pt>
    <dgm:pt modelId="{BA1DC2A9-B534-4EA1-8EE8-003E049B0862}" type="pres">
      <dgm:prSet presAssocID="{389731D6-5FD8-46C4-98BD-C7BEA42FAD0F}" presName="parentText" presStyleLbl="alignNode1" presStyleIdx="2" presStyleCnt="4" custScaleY="127233" custLinFactNeighborX="-4246" custLinFactNeighborY="15126">
        <dgm:presLayoutVars>
          <dgm:chMax val="1"/>
          <dgm:bulletEnabled val="1"/>
        </dgm:presLayoutVars>
      </dgm:prSet>
      <dgm:spPr/>
    </dgm:pt>
    <dgm:pt modelId="{FD9638D0-B6FC-48E6-9C7E-B0210829197C}" type="pres">
      <dgm:prSet presAssocID="{389731D6-5FD8-46C4-98BD-C7BEA42FAD0F}" presName="descendantText" presStyleLbl="alignAcc1" presStyleIdx="2" presStyleCnt="4" custScaleY="140899" custLinFactNeighborX="379" custLinFactNeighborY="29692">
        <dgm:presLayoutVars>
          <dgm:bulletEnabled val="1"/>
        </dgm:presLayoutVars>
      </dgm:prSet>
      <dgm:spPr/>
    </dgm:pt>
    <dgm:pt modelId="{14ACEE5B-98A7-43B9-BFC5-65F28B6DC27E}" type="pres">
      <dgm:prSet presAssocID="{E829101A-C39C-4DF9-8548-C0CBF545344D}" presName="sp" presStyleCnt="0"/>
      <dgm:spPr/>
    </dgm:pt>
    <dgm:pt modelId="{3DD925DB-34E6-4C5A-B473-46034AC8B05A}" type="pres">
      <dgm:prSet presAssocID="{E2DAD2E0-4BCF-42A4-A7B6-B9950BBEA09F}" presName="composite" presStyleCnt="0"/>
      <dgm:spPr/>
    </dgm:pt>
    <dgm:pt modelId="{2F9FC264-44F4-4761-B775-04E5571D8780}" type="pres">
      <dgm:prSet presAssocID="{E2DAD2E0-4BCF-42A4-A7B6-B9950BBEA09F}" presName="parentText" presStyleLbl="alignNode1" presStyleIdx="3" presStyleCnt="4" custScaleY="171404">
        <dgm:presLayoutVars>
          <dgm:chMax val="1"/>
          <dgm:bulletEnabled val="1"/>
        </dgm:presLayoutVars>
      </dgm:prSet>
      <dgm:spPr/>
    </dgm:pt>
    <dgm:pt modelId="{0D882435-ED48-4EBF-A760-490736BC22A3}" type="pres">
      <dgm:prSet presAssocID="{E2DAD2E0-4BCF-42A4-A7B6-B9950BBEA09F}" presName="descendantText" presStyleLbl="alignAcc1" presStyleIdx="3" presStyleCnt="4" custScaleY="214895">
        <dgm:presLayoutVars>
          <dgm:bulletEnabled val="1"/>
        </dgm:presLayoutVars>
      </dgm:prSet>
      <dgm:spPr/>
    </dgm:pt>
  </dgm:ptLst>
  <dgm:cxnLst>
    <dgm:cxn modelId="{5704270C-DBC0-46C6-AC61-23FCCC712C1F}" type="presOf" srcId="{4D656D44-D745-4CB9-9505-4EFB1B9DE4C5}" destId="{ED8631C3-D730-43C1-B16E-436A7F43942B}" srcOrd="0" destOrd="0" presId="urn:microsoft.com/office/officeart/2005/8/layout/chevron2"/>
    <dgm:cxn modelId="{BC497E0C-DCD4-4B3C-96DA-8ACA93AC4687}" type="presOf" srcId="{3DC6B463-B741-4703-87B6-261C821ABFC3}" destId="{1A8FFF58-EEE0-45CC-B925-6B13D504836D}" srcOrd="0" destOrd="0" presId="urn:microsoft.com/office/officeart/2005/8/layout/chevron2"/>
    <dgm:cxn modelId="{EC408A1B-234F-4BEC-B3C3-6B50924AD01F}" srcId="{14B0BB4D-9C6E-4027-8444-C64BDF57DCAD}" destId="{DE85BDA2-798E-43EA-B457-ABB8355D977A}" srcOrd="0" destOrd="0" parTransId="{4C57592B-DD70-4138-A31A-934061F8B413}" sibTransId="{A7F5800F-BE29-4943-8A49-543CC88A8797}"/>
    <dgm:cxn modelId="{A5CA1325-E02D-4815-A783-6EECB9C2D5F7}" srcId="{14B0BB4D-9C6E-4027-8444-C64BDF57DCAD}" destId="{389731D6-5FD8-46C4-98BD-C7BEA42FAD0F}" srcOrd="2" destOrd="0" parTransId="{F554DCEB-8A49-4934-985B-22927BD53292}" sibTransId="{E829101A-C39C-4DF9-8548-C0CBF545344D}"/>
    <dgm:cxn modelId="{DACDF529-97FB-4482-94F5-EA64A50158F2}" srcId="{14B0BB4D-9C6E-4027-8444-C64BDF57DCAD}" destId="{9EE594FA-8B24-4376-B670-9D3E52B6CB3E}" srcOrd="1" destOrd="0" parTransId="{FDA5B898-8D6C-4F71-973E-FD4A36A54428}" sibTransId="{D4EE7DDC-48F1-4DD3-83EF-1C3991495767}"/>
    <dgm:cxn modelId="{10FC8431-9813-493B-9C33-519D19A45C04}" srcId="{DE85BDA2-798E-43EA-B457-ABB8355D977A}" destId="{4D656D44-D745-4CB9-9505-4EFB1B9DE4C5}" srcOrd="0" destOrd="0" parTransId="{ED8A5D87-F9B5-4C9E-BD0D-0D68F130F054}" sibTransId="{4A49094E-5D00-4D10-8955-D0658796B14D}"/>
    <dgm:cxn modelId="{CA51E73D-A596-4A5E-B65C-42C8791EC703}" srcId="{389731D6-5FD8-46C4-98BD-C7BEA42FAD0F}" destId="{2B003F82-EC30-4F96-A31C-3577F3B2ADAF}" srcOrd="0" destOrd="0" parTransId="{FAC5B193-7AD2-403E-A024-AD1A31943072}" sibTransId="{F390D7A8-A72D-4310-8C13-BE6A7EF601B2}"/>
    <dgm:cxn modelId="{74D2EA3F-52E5-492E-876E-C95F90C2CB71}" type="presOf" srcId="{C0E8C41D-C5BE-4413-B9F4-520CEF489213}" destId="{0D882435-ED48-4EBF-A760-490736BC22A3}" srcOrd="0" destOrd="0" presId="urn:microsoft.com/office/officeart/2005/8/layout/chevron2"/>
    <dgm:cxn modelId="{BFA1D161-41DB-427B-A7DD-80F795494072}" type="presOf" srcId="{E2DAD2E0-4BCF-42A4-A7B6-B9950BBEA09F}" destId="{2F9FC264-44F4-4761-B775-04E5571D8780}" srcOrd="0" destOrd="0" presId="urn:microsoft.com/office/officeart/2005/8/layout/chevron2"/>
    <dgm:cxn modelId="{9B885E42-1A59-45E7-BF03-7D2220373963}" type="presOf" srcId="{9EE594FA-8B24-4376-B670-9D3E52B6CB3E}" destId="{A3FA589C-2EBF-4CC9-AFCF-EB98965F2DDC}" srcOrd="0" destOrd="0" presId="urn:microsoft.com/office/officeart/2005/8/layout/chevron2"/>
    <dgm:cxn modelId="{2A69E04F-A85A-4137-A08A-E0523A17B6A0}" type="presOf" srcId="{2B003F82-EC30-4F96-A31C-3577F3B2ADAF}" destId="{FD9638D0-B6FC-48E6-9C7E-B0210829197C}" srcOrd="0" destOrd="0" presId="urn:microsoft.com/office/officeart/2005/8/layout/chevron2"/>
    <dgm:cxn modelId="{28DA3EB6-C153-401B-8BA8-FC39FE7F117B}" srcId="{E2DAD2E0-4BCF-42A4-A7B6-B9950BBEA09F}" destId="{C0E8C41D-C5BE-4413-B9F4-520CEF489213}" srcOrd="0" destOrd="0" parTransId="{DECDFDF3-3CB6-4A35-8DCC-3AECFFAAB320}" sibTransId="{D752EBB2-A566-4046-8328-E5CE0F2645D3}"/>
    <dgm:cxn modelId="{08E2B2CD-5910-42A8-AC9C-038FF49FD621}" srcId="{14B0BB4D-9C6E-4027-8444-C64BDF57DCAD}" destId="{E2DAD2E0-4BCF-42A4-A7B6-B9950BBEA09F}" srcOrd="3" destOrd="0" parTransId="{4C606789-DEA0-49DA-B7E2-422D1426A85B}" sibTransId="{5271265B-94F8-45E9-97AC-896C43AB2C21}"/>
    <dgm:cxn modelId="{2AB929D1-72DC-4E64-9A17-86A5E8650D0E}" srcId="{9EE594FA-8B24-4376-B670-9D3E52B6CB3E}" destId="{3DC6B463-B741-4703-87B6-261C821ABFC3}" srcOrd="0" destOrd="0" parTransId="{BAA5BB09-D5B5-4EA4-9ED3-1B8B3976F036}" sibTransId="{6C1DCFB6-22A2-41EB-92F1-2F4F4CB4AE75}"/>
    <dgm:cxn modelId="{5039A3D2-F750-4199-857D-C23BBBE57083}" type="presOf" srcId="{14B0BB4D-9C6E-4027-8444-C64BDF57DCAD}" destId="{6298DA29-D2F7-4D68-85CC-B7CB30454ED1}" srcOrd="0" destOrd="0" presId="urn:microsoft.com/office/officeart/2005/8/layout/chevron2"/>
    <dgm:cxn modelId="{246513D4-83A4-4945-A390-C35341612D31}" type="presOf" srcId="{389731D6-5FD8-46C4-98BD-C7BEA42FAD0F}" destId="{BA1DC2A9-B534-4EA1-8EE8-003E049B0862}" srcOrd="0" destOrd="0" presId="urn:microsoft.com/office/officeart/2005/8/layout/chevron2"/>
    <dgm:cxn modelId="{7DD721E5-2AB5-48F6-BCF3-338441AA202C}" type="presOf" srcId="{DE85BDA2-798E-43EA-B457-ABB8355D977A}" destId="{FC8890A2-3ACA-4782-8D88-5D4175D42C8F}" srcOrd="0" destOrd="0" presId="urn:microsoft.com/office/officeart/2005/8/layout/chevron2"/>
    <dgm:cxn modelId="{30187930-CCF6-40CC-B61C-1721F5B83643}" type="presParOf" srcId="{6298DA29-D2F7-4D68-85CC-B7CB30454ED1}" destId="{91921660-4FD1-4EFC-A7AF-B64AF623DAC4}" srcOrd="0" destOrd="0" presId="urn:microsoft.com/office/officeart/2005/8/layout/chevron2"/>
    <dgm:cxn modelId="{34B5A903-D47B-42A6-83B9-CA2E697590DE}" type="presParOf" srcId="{91921660-4FD1-4EFC-A7AF-B64AF623DAC4}" destId="{FC8890A2-3ACA-4782-8D88-5D4175D42C8F}" srcOrd="0" destOrd="0" presId="urn:microsoft.com/office/officeart/2005/8/layout/chevron2"/>
    <dgm:cxn modelId="{206F34F4-E43F-46A9-ABC3-152B2CBCD94C}" type="presParOf" srcId="{91921660-4FD1-4EFC-A7AF-B64AF623DAC4}" destId="{ED8631C3-D730-43C1-B16E-436A7F43942B}" srcOrd="1" destOrd="0" presId="urn:microsoft.com/office/officeart/2005/8/layout/chevron2"/>
    <dgm:cxn modelId="{FB7F3625-66FB-4FC0-9AEA-22111CB53181}" type="presParOf" srcId="{6298DA29-D2F7-4D68-85CC-B7CB30454ED1}" destId="{C229CB3F-DE06-47BB-804F-875A3099B1F1}" srcOrd="1" destOrd="0" presId="urn:microsoft.com/office/officeart/2005/8/layout/chevron2"/>
    <dgm:cxn modelId="{EFC8EB63-4E01-4FDF-BD39-8BA287536EDA}" type="presParOf" srcId="{6298DA29-D2F7-4D68-85CC-B7CB30454ED1}" destId="{88A0E308-2C6D-465C-BEFA-BDA493915857}" srcOrd="2" destOrd="0" presId="urn:microsoft.com/office/officeart/2005/8/layout/chevron2"/>
    <dgm:cxn modelId="{B3664B9D-07D6-440E-8F3C-E5220C8D6C1A}" type="presParOf" srcId="{88A0E308-2C6D-465C-BEFA-BDA493915857}" destId="{A3FA589C-2EBF-4CC9-AFCF-EB98965F2DDC}" srcOrd="0" destOrd="0" presId="urn:microsoft.com/office/officeart/2005/8/layout/chevron2"/>
    <dgm:cxn modelId="{8BB891E8-3FE3-436D-8E8A-90291124975D}" type="presParOf" srcId="{88A0E308-2C6D-465C-BEFA-BDA493915857}" destId="{1A8FFF58-EEE0-45CC-B925-6B13D504836D}" srcOrd="1" destOrd="0" presId="urn:microsoft.com/office/officeart/2005/8/layout/chevron2"/>
    <dgm:cxn modelId="{A46DC0A1-85C4-4B3F-A4E8-4612474650C7}" type="presParOf" srcId="{6298DA29-D2F7-4D68-85CC-B7CB30454ED1}" destId="{C6DFB79B-2FB8-4D13-AFB9-8DB188BFD06D}" srcOrd="3" destOrd="0" presId="urn:microsoft.com/office/officeart/2005/8/layout/chevron2"/>
    <dgm:cxn modelId="{21AF9E4B-4633-40A6-8987-639A7CD9B2A6}" type="presParOf" srcId="{6298DA29-D2F7-4D68-85CC-B7CB30454ED1}" destId="{EED684E2-9269-4216-96E6-C102B47BCE8D}" srcOrd="4" destOrd="0" presId="urn:microsoft.com/office/officeart/2005/8/layout/chevron2"/>
    <dgm:cxn modelId="{7205F950-C0E2-47D4-9409-67DC6153C9C6}" type="presParOf" srcId="{EED684E2-9269-4216-96E6-C102B47BCE8D}" destId="{BA1DC2A9-B534-4EA1-8EE8-003E049B0862}" srcOrd="0" destOrd="0" presId="urn:microsoft.com/office/officeart/2005/8/layout/chevron2"/>
    <dgm:cxn modelId="{196CE823-A197-4903-A352-C0882C24532D}" type="presParOf" srcId="{EED684E2-9269-4216-96E6-C102B47BCE8D}" destId="{FD9638D0-B6FC-48E6-9C7E-B0210829197C}" srcOrd="1" destOrd="0" presId="urn:microsoft.com/office/officeart/2005/8/layout/chevron2"/>
    <dgm:cxn modelId="{3EF39838-07E9-45CD-B530-398957386A40}" type="presParOf" srcId="{6298DA29-D2F7-4D68-85CC-B7CB30454ED1}" destId="{14ACEE5B-98A7-43B9-BFC5-65F28B6DC27E}" srcOrd="5" destOrd="0" presId="urn:microsoft.com/office/officeart/2005/8/layout/chevron2"/>
    <dgm:cxn modelId="{9644925F-360E-479A-A6B9-24D0255ED212}" type="presParOf" srcId="{6298DA29-D2F7-4D68-85CC-B7CB30454ED1}" destId="{3DD925DB-34E6-4C5A-B473-46034AC8B05A}" srcOrd="6" destOrd="0" presId="urn:microsoft.com/office/officeart/2005/8/layout/chevron2"/>
    <dgm:cxn modelId="{B014950C-34FD-4A2D-9D19-55247D4A1188}" type="presParOf" srcId="{3DD925DB-34E6-4C5A-B473-46034AC8B05A}" destId="{2F9FC264-44F4-4761-B775-04E5571D8780}" srcOrd="0" destOrd="0" presId="urn:microsoft.com/office/officeart/2005/8/layout/chevron2"/>
    <dgm:cxn modelId="{E5C5D110-1B8C-4D97-815F-D713B19A61E2}" type="presParOf" srcId="{3DD925DB-34E6-4C5A-B473-46034AC8B05A}" destId="{0D882435-ED48-4EBF-A760-490736BC22A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562098-B472-4A05-BEF7-7A2A5B5E85EC}" type="doc">
      <dgm:prSet loTypeId="urn:microsoft.com/office/officeart/2008/layout/AlternatingPictureBlocks" loCatId="list" qsTypeId="urn:microsoft.com/office/officeart/2005/8/quickstyle/3d2" qsCatId="3D" csTypeId="urn:microsoft.com/office/officeart/2005/8/colors/accent5_5" csCatId="accent5" phldr="1"/>
      <dgm:spPr/>
      <dgm:t>
        <a:bodyPr/>
        <a:lstStyle/>
        <a:p>
          <a:endParaRPr lang="sv-SE"/>
        </a:p>
      </dgm:t>
    </dgm:pt>
    <dgm:pt modelId="{5265B37D-7FBB-40FE-8CA0-DEFD61D8C2FA}">
      <dgm:prSet custT="1"/>
      <dgm:spPr>
        <a:gradFill flip="none" rotWithShape="0">
          <a:gsLst>
            <a:gs pos="0">
              <a:schemeClr val="accent5">
                <a:lumMod val="75000"/>
                <a:shade val="30000"/>
                <a:satMod val="115000"/>
              </a:schemeClr>
            </a:gs>
            <a:gs pos="50000">
              <a:schemeClr val="accent5">
                <a:lumMod val="75000"/>
                <a:shade val="67500"/>
                <a:satMod val="115000"/>
              </a:schemeClr>
            </a:gs>
            <a:gs pos="100000">
              <a:schemeClr val="accent5">
                <a:lumMod val="75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sv-SE" sz="2000" b="1" dirty="0"/>
            <a:t>     ..</a:t>
          </a:r>
          <a:r>
            <a:rPr lang="sv-SE" sz="2200" b="1" dirty="0"/>
            <a:t>har ett skadligt bruk eller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sv-SE" sz="2200" b="1" dirty="0"/>
            <a:t>     beroende av alkohol</a:t>
          </a:r>
        </a:p>
      </dgm:t>
    </dgm:pt>
    <dgm:pt modelId="{DF15D273-FE07-44A4-A09B-F849102B609C}" type="parTrans" cxnId="{4B71B8FC-02A2-4788-9C04-9AE661CB1CC4}">
      <dgm:prSet/>
      <dgm:spPr/>
      <dgm:t>
        <a:bodyPr/>
        <a:lstStyle/>
        <a:p>
          <a:endParaRPr lang="sv-SE"/>
        </a:p>
      </dgm:t>
    </dgm:pt>
    <dgm:pt modelId="{7CD2FFAE-CFFD-4E5E-BC89-752A050E451F}" type="sibTrans" cxnId="{4B71B8FC-02A2-4788-9C04-9AE661CB1CC4}">
      <dgm:prSet/>
      <dgm:spPr/>
      <dgm:t>
        <a:bodyPr/>
        <a:lstStyle/>
        <a:p>
          <a:endParaRPr lang="sv-SE"/>
        </a:p>
      </dgm:t>
    </dgm:pt>
    <dgm:pt modelId="{B19E6F7B-B454-4D58-9B2A-B988AA43FCAC}">
      <dgm:prSet custT="1"/>
      <dgm:spPr>
        <a:gradFill flip="none" rotWithShape="0">
          <a:gsLst>
            <a:gs pos="0">
              <a:schemeClr val="accent5">
                <a:lumMod val="75000"/>
                <a:shade val="30000"/>
                <a:satMod val="115000"/>
              </a:schemeClr>
            </a:gs>
            <a:gs pos="50000">
              <a:schemeClr val="accent5">
                <a:lumMod val="75000"/>
                <a:shade val="67500"/>
                <a:satMod val="115000"/>
              </a:schemeClr>
            </a:gs>
            <a:gs pos="100000">
              <a:schemeClr val="accent5">
                <a:lumMod val="75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marL="0" algn="l">
            <a:lnSpc>
              <a:spcPct val="100000"/>
            </a:lnSpc>
            <a:spcAft>
              <a:spcPts val="0"/>
            </a:spcAft>
          </a:pPr>
          <a:r>
            <a:rPr lang="sv-SE" sz="2000" b="1" dirty="0"/>
            <a:t>     ..</a:t>
          </a:r>
          <a:r>
            <a:rPr lang="sv-SE" sz="2200" b="1" dirty="0"/>
            <a:t>har ett skadligt bruk eller        </a:t>
          </a:r>
        </a:p>
        <a:p>
          <a:pPr marL="261938" indent="-261938" algn="l">
            <a:lnSpc>
              <a:spcPct val="100000"/>
            </a:lnSpc>
            <a:spcAft>
              <a:spcPts val="0"/>
            </a:spcAft>
            <a:tabLst/>
          </a:pPr>
          <a:r>
            <a:rPr lang="sv-SE" sz="2200" b="1" dirty="0"/>
            <a:t>    beroende av narkotiska    substanser, blandmissbruk</a:t>
          </a:r>
        </a:p>
      </dgm:t>
    </dgm:pt>
    <dgm:pt modelId="{2F989D34-6FB1-48FA-8BAC-D1CA41157FD0}" type="parTrans" cxnId="{A2CB8C35-CBF6-4C0F-8A44-C82EED125F7D}">
      <dgm:prSet/>
      <dgm:spPr/>
      <dgm:t>
        <a:bodyPr/>
        <a:lstStyle/>
        <a:p>
          <a:endParaRPr lang="sv-SE"/>
        </a:p>
      </dgm:t>
    </dgm:pt>
    <dgm:pt modelId="{2F492A40-648C-4D66-B68C-F36EB6111048}" type="sibTrans" cxnId="{A2CB8C35-CBF6-4C0F-8A44-C82EED125F7D}">
      <dgm:prSet/>
      <dgm:spPr/>
      <dgm:t>
        <a:bodyPr/>
        <a:lstStyle/>
        <a:p>
          <a:endParaRPr lang="sv-SE"/>
        </a:p>
      </dgm:t>
    </dgm:pt>
    <dgm:pt modelId="{C3815864-413D-4EEC-A1CF-4EAF9FCA7A0A}">
      <dgm:prSet custT="1"/>
      <dgm:spPr>
        <a:gradFill flip="none" rotWithShape="0">
          <a:gsLst>
            <a:gs pos="0">
              <a:schemeClr val="accent5">
                <a:lumMod val="75000"/>
                <a:shade val="30000"/>
                <a:satMod val="115000"/>
              </a:schemeClr>
            </a:gs>
            <a:gs pos="50000">
              <a:schemeClr val="accent5">
                <a:lumMod val="75000"/>
                <a:shade val="67500"/>
                <a:satMod val="115000"/>
              </a:schemeClr>
            </a:gs>
            <a:gs pos="100000">
              <a:schemeClr val="accent5">
                <a:lumMod val="75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sv-SE" sz="2200" b="1" dirty="0"/>
            <a:t>     ..är läkemedelsberoende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sv-SE" sz="2200" b="1" dirty="0"/>
            <a:t>     (förorsakat/förskrivet av vården</a:t>
          </a:r>
          <a:r>
            <a:rPr lang="sv-SE" sz="2000" b="1" dirty="0"/>
            <a:t>)</a:t>
          </a:r>
        </a:p>
      </dgm:t>
    </dgm:pt>
    <dgm:pt modelId="{F7D7CC80-7515-4606-A37B-FE2693C9C5A6}" type="parTrans" cxnId="{C17946F0-44CC-4FA2-8390-90A3D33152C9}">
      <dgm:prSet/>
      <dgm:spPr/>
      <dgm:t>
        <a:bodyPr/>
        <a:lstStyle/>
        <a:p>
          <a:endParaRPr lang="sv-SE"/>
        </a:p>
      </dgm:t>
    </dgm:pt>
    <dgm:pt modelId="{953EC3D7-2EB4-4690-803F-87B8CA839B35}" type="sibTrans" cxnId="{C17946F0-44CC-4FA2-8390-90A3D33152C9}">
      <dgm:prSet/>
      <dgm:spPr/>
      <dgm:t>
        <a:bodyPr/>
        <a:lstStyle/>
        <a:p>
          <a:endParaRPr lang="sv-SE"/>
        </a:p>
      </dgm:t>
    </dgm:pt>
    <dgm:pt modelId="{8253FEC7-A015-46AD-98F4-E99277E8DAC5}">
      <dgm:prSet custT="1"/>
      <dgm:spPr>
        <a:gradFill flip="none" rotWithShape="0">
          <a:gsLst>
            <a:gs pos="0">
              <a:schemeClr val="accent5">
                <a:lumMod val="75000"/>
                <a:shade val="30000"/>
                <a:satMod val="115000"/>
              </a:schemeClr>
            </a:gs>
            <a:gs pos="50000">
              <a:schemeClr val="accent5">
                <a:lumMod val="75000"/>
                <a:shade val="67500"/>
                <a:satMod val="115000"/>
              </a:schemeClr>
            </a:gs>
            <a:gs pos="100000">
              <a:schemeClr val="accent5">
                <a:lumMod val="75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marL="261938" indent="-261938" algn="l"/>
          <a:r>
            <a:rPr lang="sv-SE" sz="2200" b="1" dirty="0"/>
            <a:t>     ..har problem med spelande   eller spelberoende</a:t>
          </a:r>
        </a:p>
      </dgm:t>
    </dgm:pt>
    <dgm:pt modelId="{41B7D1D0-A493-4AC6-9D50-5D7DC9AE00B5}" type="parTrans" cxnId="{6CD951D7-C2BE-4E50-807C-DDA873E2F08E}">
      <dgm:prSet/>
      <dgm:spPr/>
      <dgm:t>
        <a:bodyPr/>
        <a:lstStyle/>
        <a:p>
          <a:endParaRPr lang="sv-SE"/>
        </a:p>
      </dgm:t>
    </dgm:pt>
    <dgm:pt modelId="{C7929AF0-9526-414D-A5E7-632529CB3E8F}" type="sibTrans" cxnId="{6CD951D7-C2BE-4E50-807C-DDA873E2F08E}">
      <dgm:prSet/>
      <dgm:spPr/>
      <dgm:t>
        <a:bodyPr/>
        <a:lstStyle/>
        <a:p>
          <a:endParaRPr lang="sv-SE"/>
        </a:p>
      </dgm:t>
    </dgm:pt>
    <dgm:pt modelId="{DBF78772-3F24-4BCC-98B1-E406DB1ED692}">
      <dgm:prSet custT="1"/>
      <dgm:spPr>
        <a:gradFill flip="none" rotWithShape="0">
          <a:gsLst>
            <a:gs pos="0">
              <a:schemeClr val="accent5">
                <a:lumMod val="75000"/>
                <a:shade val="30000"/>
                <a:satMod val="115000"/>
              </a:schemeClr>
            </a:gs>
            <a:gs pos="50000">
              <a:schemeClr val="accent5">
                <a:lumMod val="75000"/>
                <a:shade val="67500"/>
                <a:satMod val="115000"/>
              </a:schemeClr>
            </a:gs>
            <a:gs pos="100000">
              <a:schemeClr val="accent5">
                <a:lumMod val="75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marL="261938" indent="-261938" algn="l"/>
          <a:r>
            <a:rPr lang="sv-SE" sz="2200" b="1" dirty="0"/>
            <a:t>     ..är aktuella för  sprutbytesprogram</a:t>
          </a:r>
        </a:p>
      </dgm:t>
    </dgm:pt>
    <dgm:pt modelId="{E2B81E91-093B-4076-9239-90AFCD1413C7}" type="parTrans" cxnId="{5451E274-841A-4DD7-893D-3381AE5BB95F}">
      <dgm:prSet/>
      <dgm:spPr/>
      <dgm:t>
        <a:bodyPr/>
        <a:lstStyle/>
        <a:p>
          <a:endParaRPr lang="sv-SE"/>
        </a:p>
      </dgm:t>
    </dgm:pt>
    <dgm:pt modelId="{A0218331-B2BB-464C-8FCB-1B4BF3D572DE}" type="sibTrans" cxnId="{5451E274-841A-4DD7-893D-3381AE5BB95F}">
      <dgm:prSet/>
      <dgm:spPr/>
      <dgm:t>
        <a:bodyPr/>
        <a:lstStyle/>
        <a:p>
          <a:endParaRPr lang="sv-SE"/>
        </a:p>
      </dgm:t>
    </dgm:pt>
    <dgm:pt modelId="{DE1FE502-39CA-453F-9F86-446851E821AE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marL="174625" indent="-174625" algn="l">
            <a:lnSpc>
              <a:spcPct val="100000"/>
            </a:lnSpc>
            <a:spcAft>
              <a:spcPts val="0"/>
            </a:spcAft>
          </a:pPr>
          <a:r>
            <a:rPr lang="sv-SE" sz="2200" b="1" dirty="0"/>
            <a:t>    ..utöver ovanstående punkter  har en samtidig psykisk ohälsa</a:t>
          </a:r>
          <a:r>
            <a:rPr lang="sv-SE" sz="2200" dirty="0"/>
            <a:t>.</a:t>
          </a:r>
        </a:p>
      </dgm:t>
    </dgm:pt>
    <dgm:pt modelId="{41C2D1CC-8FB7-41A4-A0F1-39DBF013D82F}" type="parTrans" cxnId="{C7FCD710-9306-4826-A888-3C1526843EB4}">
      <dgm:prSet/>
      <dgm:spPr/>
      <dgm:t>
        <a:bodyPr/>
        <a:lstStyle/>
        <a:p>
          <a:endParaRPr lang="sv-SE"/>
        </a:p>
      </dgm:t>
    </dgm:pt>
    <dgm:pt modelId="{FEEC6068-3EFC-49B0-A791-AC3201699223}" type="sibTrans" cxnId="{C7FCD710-9306-4826-A888-3C1526843EB4}">
      <dgm:prSet/>
      <dgm:spPr/>
      <dgm:t>
        <a:bodyPr/>
        <a:lstStyle/>
        <a:p>
          <a:endParaRPr lang="sv-SE"/>
        </a:p>
      </dgm:t>
    </dgm:pt>
    <dgm:pt modelId="{49343EB7-A943-46E8-AB97-2C9365CD74DC}" type="pres">
      <dgm:prSet presAssocID="{D9562098-B472-4A05-BEF7-7A2A5B5E85EC}" presName="linearFlow" presStyleCnt="0">
        <dgm:presLayoutVars>
          <dgm:dir/>
          <dgm:resizeHandles val="exact"/>
        </dgm:presLayoutVars>
      </dgm:prSet>
      <dgm:spPr/>
    </dgm:pt>
    <dgm:pt modelId="{EA293394-EC68-4633-9319-1C8BA5E9CD30}" type="pres">
      <dgm:prSet presAssocID="{5265B37D-7FBB-40FE-8CA0-DEFD61D8C2FA}" presName="comp" presStyleCnt="0"/>
      <dgm:spPr/>
    </dgm:pt>
    <dgm:pt modelId="{7C519A5D-23F3-47D7-8B59-E1A4E510A1A0}" type="pres">
      <dgm:prSet presAssocID="{5265B37D-7FBB-40FE-8CA0-DEFD61D8C2FA}" presName="rect2" presStyleLbl="node1" presStyleIdx="0" presStyleCnt="6" custScaleX="490012" custScaleY="263540" custLinFactX="12872" custLinFactNeighborX="100000" custLinFactNeighborY="18830">
        <dgm:presLayoutVars>
          <dgm:bulletEnabled val="1"/>
        </dgm:presLayoutVars>
      </dgm:prSet>
      <dgm:spPr/>
    </dgm:pt>
    <dgm:pt modelId="{203EEBD1-FC36-482C-9A05-29B4DFD20BF1}" type="pres">
      <dgm:prSet presAssocID="{5265B37D-7FBB-40FE-8CA0-DEFD61D8C2FA}" presName="rect1" presStyleLbl="lnNode1" presStyleIdx="0" presStyleCnt="6" custScaleX="227363" custScaleY="250285" custLinFactX="-100000" custLinFactNeighborX="-144677" custLinFactNeighborY="188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863D3079-F427-402B-99D9-28DFDD08DF69}" type="pres">
      <dgm:prSet presAssocID="{7CD2FFAE-CFFD-4E5E-BC89-752A050E451F}" presName="sibTrans" presStyleCnt="0"/>
      <dgm:spPr/>
    </dgm:pt>
    <dgm:pt modelId="{1FE5DA61-E322-4371-8246-A31FC7044B30}" type="pres">
      <dgm:prSet presAssocID="{B19E6F7B-B454-4D58-9B2A-B988AA43FCAC}" presName="comp" presStyleCnt="0"/>
      <dgm:spPr/>
    </dgm:pt>
    <dgm:pt modelId="{D9C75273-CF54-4C59-B39B-3185C76884AD}" type="pres">
      <dgm:prSet presAssocID="{B19E6F7B-B454-4D58-9B2A-B988AA43FCAC}" presName="rect2" presStyleLbl="node1" presStyleIdx="1" presStyleCnt="6" custScaleX="476696" custScaleY="233803" custLinFactNeighborX="6119" custLinFactNeighborY="5565">
        <dgm:presLayoutVars>
          <dgm:bulletEnabled val="1"/>
        </dgm:presLayoutVars>
      </dgm:prSet>
      <dgm:spPr/>
    </dgm:pt>
    <dgm:pt modelId="{40541434-B4A0-4D72-BBF7-607FB581337E}" type="pres">
      <dgm:prSet presAssocID="{B19E6F7B-B454-4D58-9B2A-B988AA43FCAC}" presName="rect1" presStyleLbl="lnNode1" presStyleIdx="1" presStyleCnt="6" custScaleX="235323" custScaleY="235312" custLinFactX="202367" custLinFactNeighborX="300000" custLinFactNeighborY="452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1A616E37-EEAF-4770-9D0E-037545381438}" type="pres">
      <dgm:prSet presAssocID="{2F492A40-648C-4D66-B68C-F36EB6111048}" presName="sibTrans" presStyleCnt="0"/>
      <dgm:spPr/>
    </dgm:pt>
    <dgm:pt modelId="{33B46A37-30B4-4D0F-9BE0-3C2A2FC7A6D7}" type="pres">
      <dgm:prSet presAssocID="{C3815864-413D-4EEC-A1CF-4EAF9FCA7A0A}" presName="comp" presStyleCnt="0"/>
      <dgm:spPr/>
    </dgm:pt>
    <dgm:pt modelId="{D927D08D-39A3-49B5-9932-5E3ED677E465}" type="pres">
      <dgm:prSet presAssocID="{C3815864-413D-4EEC-A1CF-4EAF9FCA7A0A}" presName="rect2" presStyleLbl="node1" presStyleIdx="2" presStyleCnt="6" custScaleX="491715" custScaleY="203572" custLinFactX="8138" custLinFactNeighborX="100000" custLinFactNeighborY="-7983">
        <dgm:presLayoutVars>
          <dgm:bulletEnabled val="1"/>
        </dgm:presLayoutVars>
      </dgm:prSet>
      <dgm:spPr/>
    </dgm:pt>
    <dgm:pt modelId="{1FD9940B-26B3-41F4-A13D-0548AAB28B48}" type="pres">
      <dgm:prSet presAssocID="{C3815864-413D-4EEC-A1CF-4EAF9FCA7A0A}" presName="rect1" presStyleLbl="lnNode1" presStyleIdx="2" presStyleCnt="6" custScaleX="200470" custScaleY="200782" custLinFactX="-100000" custLinFactNeighborX="-133023" custLinFactNeighborY="-1093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11AE2C48-40AB-41F5-9922-57C0223698D4}" type="pres">
      <dgm:prSet presAssocID="{953EC3D7-2EB4-4690-803F-87B8CA839B35}" presName="sibTrans" presStyleCnt="0"/>
      <dgm:spPr/>
    </dgm:pt>
    <dgm:pt modelId="{90143FC1-BC9E-45DF-AF28-003670E27A56}" type="pres">
      <dgm:prSet presAssocID="{8253FEC7-A015-46AD-98F4-E99277E8DAC5}" presName="comp" presStyleCnt="0"/>
      <dgm:spPr/>
    </dgm:pt>
    <dgm:pt modelId="{838346DE-5989-418F-A961-C11047E8C682}" type="pres">
      <dgm:prSet presAssocID="{8253FEC7-A015-46AD-98F4-E99277E8DAC5}" presName="rect2" presStyleLbl="node1" presStyleIdx="3" presStyleCnt="6" custScaleX="479434" custScaleY="245109" custLinFactNeighborX="14723" custLinFactNeighborY="-28151">
        <dgm:presLayoutVars>
          <dgm:bulletEnabled val="1"/>
        </dgm:presLayoutVars>
      </dgm:prSet>
      <dgm:spPr/>
    </dgm:pt>
    <dgm:pt modelId="{FE8EBEE6-01AB-4BC5-AA6D-74829B351C18}" type="pres">
      <dgm:prSet presAssocID="{8253FEC7-A015-46AD-98F4-E99277E8DAC5}" presName="rect1" presStyleLbl="lnNode1" presStyleIdx="3" presStyleCnt="6" custScaleX="207826" custScaleY="240188" custLinFactX="213592" custLinFactNeighborX="300000" custLinFactNeighborY="-3131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8D2F8A27-6DA8-4D5D-81F8-C953D52CF625}" type="pres">
      <dgm:prSet presAssocID="{C7929AF0-9526-414D-A5E7-632529CB3E8F}" presName="sibTrans" presStyleCnt="0"/>
      <dgm:spPr/>
    </dgm:pt>
    <dgm:pt modelId="{929D3694-6EFC-45EB-8827-8864F904DEE7}" type="pres">
      <dgm:prSet presAssocID="{DBF78772-3F24-4BCC-98B1-E406DB1ED692}" presName="comp" presStyleCnt="0"/>
      <dgm:spPr/>
    </dgm:pt>
    <dgm:pt modelId="{41B8570C-4339-4133-8725-6DEFAB893D4A}" type="pres">
      <dgm:prSet presAssocID="{DBF78772-3F24-4BCC-98B1-E406DB1ED692}" presName="rect2" presStyleLbl="node1" presStyleIdx="4" presStyleCnt="6" custScaleX="461764" custScaleY="224830" custLinFactX="26458" custLinFactNeighborX="100000" custLinFactNeighborY="-43265">
        <dgm:presLayoutVars>
          <dgm:bulletEnabled val="1"/>
        </dgm:presLayoutVars>
      </dgm:prSet>
      <dgm:spPr/>
    </dgm:pt>
    <dgm:pt modelId="{562EE597-436A-4C9A-9228-CEE21996DDAB}" type="pres">
      <dgm:prSet presAssocID="{DBF78772-3F24-4BCC-98B1-E406DB1ED692}" presName="rect1" presStyleLbl="lnNode1" presStyleIdx="4" presStyleCnt="6" custScaleX="236247" custScaleY="208549" custLinFactX="-86913" custLinFactNeighborX="-100000" custLinFactNeighborY="-4419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B919837D-545B-4B39-925E-011CA43820D1}" type="pres">
      <dgm:prSet presAssocID="{A0218331-B2BB-464C-8FCB-1B4BF3D572DE}" presName="sibTrans" presStyleCnt="0"/>
      <dgm:spPr/>
    </dgm:pt>
    <dgm:pt modelId="{008D9B01-1ADD-48E4-9E25-1A8728077ED2}" type="pres">
      <dgm:prSet presAssocID="{DE1FE502-39CA-453F-9F86-446851E821AE}" presName="comp" presStyleCnt="0"/>
      <dgm:spPr/>
    </dgm:pt>
    <dgm:pt modelId="{AC617272-5DF3-41FD-814C-192290219C0C}" type="pres">
      <dgm:prSet presAssocID="{DE1FE502-39CA-453F-9F86-446851E821AE}" presName="rect2" presStyleLbl="node1" presStyleIdx="5" presStyleCnt="6" custScaleX="473251" custScaleY="228074" custLinFactNeighborX="11904" custLinFactNeighborY="-48458">
        <dgm:presLayoutVars>
          <dgm:bulletEnabled val="1"/>
        </dgm:presLayoutVars>
      </dgm:prSet>
      <dgm:spPr/>
    </dgm:pt>
    <dgm:pt modelId="{3015DBA1-D8A5-4A0C-BC12-444EA6957623}" type="pres">
      <dgm:prSet presAssocID="{DE1FE502-39CA-453F-9F86-446851E821AE}" presName="rect1" presStyleLbl="lnNode1" presStyleIdx="5" presStyleCnt="6" custScaleX="239492" custScaleY="224102" custLinFactX="200000" custLinFactNeighborX="298603" custLinFactNeighborY="-4280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</dgm:ptLst>
  <dgm:cxnLst>
    <dgm:cxn modelId="{6D1D1D0E-247D-4B1B-9AD4-6A1A220464B9}" type="presOf" srcId="{5265B37D-7FBB-40FE-8CA0-DEFD61D8C2FA}" destId="{7C519A5D-23F3-47D7-8B59-E1A4E510A1A0}" srcOrd="0" destOrd="0" presId="urn:microsoft.com/office/officeart/2008/layout/AlternatingPictureBlocks"/>
    <dgm:cxn modelId="{1732E10E-4688-4217-A032-DEDD1879B800}" type="presOf" srcId="{C3815864-413D-4EEC-A1CF-4EAF9FCA7A0A}" destId="{D927D08D-39A3-49B5-9932-5E3ED677E465}" srcOrd="0" destOrd="0" presId="urn:microsoft.com/office/officeart/2008/layout/AlternatingPictureBlocks"/>
    <dgm:cxn modelId="{C7FCD710-9306-4826-A888-3C1526843EB4}" srcId="{D9562098-B472-4A05-BEF7-7A2A5B5E85EC}" destId="{DE1FE502-39CA-453F-9F86-446851E821AE}" srcOrd="5" destOrd="0" parTransId="{41C2D1CC-8FB7-41A4-A0F1-39DBF013D82F}" sibTransId="{FEEC6068-3EFC-49B0-A791-AC3201699223}"/>
    <dgm:cxn modelId="{FDF26C26-6ED9-49B3-ABD2-7458CFAB0476}" type="presOf" srcId="{B19E6F7B-B454-4D58-9B2A-B988AA43FCAC}" destId="{D9C75273-CF54-4C59-B39B-3185C76884AD}" srcOrd="0" destOrd="0" presId="urn:microsoft.com/office/officeart/2008/layout/AlternatingPictureBlocks"/>
    <dgm:cxn modelId="{A2CB8C35-CBF6-4C0F-8A44-C82EED125F7D}" srcId="{D9562098-B472-4A05-BEF7-7A2A5B5E85EC}" destId="{B19E6F7B-B454-4D58-9B2A-B988AA43FCAC}" srcOrd="1" destOrd="0" parTransId="{2F989D34-6FB1-48FA-8BAC-D1CA41157FD0}" sibTransId="{2F492A40-648C-4D66-B68C-F36EB6111048}"/>
    <dgm:cxn modelId="{E4A15B64-437F-4AE4-B5A2-FF1378773A15}" type="presOf" srcId="{DE1FE502-39CA-453F-9F86-446851E821AE}" destId="{AC617272-5DF3-41FD-814C-192290219C0C}" srcOrd="0" destOrd="0" presId="urn:microsoft.com/office/officeart/2008/layout/AlternatingPictureBlocks"/>
    <dgm:cxn modelId="{5451E274-841A-4DD7-893D-3381AE5BB95F}" srcId="{D9562098-B472-4A05-BEF7-7A2A5B5E85EC}" destId="{DBF78772-3F24-4BCC-98B1-E406DB1ED692}" srcOrd="4" destOrd="0" parTransId="{E2B81E91-093B-4076-9239-90AFCD1413C7}" sibTransId="{A0218331-B2BB-464C-8FCB-1B4BF3D572DE}"/>
    <dgm:cxn modelId="{9A62B9A4-60F9-4836-9270-0B2FB00BA3E8}" type="presOf" srcId="{D9562098-B472-4A05-BEF7-7A2A5B5E85EC}" destId="{49343EB7-A943-46E8-AB97-2C9365CD74DC}" srcOrd="0" destOrd="0" presId="urn:microsoft.com/office/officeart/2008/layout/AlternatingPictureBlocks"/>
    <dgm:cxn modelId="{8E336AC3-ADF3-4F58-82CC-4D42D5E235FE}" type="presOf" srcId="{8253FEC7-A015-46AD-98F4-E99277E8DAC5}" destId="{838346DE-5989-418F-A961-C11047E8C682}" srcOrd="0" destOrd="0" presId="urn:microsoft.com/office/officeart/2008/layout/AlternatingPictureBlocks"/>
    <dgm:cxn modelId="{6CD951D7-C2BE-4E50-807C-DDA873E2F08E}" srcId="{D9562098-B472-4A05-BEF7-7A2A5B5E85EC}" destId="{8253FEC7-A015-46AD-98F4-E99277E8DAC5}" srcOrd="3" destOrd="0" parTransId="{41B7D1D0-A493-4AC6-9D50-5D7DC9AE00B5}" sibTransId="{C7929AF0-9526-414D-A5E7-632529CB3E8F}"/>
    <dgm:cxn modelId="{C17946F0-44CC-4FA2-8390-90A3D33152C9}" srcId="{D9562098-B472-4A05-BEF7-7A2A5B5E85EC}" destId="{C3815864-413D-4EEC-A1CF-4EAF9FCA7A0A}" srcOrd="2" destOrd="0" parTransId="{F7D7CC80-7515-4606-A37B-FE2693C9C5A6}" sibTransId="{953EC3D7-2EB4-4690-803F-87B8CA839B35}"/>
    <dgm:cxn modelId="{1D9B6AFC-5582-420E-AF35-8C299E041F24}" type="presOf" srcId="{DBF78772-3F24-4BCC-98B1-E406DB1ED692}" destId="{41B8570C-4339-4133-8725-6DEFAB893D4A}" srcOrd="0" destOrd="0" presId="urn:microsoft.com/office/officeart/2008/layout/AlternatingPictureBlocks"/>
    <dgm:cxn modelId="{4B71B8FC-02A2-4788-9C04-9AE661CB1CC4}" srcId="{D9562098-B472-4A05-BEF7-7A2A5B5E85EC}" destId="{5265B37D-7FBB-40FE-8CA0-DEFD61D8C2FA}" srcOrd="0" destOrd="0" parTransId="{DF15D273-FE07-44A4-A09B-F849102B609C}" sibTransId="{7CD2FFAE-CFFD-4E5E-BC89-752A050E451F}"/>
    <dgm:cxn modelId="{EE10F2C7-695D-4708-852C-41BCCF2587E7}" type="presParOf" srcId="{49343EB7-A943-46E8-AB97-2C9365CD74DC}" destId="{EA293394-EC68-4633-9319-1C8BA5E9CD30}" srcOrd="0" destOrd="0" presId="urn:microsoft.com/office/officeart/2008/layout/AlternatingPictureBlocks"/>
    <dgm:cxn modelId="{60AE5379-7645-4B0D-8651-C7FD0C415165}" type="presParOf" srcId="{EA293394-EC68-4633-9319-1C8BA5E9CD30}" destId="{7C519A5D-23F3-47D7-8B59-E1A4E510A1A0}" srcOrd="0" destOrd="0" presId="urn:microsoft.com/office/officeart/2008/layout/AlternatingPictureBlocks"/>
    <dgm:cxn modelId="{2E6C1637-9A54-4FC8-89C4-23740E07435E}" type="presParOf" srcId="{EA293394-EC68-4633-9319-1C8BA5E9CD30}" destId="{203EEBD1-FC36-482C-9A05-29B4DFD20BF1}" srcOrd="1" destOrd="0" presId="urn:microsoft.com/office/officeart/2008/layout/AlternatingPictureBlocks"/>
    <dgm:cxn modelId="{079B05C1-4A00-4AB8-A624-7CE442A9DCBE}" type="presParOf" srcId="{49343EB7-A943-46E8-AB97-2C9365CD74DC}" destId="{863D3079-F427-402B-99D9-28DFDD08DF69}" srcOrd="1" destOrd="0" presId="urn:microsoft.com/office/officeart/2008/layout/AlternatingPictureBlocks"/>
    <dgm:cxn modelId="{F5D26E81-8F40-483C-ABF8-16E37B18373A}" type="presParOf" srcId="{49343EB7-A943-46E8-AB97-2C9365CD74DC}" destId="{1FE5DA61-E322-4371-8246-A31FC7044B30}" srcOrd="2" destOrd="0" presId="urn:microsoft.com/office/officeart/2008/layout/AlternatingPictureBlocks"/>
    <dgm:cxn modelId="{A28ADFD7-2203-488B-814C-13F0515BDB06}" type="presParOf" srcId="{1FE5DA61-E322-4371-8246-A31FC7044B30}" destId="{D9C75273-CF54-4C59-B39B-3185C76884AD}" srcOrd="0" destOrd="0" presId="urn:microsoft.com/office/officeart/2008/layout/AlternatingPictureBlocks"/>
    <dgm:cxn modelId="{E5EF0837-357D-4FF8-948E-F033C9BF0FCF}" type="presParOf" srcId="{1FE5DA61-E322-4371-8246-A31FC7044B30}" destId="{40541434-B4A0-4D72-BBF7-607FB581337E}" srcOrd="1" destOrd="0" presId="urn:microsoft.com/office/officeart/2008/layout/AlternatingPictureBlocks"/>
    <dgm:cxn modelId="{E6E8298F-5665-43DF-9283-EE0A6660B736}" type="presParOf" srcId="{49343EB7-A943-46E8-AB97-2C9365CD74DC}" destId="{1A616E37-EEAF-4770-9D0E-037545381438}" srcOrd="3" destOrd="0" presId="urn:microsoft.com/office/officeart/2008/layout/AlternatingPictureBlocks"/>
    <dgm:cxn modelId="{5293901F-CCF3-4066-872A-02FF4CD10D6E}" type="presParOf" srcId="{49343EB7-A943-46E8-AB97-2C9365CD74DC}" destId="{33B46A37-30B4-4D0F-9BE0-3C2A2FC7A6D7}" srcOrd="4" destOrd="0" presId="urn:microsoft.com/office/officeart/2008/layout/AlternatingPictureBlocks"/>
    <dgm:cxn modelId="{E773CE94-EE92-487D-96E2-6A4A4C05F29D}" type="presParOf" srcId="{33B46A37-30B4-4D0F-9BE0-3C2A2FC7A6D7}" destId="{D927D08D-39A3-49B5-9932-5E3ED677E465}" srcOrd="0" destOrd="0" presId="urn:microsoft.com/office/officeart/2008/layout/AlternatingPictureBlocks"/>
    <dgm:cxn modelId="{CD3169F2-274B-4FBF-BB09-175589452E5F}" type="presParOf" srcId="{33B46A37-30B4-4D0F-9BE0-3C2A2FC7A6D7}" destId="{1FD9940B-26B3-41F4-A13D-0548AAB28B48}" srcOrd="1" destOrd="0" presId="urn:microsoft.com/office/officeart/2008/layout/AlternatingPictureBlocks"/>
    <dgm:cxn modelId="{6443A7A9-A680-4855-9C88-3AB977DA4CD6}" type="presParOf" srcId="{49343EB7-A943-46E8-AB97-2C9365CD74DC}" destId="{11AE2C48-40AB-41F5-9922-57C0223698D4}" srcOrd="5" destOrd="0" presId="urn:microsoft.com/office/officeart/2008/layout/AlternatingPictureBlocks"/>
    <dgm:cxn modelId="{6A80AC98-B950-45EF-BFEE-34F2059BA05A}" type="presParOf" srcId="{49343EB7-A943-46E8-AB97-2C9365CD74DC}" destId="{90143FC1-BC9E-45DF-AF28-003670E27A56}" srcOrd="6" destOrd="0" presId="urn:microsoft.com/office/officeart/2008/layout/AlternatingPictureBlocks"/>
    <dgm:cxn modelId="{58D4B722-228F-48DA-B365-A29E6E448169}" type="presParOf" srcId="{90143FC1-BC9E-45DF-AF28-003670E27A56}" destId="{838346DE-5989-418F-A961-C11047E8C682}" srcOrd="0" destOrd="0" presId="urn:microsoft.com/office/officeart/2008/layout/AlternatingPictureBlocks"/>
    <dgm:cxn modelId="{11DC4F1D-3935-49B5-BB66-02E9BEE5D13A}" type="presParOf" srcId="{90143FC1-BC9E-45DF-AF28-003670E27A56}" destId="{FE8EBEE6-01AB-4BC5-AA6D-74829B351C18}" srcOrd="1" destOrd="0" presId="urn:microsoft.com/office/officeart/2008/layout/AlternatingPictureBlocks"/>
    <dgm:cxn modelId="{80E3E25D-A879-4F88-BAF6-6A1D5B550E05}" type="presParOf" srcId="{49343EB7-A943-46E8-AB97-2C9365CD74DC}" destId="{8D2F8A27-6DA8-4D5D-81F8-C953D52CF625}" srcOrd="7" destOrd="0" presId="urn:microsoft.com/office/officeart/2008/layout/AlternatingPictureBlocks"/>
    <dgm:cxn modelId="{F9EFF82F-8868-4726-879D-FCD901A5537C}" type="presParOf" srcId="{49343EB7-A943-46E8-AB97-2C9365CD74DC}" destId="{929D3694-6EFC-45EB-8827-8864F904DEE7}" srcOrd="8" destOrd="0" presId="urn:microsoft.com/office/officeart/2008/layout/AlternatingPictureBlocks"/>
    <dgm:cxn modelId="{3F851C18-9EE3-4D4D-81AB-A2F6C76A8363}" type="presParOf" srcId="{929D3694-6EFC-45EB-8827-8864F904DEE7}" destId="{41B8570C-4339-4133-8725-6DEFAB893D4A}" srcOrd="0" destOrd="0" presId="urn:microsoft.com/office/officeart/2008/layout/AlternatingPictureBlocks"/>
    <dgm:cxn modelId="{D5AC3DEB-B921-40A9-9EF5-43D6E161927B}" type="presParOf" srcId="{929D3694-6EFC-45EB-8827-8864F904DEE7}" destId="{562EE597-436A-4C9A-9228-CEE21996DDAB}" srcOrd="1" destOrd="0" presId="urn:microsoft.com/office/officeart/2008/layout/AlternatingPictureBlocks"/>
    <dgm:cxn modelId="{C6111E56-431D-4E11-B45A-6E9A05684F0A}" type="presParOf" srcId="{49343EB7-A943-46E8-AB97-2C9365CD74DC}" destId="{B919837D-545B-4B39-925E-011CA43820D1}" srcOrd="9" destOrd="0" presId="urn:microsoft.com/office/officeart/2008/layout/AlternatingPictureBlocks"/>
    <dgm:cxn modelId="{1C20F1A8-0F36-492F-88BC-2DFFB7D0889E}" type="presParOf" srcId="{49343EB7-A943-46E8-AB97-2C9365CD74DC}" destId="{008D9B01-1ADD-48E4-9E25-1A8728077ED2}" srcOrd="10" destOrd="0" presId="urn:microsoft.com/office/officeart/2008/layout/AlternatingPictureBlocks"/>
    <dgm:cxn modelId="{547CD2E2-B0AF-4FB5-8268-AEFEF9BBEAE2}" type="presParOf" srcId="{008D9B01-1ADD-48E4-9E25-1A8728077ED2}" destId="{AC617272-5DF3-41FD-814C-192290219C0C}" srcOrd="0" destOrd="0" presId="urn:microsoft.com/office/officeart/2008/layout/AlternatingPictureBlocks"/>
    <dgm:cxn modelId="{AFD658DA-4939-4BB8-AD76-CB6ABF3135E8}" type="presParOf" srcId="{008D9B01-1ADD-48E4-9E25-1A8728077ED2}" destId="{3015DBA1-D8A5-4A0C-BC12-444EA6957623}" srcOrd="1" destOrd="0" presId="urn:microsoft.com/office/officeart/2008/layout/AlternatingPictureBlock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890A2-3ACA-4782-8D88-5D4175D42C8F}">
      <dsp:nvSpPr>
        <dsp:cNvPr id="0" name=""/>
        <dsp:cNvSpPr/>
      </dsp:nvSpPr>
      <dsp:spPr>
        <a:xfrm rot="5400000">
          <a:off x="-202678" y="908079"/>
          <a:ext cx="1295260" cy="889903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500" kern="1200" dirty="0"/>
        </a:p>
      </dsp:txBody>
      <dsp:txXfrm rot="-5400000">
        <a:off x="1" y="1150353"/>
        <a:ext cx="889903" cy="405357"/>
      </dsp:txXfrm>
    </dsp:sp>
    <dsp:sp modelId="{ED8631C3-D730-43C1-B16E-436A7F43942B}">
      <dsp:nvSpPr>
        <dsp:cNvPr id="0" name=""/>
        <dsp:cNvSpPr/>
      </dsp:nvSpPr>
      <dsp:spPr>
        <a:xfrm rot="5400000">
          <a:off x="3509558" y="-1921495"/>
          <a:ext cx="876965" cy="60986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Med samsjuklighetsutredningen som grund hitta nuläget i länet och identifiera GAP</a:t>
          </a:r>
        </a:p>
      </dsp:txBody>
      <dsp:txXfrm rot="-5400000">
        <a:off x="898692" y="732181"/>
        <a:ext cx="6055888" cy="791345"/>
      </dsp:txXfrm>
    </dsp:sp>
    <dsp:sp modelId="{A3FA589C-2EBF-4CC9-AFCF-EB98965F2DDC}">
      <dsp:nvSpPr>
        <dsp:cNvPr id="0" name=""/>
        <dsp:cNvSpPr/>
      </dsp:nvSpPr>
      <dsp:spPr>
        <a:xfrm rot="5400000">
          <a:off x="-198283" y="1895753"/>
          <a:ext cx="1295260" cy="898692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104365"/>
                <a:satOff val="-18183"/>
                <a:lumOff val="241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104365"/>
                <a:satOff val="-18183"/>
                <a:lumOff val="241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104365"/>
                <a:satOff val="-18183"/>
                <a:lumOff val="241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bg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500" kern="1200" dirty="0"/>
        </a:p>
      </dsp:txBody>
      <dsp:txXfrm rot="-5400000">
        <a:off x="1" y="2146815"/>
        <a:ext cx="898692" cy="396568"/>
      </dsp:txXfrm>
    </dsp:sp>
    <dsp:sp modelId="{1A8FFF58-EEE0-45CC-B925-6B13D504836D}">
      <dsp:nvSpPr>
        <dsp:cNvPr id="0" name=""/>
        <dsp:cNvSpPr/>
      </dsp:nvSpPr>
      <dsp:spPr>
        <a:xfrm rot="5400000">
          <a:off x="3495531" y="-922251"/>
          <a:ext cx="905020" cy="60986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104365"/>
              <a:satOff val="-18183"/>
              <a:lumOff val="241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Föreslå åtgärder för utveckling av beroendevård i Jämtland Härjedalen.</a:t>
          </a:r>
        </a:p>
      </dsp:txBody>
      <dsp:txXfrm rot="-5400000">
        <a:off x="898693" y="1718766"/>
        <a:ext cx="6054519" cy="816662"/>
      </dsp:txXfrm>
    </dsp:sp>
    <dsp:sp modelId="{BA1DC2A9-B534-4EA1-8EE8-003E049B0862}">
      <dsp:nvSpPr>
        <dsp:cNvPr id="0" name=""/>
        <dsp:cNvSpPr/>
      </dsp:nvSpPr>
      <dsp:spPr>
        <a:xfrm rot="5400000">
          <a:off x="-374653" y="3062753"/>
          <a:ext cx="1647998" cy="898692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208729"/>
                <a:satOff val="-36367"/>
                <a:lumOff val="482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208729"/>
                <a:satOff val="-36367"/>
                <a:lumOff val="482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208729"/>
                <a:satOff val="-36367"/>
                <a:lumOff val="482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bg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4700" kern="1200" dirty="0"/>
        </a:p>
      </dsp:txBody>
      <dsp:txXfrm rot="-5400000">
        <a:off x="0" y="3137446"/>
        <a:ext cx="898692" cy="749306"/>
      </dsp:txXfrm>
    </dsp:sp>
    <dsp:sp modelId="{FD9638D0-B6FC-48E6-9C7E-B0210829197C}">
      <dsp:nvSpPr>
        <dsp:cNvPr id="0" name=""/>
        <dsp:cNvSpPr/>
      </dsp:nvSpPr>
      <dsp:spPr>
        <a:xfrm rot="5400000">
          <a:off x="3354334" y="290796"/>
          <a:ext cx="1187415" cy="60986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08729"/>
              <a:satOff val="-36367"/>
              <a:lumOff val="4823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Föreslå uppdatering av länsöverenskommelse mellan Region Jämtland Härjedalen och länets kommuner</a:t>
          </a:r>
          <a:endParaRPr lang="sv-SE" sz="2000" i="1" kern="1200" dirty="0"/>
        </a:p>
      </dsp:txBody>
      <dsp:txXfrm rot="-5400000">
        <a:off x="898693" y="2804403"/>
        <a:ext cx="6040733" cy="1071485"/>
      </dsp:txXfrm>
    </dsp:sp>
    <dsp:sp modelId="{2F9FC264-44F4-4761-B775-04E5571D8780}">
      <dsp:nvSpPr>
        <dsp:cNvPr id="0" name=""/>
        <dsp:cNvSpPr/>
      </dsp:nvSpPr>
      <dsp:spPr>
        <a:xfrm rot="5400000">
          <a:off x="-660717" y="4713238"/>
          <a:ext cx="2220128" cy="898692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104365"/>
                <a:satOff val="-18183"/>
                <a:lumOff val="241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104365"/>
                <a:satOff val="-18183"/>
                <a:lumOff val="241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104365"/>
                <a:satOff val="-18183"/>
                <a:lumOff val="241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bg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6300" kern="1200" dirty="0"/>
        </a:p>
      </dsp:txBody>
      <dsp:txXfrm rot="-5400000">
        <a:off x="1" y="4501866"/>
        <a:ext cx="898692" cy="1321436"/>
      </dsp:txXfrm>
    </dsp:sp>
    <dsp:sp modelId="{0D882435-ED48-4EBF-A760-490736BC22A3}">
      <dsp:nvSpPr>
        <dsp:cNvPr id="0" name=""/>
        <dsp:cNvSpPr/>
      </dsp:nvSpPr>
      <dsp:spPr>
        <a:xfrm rot="5400000">
          <a:off x="3042536" y="1886976"/>
          <a:ext cx="1811010" cy="60986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104365"/>
              <a:satOff val="-18183"/>
              <a:lumOff val="241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Målet är att presentera utvecklingsplan för samordnade, behovsanpassade och personcentrerade insatser till personer med samsjuklighet.</a:t>
          </a:r>
        </a:p>
      </dsp:txBody>
      <dsp:txXfrm rot="-5400000">
        <a:off x="898692" y="4119226"/>
        <a:ext cx="6010292" cy="1634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19A5D-23F3-47D7-8B59-E1A4E510A1A0}">
      <dsp:nvSpPr>
        <dsp:cNvPr id="0" name=""/>
        <dsp:cNvSpPr/>
      </dsp:nvSpPr>
      <dsp:spPr>
        <a:xfrm>
          <a:off x="5956118" y="81837"/>
          <a:ext cx="4694648" cy="1141968"/>
        </a:xfrm>
        <a:prstGeom prst="rect">
          <a:avLst/>
        </a:prstGeom>
        <a:gradFill flip="none" rotWithShape="0">
          <a:gsLst>
            <a:gs pos="0">
              <a:schemeClr val="accent5">
                <a:lumMod val="75000"/>
                <a:shade val="30000"/>
                <a:satMod val="115000"/>
              </a:schemeClr>
            </a:gs>
            <a:gs pos="50000">
              <a:schemeClr val="accent5">
                <a:lumMod val="75000"/>
                <a:shade val="67500"/>
                <a:satMod val="115000"/>
              </a:schemeClr>
            </a:gs>
            <a:gs pos="100000">
              <a:schemeClr val="accent5">
                <a:lumMod val="75000"/>
                <a:shade val="100000"/>
                <a:satMod val="115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sv-SE" sz="2000" b="1" kern="1200" dirty="0"/>
            <a:t>     ..</a:t>
          </a:r>
          <a:r>
            <a:rPr lang="sv-SE" sz="2200" b="1" kern="1200" dirty="0"/>
            <a:t>har ett skadligt bruk eller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sv-SE" sz="2200" b="1" kern="1200" dirty="0"/>
            <a:t>     beroende av alkohol</a:t>
          </a:r>
        </a:p>
      </dsp:txBody>
      <dsp:txXfrm>
        <a:off x="5956118" y="81837"/>
        <a:ext cx="4694648" cy="1141968"/>
      </dsp:txXfrm>
    </dsp:sp>
    <dsp:sp modelId="{203EEBD1-FC36-482C-9A05-29B4DFD20BF1}">
      <dsp:nvSpPr>
        <dsp:cNvPr id="0" name=""/>
        <dsp:cNvSpPr/>
      </dsp:nvSpPr>
      <dsp:spPr>
        <a:xfrm>
          <a:off x="4948320" y="110556"/>
          <a:ext cx="975354" cy="10845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C75273-CF54-4C59-B39B-3185C76884AD}">
      <dsp:nvSpPr>
        <dsp:cNvPr id="0" name=""/>
        <dsp:cNvSpPr/>
      </dsp:nvSpPr>
      <dsp:spPr>
        <a:xfrm>
          <a:off x="4997140" y="1241093"/>
          <a:ext cx="4567071" cy="1013112"/>
        </a:xfrm>
        <a:prstGeom prst="rect">
          <a:avLst/>
        </a:prstGeom>
        <a:gradFill flip="none" rotWithShape="0">
          <a:gsLst>
            <a:gs pos="0">
              <a:schemeClr val="accent5">
                <a:lumMod val="75000"/>
                <a:shade val="30000"/>
                <a:satMod val="115000"/>
              </a:schemeClr>
            </a:gs>
            <a:gs pos="50000">
              <a:schemeClr val="accent5">
                <a:lumMod val="75000"/>
                <a:shade val="67500"/>
                <a:satMod val="115000"/>
              </a:schemeClr>
            </a:gs>
            <a:gs pos="100000">
              <a:schemeClr val="accent5">
                <a:lumMod val="75000"/>
                <a:shade val="100000"/>
                <a:satMod val="115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sv-SE" sz="2000" b="1" kern="1200" dirty="0"/>
            <a:t>     ..</a:t>
          </a:r>
          <a:r>
            <a:rPr lang="sv-SE" sz="2200" b="1" kern="1200" dirty="0"/>
            <a:t>har ett skadligt bruk eller        </a:t>
          </a:r>
        </a:p>
        <a:p>
          <a:pPr marL="261938" lvl="0" indent="-261938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  <a:tabLst/>
          </a:pPr>
          <a:r>
            <a:rPr lang="sv-SE" sz="2200" b="1" kern="1200" dirty="0"/>
            <a:t>    beroende av narkotiska    substanser, blandmissbruk</a:t>
          </a:r>
        </a:p>
      </dsp:txBody>
      <dsp:txXfrm>
        <a:off x="4997140" y="1241093"/>
        <a:ext cx="4567071" cy="1013112"/>
      </dsp:txXfrm>
    </dsp:sp>
    <dsp:sp modelId="{40541434-B4A0-4D72-BBF7-607FB581337E}">
      <dsp:nvSpPr>
        <dsp:cNvPr id="0" name=""/>
        <dsp:cNvSpPr/>
      </dsp:nvSpPr>
      <dsp:spPr>
        <a:xfrm>
          <a:off x="9608809" y="1233330"/>
          <a:ext cx="1009501" cy="101965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27D08D-39A3-49B5-9932-5E3ED677E465}">
      <dsp:nvSpPr>
        <dsp:cNvPr id="0" name=""/>
        <dsp:cNvSpPr/>
      </dsp:nvSpPr>
      <dsp:spPr>
        <a:xfrm>
          <a:off x="5902605" y="2270267"/>
          <a:ext cx="4710964" cy="882115"/>
        </a:xfrm>
        <a:prstGeom prst="rect">
          <a:avLst/>
        </a:prstGeom>
        <a:gradFill flip="none" rotWithShape="0">
          <a:gsLst>
            <a:gs pos="0">
              <a:schemeClr val="accent5">
                <a:lumMod val="75000"/>
                <a:shade val="30000"/>
                <a:satMod val="115000"/>
              </a:schemeClr>
            </a:gs>
            <a:gs pos="50000">
              <a:schemeClr val="accent5">
                <a:lumMod val="75000"/>
                <a:shade val="67500"/>
                <a:satMod val="115000"/>
              </a:schemeClr>
            </a:gs>
            <a:gs pos="100000">
              <a:schemeClr val="accent5">
                <a:lumMod val="75000"/>
                <a:shade val="100000"/>
                <a:satMod val="115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sv-SE" sz="2200" b="1" kern="1200" dirty="0"/>
            <a:t>     ..är läkemedelsberoende </a:t>
          </a:r>
        </a:p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sv-SE" sz="2200" b="1" kern="1200" dirty="0"/>
            <a:t>     (förorsakat/förskrivet av vården</a:t>
          </a:r>
          <a:r>
            <a:rPr lang="sv-SE" sz="2000" b="1" kern="1200" dirty="0"/>
            <a:t>)</a:t>
          </a:r>
        </a:p>
      </dsp:txBody>
      <dsp:txXfrm>
        <a:off x="5902605" y="2270267"/>
        <a:ext cx="4710964" cy="882115"/>
      </dsp:txXfrm>
    </dsp:sp>
    <dsp:sp modelId="{1FD9940B-26B3-41F4-A13D-0548AAB28B48}">
      <dsp:nvSpPr>
        <dsp:cNvPr id="0" name=""/>
        <dsp:cNvSpPr/>
      </dsp:nvSpPr>
      <dsp:spPr>
        <a:xfrm>
          <a:off x="5055997" y="2263511"/>
          <a:ext cx="859987" cy="8700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8346DE-5989-418F-A961-C11047E8C682}">
      <dsp:nvSpPr>
        <dsp:cNvPr id="0" name=""/>
        <dsp:cNvSpPr/>
      </dsp:nvSpPr>
      <dsp:spPr>
        <a:xfrm>
          <a:off x="5066456" y="3136489"/>
          <a:ext cx="4593303" cy="1062103"/>
        </a:xfrm>
        <a:prstGeom prst="rect">
          <a:avLst/>
        </a:prstGeom>
        <a:gradFill flip="none" rotWithShape="0">
          <a:gsLst>
            <a:gs pos="0">
              <a:schemeClr val="accent5">
                <a:lumMod val="75000"/>
                <a:shade val="30000"/>
                <a:satMod val="115000"/>
              </a:schemeClr>
            </a:gs>
            <a:gs pos="50000">
              <a:schemeClr val="accent5">
                <a:lumMod val="75000"/>
                <a:shade val="67500"/>
                <a:satMod val="115000"/>
              </a:schemeClr>
            </a:gs>
            <a:gs pos="100000">
              <a:schemeClr val="accent5">
                <a:lumMod val="75000"/>
                <a:shade val="100000"/>
                <a:satMod val="115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61938" lvl="0" indent="-261938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b="1" kern="1200" dirty="0"/>
            <a:t>     ..har problem med spelande   eller spelberoende</a:t>
          </a:r>
        </a:p>
      </dsp:txBody>
      <dsp:txXfrm>
        <a:off x="5066456" y="3136489"/>
        <a:ext cx="4593303" cy="1062103"/>
      </dsp:txXfrm>
    </dsp:sp>
    <dsp:sp modelId="{FE8EBEE6-01AB-4BC5-AA6D-74829B351C18}">
      <dsp:nvSpPr>
        <dsp:cNvPr id="0" name=""/>
        <dsp:cNvSpPr/>
      </dsp:nvSpPr>
      <dsp:spPr>
        <a:xfrm>
          <a:off x="9715942" y="3133462"/>
          <a:ext cx="891543" cy="104077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B8570C-4339-4133-8725-6DEFAB893D4A}">
      <dsp:nvSpPr>
        <dsp:cNvPr id="0" name=""/>
        <dsp:cNvSpPr/>
      </dsp:nvSpPr>
      <dsp:spPr>
        <a:xfrm>
          <a:off x="6221599" y="4204598"/>
          <a:ext cx="4424013" cy="974230"/>
        </a:xfrm>
        <a:prstGeom prst="rect">
          <a:avLst/>
        </a:prstGeom>
        <a:gradFill flip="none" rotWithShape="0">
          <a:gsLst>
            <a:gs pos="0">
              <a:schemeClr val="accent5">
                <a:lumMod val="75000"/>
                <a:shade val="30000"/>
                <a:satMod val="115000"/>
              </a:schemeClr>
            </a:gs>
            <a:gs pos="50000">
              <a:schemeClr val="accent5">
                <a:lumMod val="75000"/>
                <a:shade val="67500"/>
                <a:satMod val="115000"/>
              </a:schemeClr>
            </a:gs>
            <a:gs pos="100000">
              <a:schemeClr val="accent5">
                <a:lumMod val="75000"/>
                <a:shade val="100000"/>
                <a:satMod val="115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61938" lvl="0" indent="-261938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b="1" kern="1200" dirty="0"/>
            <a:t>     ..är aktuella för  sprutbytesprogram</a:t>
          </a:r>
        </a:p>
      </dsp:txBody>
      <dsp:txXfrm>
        <a:off x="6221599" y="4204598"/>
        <a:ext cx="4424013" cy="974230"/>
      </dsp:txXfrm>
    </dsp:sp>
    <dsp:sp modelId="{562EE597-436A-4C9A-9228-CEE21996DDAB}">
      <dsp:nvSpPr>
        <dsp:cNvPr id="0" name=""/>
        <dsp:cNvSpPr/>
      </dsp:nvSpPr>
      <dsp:spPr>
        <a:xfrm>
          <a:off x="5177064" y="4235834"/>
          <a:ext cx="1013465" cy="9036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617272-5DF3-41FD-814C-192290219C0C}">
      <dsp:nvSpPr>
        <dsp:cNvPr id="0" name=""/>
        <dsp:cNvSpPr/>
      </dsp:nvSpPr>
      <dsp:spPr>
        <a:xfrm>
          <a:off x="5069067" y="5227824"/>
          <a:ext cx="4534066" cy="988287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174625" lvl="0" indent="-1746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sv-SE" sz="2200" b="1" kern="1200" dirty="0"/>
            <a:t>    ..utöver ovanstående punkter  har en samtidig psykisk ohälsa</a:t>
          </a:r>
          <a:r>
            <a:rPr lang="sv-SE" sz="2200" kern="1200" dirty="0"/>
            <a:t>.</a:t>
          </a:r>
        </a:p>
      </dsp:txBody>
      <dsp:txXfrm>
        <a:off x="5069067" y="5227824"/>
        <a:ext cx="4534066" cy="988287"/>
      </dsp:txXfrm>
    </dsp:sp>
    <dsp:sp modelId="{3015DBA1-D8A5-4A0C-BC12-444EA6957623}">
      <dsp:nvSpPr>
        <dsp:cNvPr id="0" name=""/>
        <dsp:cNvSpPr/>
      </dsp:nvSpPr>
      <dsp:spPr>
        <a:xfrm>
          <a:off x="9583720" y="5260938"/>
          <a:ext cx="1027386" cy="971076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36056-2946-4C0E-9975-69A51679E7BC}" type="datetimeFigureOut">
              <a:rPr lang="sv-SE" smtClean="0"/>
              <a:t>2025-05-30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E6FBD-9EB6-4F85-B3E5-53E462EAC9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745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E6FBD-9EB6-4F85-B3E5-53E462EAC993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8224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E6FBD-9EB6-4F85-B3E5-53E462EAC993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4208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E6FBD-9EB6-4F85-B3E5-53E462EAC993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4495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E6FBD-9EB6-4F85-B3E5-53E462EAC993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46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E6FBD-9EB6-4F85-B3E5-53E462EAC993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3938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E6FBD-9EB6-4F85-B3E5-53E462EAC993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0206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9C6AC94-71CA-4263-A9B9-0EC6F0D4D468}" type="slidenum">
              <a:rPr lang="sv-SE" smtClean="0"/>
              <a:pPr rtl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4991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E6FBD-9EB6-4F85-B3E5-53E462EAC99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7420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E6FBD-9EB6-4F85-B3E5-53E462EAC99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9696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E6FBD-9EB6-4F85-B3E5-53E462EAC993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6405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E6FBD-9EB6-4F85-B3E5-53E462EAC993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581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E6FBD-9EB6-4F85-B3E5-53E462EAC993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8125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E6FBD-9EB6-4F85-B3E5-53E462EAC99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4882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E6FBD-9EB6-4F85-B3E5-53E462EAC993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712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38DB2C-B2BE-F19E-E459-E103CC71C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1E8C4BD-B546-FFF1-99B2-D21B2E1B3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6ECD010-D1D5-72F9-0B2A-3DFAB7071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888F-597A-4F52-9FF1-5686A1AF5051}" type="datetimeFigureOut">
              <a:rPr lang="sv-SE" smtClean="0"/>
              <a:t>2025-05-30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46F58A-8549-8EB9-C620-6376C586F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2139CB-ABBF-08B6-3F47-9902D6BFA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E97B-FB48-485B-B583-E1196152B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552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3B11B3-DA7B-9379-ED05-890C7570E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87C60BD-EFE0-11B8-0DF7-C9102C1FF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32C4AD5-5650-10AF-2486-E526599A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888F-597A-4F52-9FF1-5686A1AF5051}" type="datetimeFigureOut">
              <a:rPr lang="sv-SE" smtClean="0"/>
              <a:t>2025-05-30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4EC919B-F260-77AF-D9E9-5D71F58EF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7B53123-1769-C316-4CAC-EF418E50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E97B-FB48-485B-B583-E1196152B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542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AA5EF93-DEBA-72E3-3315-305BC57BFA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073992C-AA82-4B54-45BB-FDE11D7FB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8712D7F-9ECA-1E1A-B583-49B098C6B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888F-597A-4F52-9FF1-5686A1AF5051}" type="datetimeFigureOut">
              <a:rPr lang="sv-SE" smtClean="0"/>
              <a:t>2025-05-30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661AE7D-5FFA-7CF0-1800-AD603E49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8862E70-1E7A-DD0B-F705-C7A6CDDBD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E97B-FB48-485B-B583-E1196152B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5028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ulär 5">
            <a:extLst>
              <a:ext uri="{FF2B5EF4-FFF2-40B4-BE49-F238E27FC236}">
                <a16:creationId xmlns:a16="http://schemas.microsoft.com/office/drawing/2014/main" id="{80631F54-D530-4403-AEE1-BE2233351EE7}"/>
              </a:ext>
            </a:extLst>
          </p:cNvPr>
          <p:cNvSpPr/>
          <p:nvPr/>
        </p:nvSpPr>
        <p:spPr bwMode="auto">
          <a:xfrm>
            <a:off x="0" y="5867400"/>
            <a:ext cx="12192000" cy="571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v-SE" noProof="0"/>
          </a:p>
        </p:txBody>
      </p:sp>
      <p:sp>
        <p:nvSpPr>
          <p:cNvPr id="9" name="Linje 5">
            <a:extLst>
              <a:ext uri="{FF2B5EF4-FFF2-40B4-BE49-F238E27FC236}">
                <a16:creationId xmlns:a16="http://schemas.microsoft.com/office/drawing/2014/main" id="{61B8C521-5D73-45FE-B47A-06AC6E45BD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124200"/>
            <a:ext cx="1056" cy="1056"/>
          </a:xfrm>
          <a:prstGeom prst="line">
            <a:avLst/>
          </a:prstGeom>
          <a:gradFill flip="none" rotWithShape="1">
            <a:gsLst>
              <a:gs pos="0">
                <a:srgbClr val="A33537"/>
              </a:gs>
              <a:gs pos="100000">
                <a:srgbClr val="8F2527"/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sv-S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0" name="Linje 6">
            <a:extLst>
              <a:ext uri="{FF2B5EF4-FFF2-40B4-BE49-F238E27FC236}">
                <a16:creationId xmlns:a16="http://schemas.microsoft.com/office/drawing/2014/main" id="{17D6A544-22BA-409A-9884-411C6B4D7B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124200"/>
            <a:ext cx="1056" cy="1056"/>
          </a:xfrm>
          <a:prstGeom prst="line">
            <a:avLst/>
          </a:prstGeom>
          <a:gradFill flip="none" rotWithShape="1">
            <a:gsLst>
              <a:gs pos="0">
                <a:srgbClr val="A33537"/>
              </a:gs>
              <a:gs pos="100000">
                <a:srgbClr val="8F2527"/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sv-S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1" name="Linje 7">
            <a:extLst>
              <a:ext uri="{FF2B5EF4-FFF2-40B4-BE49-F238E27FC236}">
                <a16:creationId xmlns:a16="http://schemas.microsoft.com/office/drawing/2014/main" id="{E440C1BE-D65B-4CF4-BF7A-F36CD7D069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124200"/>
            <a:ext cx="1056" cy="1056"/>
          </a:xfrm>
          <a:prstGeom prst="line">
            <a:avLst/>
          </a:prstGeom>
          <a:gradFill flip="none" rotWithShape="1">
            <a:gsLst>
              <a:gs pos="0">
                <a:srgbClr val="A33537"/>
              </a:gs>
              <a:gs pos="100000">
                <a:srgbClr val="8F2527"/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sv-S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2" name="Frihandsfigur 8">
            <a:extLst>
              <a:ext uri="{FF2B5EF4-FFF2-40B4-BE49-F238E27FC236}">
                <a16:creationId xmlns:a16="http://schemas.microsoft.com/office/drawing/2014/main" id="{E853FC93-62E0-4007-B1D3-D62DAE9BB5D7}"/>
              </a:ext>
            </a:extLst>
          </p:cNvPr>
          <p:cNvSpPr>
            <a:spLocks/>
          </p:cNvSpPr>
          <p:nvPr/>
        </p:nvSpPr>
        <p:spPr bwMode="auto">
          <a:xfrm>
            <a:off x="5088720" y="843566"/>
            <a:ext cx="1007280" cy="2280634"/>
          </a:xfrm>
          <a:custGeom>
            <a:avLst/>
            <a:gdLst/>
            <a:ahLst/>
            <a:cxnLst>
              <a:cxn ang="0">
                <a:pos x="641" y="566"/>
              </a:cxn>
              <a:cxn ang="0">
                <a:pos x="641" y="566"/>
              </a:cxn>
              <a:cxn ang="0">
                <a:pos x="598" y="485"/>
              </a:cxn>
              <a:cxn ang="0">
                <a:pos x="598" y="485"/>
              </a:cxn>
              <a:cxn ang="0">
                <a:pos x="564" y="422"/>
              </a:cxn>
              <a:cxn ang="0">
                <a:pos x="526" y="359"/>
              </a:cxn>
              <a:cxn ang="0">
                <a:pos x="526" y="359"/>
              </a:cxn>
              <a:cxn ang="0">
                <a:pos x="488" y="297"/>
              </a:cxn>
              <a:cxn ang="0">
                <a:pos x="446" y="236"/>
              </a:cxn>
              <a:cxn ang="0">
                <a:pos x="446" y="236"/>
              </a:cxn>
              <a:cxn ang="0">
                <a:pos x="402" y="176"/>
              </a:cxn>
              <a:cxn ang="0">
                <a:pos x="356" y="116"/>
              </a:cxn>
              <a:cxn ang="0">
                <a:pos x="356" y="116"/>
              </a:cxn>
              <a:cxn ang="0">
                <a:pos x="332" y="86"/>
              </a:cxn>
              <a:cxn ang="0">
                <a:pos x="306" y="57"/>
              </a:cxn>
              <a:cxn ang="0">
                <a:pos x="281" y="29"/>
              </a:cxn>
              <a:cxn ang="0">
                <a:pos x="252" y="0"/>
              </a:cxn>
              <a:cxn ang="0">
                <a:pos x="252" y="0"/>
              </a:cxn>
              <a:cxn ang="0">
                <a:pos x="246" y="40"/>
              </a:cxn>
              <a:cxn ang="0">
                <a:pos x="242" y="79"/>
              </a:cxn>
              <a:cxn ang="0">
                <a:pos x="238" y="117"/>
              </a:cxn>
              <a:cxn ang="0">
                <a:pos x="236" y="156"/>
              </a:cxn>
              <a:cxn ang="0">
                <a:pos x="236" y="156"/>
              </a:cxn>
              <a:cxn ang="0">
                <a:pos x="233" y="230"/>
              </a:cxn>
              <a:cxn ang="0">
                <a:pos x="233" y="304"/>
              </a:cxn>
              <a:cxn ang="0">
                <a:pos x="233" y="304"/>
              </a:cxn>
              <a:cxn ang="0">
                <a:pos x="236" y="379"/>
              </a:cxn>
              <a:cxn ang="0">
                <a:pos x="241" y="452"/>
              </a:cxn>
              <a:cxn ang="0">
                <a:pos x="241" y="452"/>
              </a:cxn>
              <a:cxn ang="0">
                <a:pos x="248" y="525"/>
              </a:cxn>
              <a:cxn ang="0">
                <a:pos x="258" y="596"/>
              </a:cxn>
              <a:cxn ang="0">
                <a:pos x="258" y="596"/>
              </a:cxn>
              <a:cxn ang="0">
                <a:pos x="271" y="686"/>
              </a:cxn>
              <a:cxn ang="0">
                <a:pos x="271" y="686"/>
              </a:cxn>
              <a:cxn ang="0">
                <a:pos x="236" y="703"/>
              </a:cxn>
              <a:cxn ang="0">
                <a:pos x="202" y="720"/>
              </a:cxn>
              <a:cxn ang="0">
                <a:pos x="168" y="739"/>
              </a:cxn>
              <a:cxn ang="0">
                <a:pos x="135" y="759"/>
              </a:cxn>
              <a:cxn ang="0">
                <a:pos x="100" y="781"/>
              </a:cxn>
              <a:cxn ang="0">
                <a:pos x="68" y="802"/>
              </a:cxn>
              <a:cxn ang="0">
                <a:pos x="33" y="825"/>
              </a:cxn>
              <a:cxn ang="0">
                <a:pos x="0" y="848"/>
              </a:cxn>
              <a:cxn ang="0">
                <a:pos x="954" y="2160"/>
              </a:cxn>
              <a:cxn ang="0">
                <a:pos x="954" y="537"/>
              </a:cxn>
              <a:cxn ang="0">
                <a:pos x="954" y="537"/>
              </a:cxn>
              <a:cxn ang="0">
                <a:pos x="914" y="539"/>
              </a:cxn>
              <a:cxn ang="0">
                <a:pos x="872" y="540"/>
              </a:cxn>
              <a:cxn ang="0">
                <a:pos x="834" y="542"/>
              </a:cxn>
              <a:cxn ang="0">
                <a:pos x="794" y="545"/>
              </a:cxn>
              <a:cxn ang="0">
                <a:pos x="755" y="549"/>
              </a:cxn>
              <a:cxn ang="0">
                <a:pos x="717" y="553"/>
              </a:cxn>
              <a:cxn ang="0">
                <a:pos x="678" y="559"/>
              </a:cxn>
              <a:cxn ang="0">
                <a:pos x="641" y="566"/>
              </a:cxn>
              <a:cxn ang="0">
                <a:pos x="641" y="566"/>
              </a:cxn>
            </a:cxnLst>
            <a:rect l="0" t="0" r="r" b="b"/>
            <a:pathLst>
              <a:path w="954" h="2160">
                <a:moveTo>
                  <a:pt x="641" y="566"/>
                </a:moveTo>
                <a:lnTo>
                  <a:pt x="641" y="566"/>
                </a:lnTo>
                <a:lnTo>
                  <a:pt x="598" y="485"/>
                </a:lnTo>
                <a:lnTo>
                  <a:pt x="598" y="485"/>
                </a:lnTo>
                <a:lnTo>
                  <a:pt x="564" y="422"/>
                </a:lnTo>
                <a:lnTo>
                  <a:pt x="526" y="359"/>
                </a:lnTo>
                <a:lnTo>
                  <a:pt x="526" y="359"/>
                </a:lnTo>
                <a:lnTo>
                  <a:pt x="488" y="297"/>
                </a:lnTo>
                <a:lnTo>
                  <a:pt x="446" y="236"/>
                </a:lnTo>
                <a:lnTo>
                  <a:pt x="446" y="236"/>
                </a:lnTo>
                <a:lnTo>
                  <a:pt x="402" y="176"/>
                </a:lnTo>
                <a:lnTo>
                  <a:pt x="356" y="116"/>
                </a:lnTo>
                <a:lnTo>
                  <a:pt x="356" y="116"/>
                </a:lnTo>
                <a:lnTo>
                  <a:pt x="332" y="86"/>
                </a:lnTo>
                <a:lnTo>
                  <a:pt x="306" y="57"/>
                </a:lnTo>
                <a:lnTo>
                  <a:pt x="281" y="29"/>
                </a:lnTo>
                <a:lnTo>
                  <a:pt x="252" y="0"/>
                </a:lnTo>
                <a:lnTo>
                  <a:pt x="252" y="0"/>
                </a:lnTo>
                <a:lnTo>
                  <a:pt x="246" y="40"/>
                </a:lnTo>
                <a:lnTo>
                  <a:pt x="242" y="79"/>
                </a:lnTo>
                <a:lnTo>
                  <a:pt x="238" y="117"/>
                </a:lnTo>
                <a:lnTo>
                  <a:pt x="236" y="156"/>
                </a:lnTo>
                <a:lnTo>
                  <a:pt x="236" y="156"/>
                </a:lnTo>
                <a:lnTo>
                  <a:pt x="233" y="230"/>
                </a:lnTo>
                <a:lnTo>
                  <a:pt x="233" y="304"/>
                </a:lnTo>
                <a:lnTo>
                  <a:pt x="233" y="304"/>
                </a:lnTo>
                <a:lnTo>
                  <a:pt x="236" y="379"/>
                </a:lnTo>
                <a:lnTo>
                  <a:pt x="241" y="452"/>
                </a:lnTo>
                <a:lnTo>
                  <a:pt x="241" y="452"/>
                </a:lnTo>
                <a:lnTo>
                  <a:pt x="248" y="525"/>
                </a:lnTo>
                <a:lnTo>
                  <a:pt x="258" y="596"/>
                </a:lnTo>
                <a:lnTo>
                  <a:pt x="258" y="596"/>
                </a:lnTo>
                <a:lnTo>
                  <a:pt x="271" y="686"/>
                </a:lnTo>
                <a:lnTo>
                  <a:pt x="271" y="686"/>
                </a:lnTo>
                <a:lnTo>
                  <a:pt x="236" y="703"/>
                </a:lnTo>
                <a:lnTo>
                  <a:pt x="202" y="720"/>
                </a:lnTo>
                <a:lnTo>
                  <a:pt x="168" y="739"/>
                </a:lnTo>
                <a:lnTo>
                  <a:pt x="135" y="759"/>
                </a:lnTo>
                <a:lnTo>
                  <a:pt x="100" y="781"/>
                </a:lnTo>
                <a:lnTo>
                  <a:pt x="68" y="802"/>
                </a:lnTo>
                <a:lnTo>
                  <a:pt x="33" y="825"/>
                </a:lnTo>
                <a:lnTo>
                  <a:pt x="0" y="848"/>
                </a:lnTo>
                <a:lnTo>
                  <a:pt x="954" y="2160"/>
                </a:lnTo>
                <a:lnTo>
                  <a:pt x="954" y="537"/>
                </a:lnTo>
                <a:lnTo>
                  <a:pt x="954" y="537"/>
                </a:lnTo>
                <a:lnTo>
                  <a:pt x="914" y="539"/>
                </a:lnTo>
                <a:lnTo>
                  <a:pt x="872" y="540"/>
                </a:lnTo>
                <a:lnTo>
                  <a:pt x="834" y="542"/>
                </a:lnTo>
                <a:lnTo>
                  <a:pt x="794" y="545"/>
                </a:lnTo>
                <a:lnTo>
                  <a:pt x="755" y="549"/>
                </a:lnTo>
                <a:lnTo>
                  <a:pt x="717" y="553"/>
                </a:lnTo>
                <a:lnTo>
                  <a:pt x="678" y="559"/>
                </a:lnTo>
                <a:lnTo>
                  <a:pt x="641" y="566"/>
                </a:lnTo>
                <a:lnTo>
                  <a:pt x="641" y="566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sv-S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3" name="Frihandsfigur 9">
            <a:extLst>
              <a:ext uri="{FF2B5EF4-FFF2-40B4-BE49-F238E27FC236}">
                <a16:creationId xmlns:a16="http://schemas.microsoft.com/office/drawing/2014/main" id="{A6727DDE-CBCF-4AFD-AB74-A919724802A8}"/>
              </a:ext>
            </a:extLst>
          </p:cNvPr>
          <p:cNvSpPr>
            <a:spLocks/>
          </p:cNvSpPr>
          <p:nvPr/>
        </p:nvSpPr>
        <p:spPr bwMode="auto">
          <a:xfrm>
            <a:off x="4156406" y="1714642"/>
            <a:ext cx="1939595" cy="1409559"/>
          </a:xfrm>
          <a:custGeom>
            <a:avLst/>
            <a:gdLst/>
            <a:ahLst/>
            <a:cxnLst>
              <a:cxn ang="0">
                <a:pos x="1837" y="1335"/>
              </a:cxn>
              <a:cxn ang="0">
                <a:pos x="883" y="23"/>
              </a:cxn>
              <a:cxn ang="0">
                <a:pos x="883" y="23"/>
              </a:cxn>
              <a:cxn ang="0">
                <a:pos x="850" y="47"/>
              </a:cxn>
              <a:cxn ang="0">
                <a:pos x="819" y="71"/>
              </a:cxn>
              <a:cxn ang="0">
                <a:pos x="788" y="97"/>
              </a:cxn>
              <a:cxn ang="0">
                <a:pos x="757" y="123"/>
              </a:cxn>
              <a:cxn ang="0">
                <a:pos x="729" y="149"/>
              </a:cxn>
              <a:cxn ang="0">
                <a:pos x="700" y="176"/>
              </a:cxn>
              <a:cxn ang="0">
                <a:pos x="673" y="203"/>
              </a:cxn>
              <a:cxn ang="0">
                <a:pos x="646" y="230"/>
              </a:cxn>
              <a:cxn ang="0">
                <a:pos x="646" y="230"/>
              </a:cxn>
              <a:cxn ang="0">
                <a:pos x="564" y="189"/>
              </a:cxn>
              <a:cxn ang="0">
                <a:pos x="564" y="189"/>
              </a:cxn>
              <a:cxn ang="0">
                <a:pos x="499" y="159"/>
              </a:cxn>
              <a:cxn ang="0">
                <a:pos x="499" y="159"/>
              </a:cxn>
              <a:cxn ang="0">
                <a:pos x="433" y="128"/>
              </a:cxn>
              <a:cxn ang="0">
                <a:pos x="433" y="128"/>
              </a:cxn>
              <a:cxn ang="0">
                <a:pos x="364" y="101"/>
              </a:cxn>
              <a:cxn ang="0">
                <a:pos x="296" y="77"/>
              </a:cxn>
              <a:cxn ang="0">
                <a:pos x="296" y="77"/>
              </a:cxn>
              <a:cxn ang="0">
                <a:pos x="224" y="53"/>
              </a:cxn>
              <a:cxn ang="0">
                <a:pos x="151" y="33"/>
              </a:cxn>
              <a:cxn ang="0">
                <a:pos x="151" y="33"/>
              </a:cxn>
              <a:cxn ang="0">
                <a:pos x="115" y="23"/>
              </a:cxn>
              <a:cxn ang="0">
                <a:pos x="77" y="14"/>
              </a:cxn>
              <a:cxn ang="0">
                <a:pos x="38" y="7"/>
              </a:cxn>
              <a:cxn ang="0">
                <a:pos x="0" y="0"/>
              </a:cxn>
              <a:cxn ang="0">
                <a:pos x="0" y="0"/>
              </a:cxn>
              <a:cxn ang="0">
                <a:pos x="17" y="36"/>
              </a:cxn>
              <a:cxn ang="0">
                <a:pos x="37" y="70"/>
              </a:cxn>
              <a:cxn ang="0">
                <a:pos x="57" y="103"/>
              </a:cxn>
              <a:cxn ang="0">
                <a:pos x="77" y="136"/>
              </a:cxn>
              <a:cxn ang="0">
                <a:pos x="77" y="136"/>
              </a:cxn>
              <a:cxn ang="0">
                <a:pos x="118" y="199"/>
              </a:cxn>
              <a:cxn ang="0">
                <a:pos x="163" y="259"/>
              </a:cxn>
              <a:cxn ang="0">
                <a:pos x="163" y="259"/>
              </a:cxn>
              <a:cxn ang="0">
                <a:pos x="208" y="316"/>
              </a:cxn>
              <a:cxn ang="0">
                <a:pos x="256" y="373"/>
              </a:cxn>
              <a:cxn ang="0">
                <a:pos x="256" y="373"/>
              </a:cxn>
              <a:cxn ang="0">
                <a:pos x="304" y="427"/>
              </a:cxn>
              <a:cxn ang="0">
                <a:pos x="304" y="427"/>
              </a:cxn>
              <a:cxn ang="0">
                <a:pos x="353" y="480"/>
              </a:cxn>
              <a:cxn ang="0">
                <a:pos x="353" y="480"/>
              </a:cxn>
              <a:cxn ang="0">
                <a:pos x="417" y="544"/>
              </a:cxn>
              <a:cxn ang="0">
                <a:pos x="417" y="544"/>
              </a:cxn>
              <a:cxn ang="0">
                <a:pos x="400" y="579"/>
              </a:cxn>
              <a:cxn ang="0">
                <a:pos x="383" y="613"/>
              </a:cxn>
              <a:cxn ang="0">
                <a:pos x="366" y="649"/>
              </a:cxn>
              <a:cxn ang="0">
                <a:pos x="350" y="685"/>
              </a:cxn>
              <a:cxn ang="0">
                <a:pos x="336" y="720"/>
              </a:cxn>
              <a:cxn ang="0">
                <a:pos x="320" y="757"/>
              </a:cxn>
              <a:cxn ang="0">
                <a:pos x="307" y="796"/>
              </a:cxn>
              <a:cxn ang="0">
                <a:pos x="294" y="835"/>
              </a:cxn>
              <a:cxn ang="0">
                <a:pos x="1837" y="1335"/>
              </a:cxn>
            </a:cxnLst>
            <a:rect l="0" t="0" r="r" b="b"/>
            <a:pathLst>
              <a:path w="1837" h="1335">
                <a:moveTo>
                  <a:pt x="1837" y="1335"/>
                </a:moveTo>
                <a:lnTo>
                  <a:pt x="883" y="23"/>
                </a:lnTo>
                <a:lnTo>
                  <a:pt x="883" y="23"/>
                </a:lnTo>
                <a:lnTo>
                  <a:pt x="850" y="47"/>
                </a:lnTo>
                <a:lnTo>
                  <a:pt x="819" y="71"/>
                </a:lnTo>
                <a:lnTo>
                  <a:pt x="788" y="97"/>
                </a:lnTo>
                <a:lnTo>
                  <a:pt x="757" y="123"/>
                </a:lnTo>
                <a:lnTo>
                  <a:pt x="729" y="149"/>
                </a:lnTo>
                <a:lnTo>
                  <a:pt x="700" y="176"/>
                </a:lnTo>
                <a:lnTo>
                  <a:pt x="673" y="203"/>
                </a:lnTo>
                <a:lnTo>
                  <a:pt x="646" y="230"/>
                </a:lnTo>
                <a:lnTo>
                  <a:pt x="646" y="230"/>
                </a:lnTo>
                <a:lnTo>
                  <a:pt x="564" y="189"/>
                </a:lnTo>
                <a:lnTo>
                  <a:pt x="564" y="189"/>
                </a:lnTo>
                <a:lnTo>
                  <a:pt x="499" y="159"/>
                </a:lnTo>
                <a:lnTo>
                  <a:pt x="499" y="159"/>
                </a:lnTo>
                <a:lnTo>
                  <a:pt x="433" y="128"/>
                </a:lnTo>
                <a:lnTo>
                  <a:pt x="433" y="128"/>
                </a:lnTo>
                <a:lnTo>
                  <a:pt x="364" y="101"/>
                </a:lnTo>
                <a:lnTo>
                  <a:pt x="296" y="77"/>
                </a:lnTo>
                <a:lnTo>
                  <a:pt x="296" y="77"/>
                </a:lnTo>
                <a:lnTo>
                  <a:pt x="224" y="53"/>
                </a:lnTo>
                <a:lnTo>
                  <a:pt x="151" y="33"/>
                </a:lnTo>
                <a:lnTo>
                  <a:pt x="151" y="33"/>
                </a:lnTo>
                <a:lnTo>
                  <a:pt x="115" y="23"/>
                </a:lnTo>
                <a:lnTo>
                  <a:pt x="77" y="14"/>
                </a:lnTo>
                <a:lnTo>
                  <a:pt x="38" y="7"/>
                </a:lnTo>
                <a:lnTo>
                  <a:pt x="0" y="0"/>
                </a:lnTo>
                <a:lnTo>
                  <a:pt x="0" y="0"/>
                </a:lnTo>
                <a:lnTo>
                  <a:pt x="17" y="36"/>
                </a:lnTo>
                <a:lnTo>
                  <a:pt x="37" y="70"/>
                </a:lnTo>
                <a:lnTo>
                  <a:pt x="57" y="103"/>
                </a:lnTo>
                <a:lnTo>
                  <a:pt x="77" y="136"/>
                </a:lnTo>
                <a:lnTo>
                  <a:pt x="77" y="136"/>
                </a:lnTo>
                <a:lnTo>
                  <a:pt x="118" y="199"/>
                </a:lnTo>
                <a:lnTo>
                  <a:pt x="163" y="259"/>
                </a:lnTo>
                <a:lnTo>
                  <a:pt x="163" y="259"/>
                </a:lnTo>
                <a:lnTo>
                  <a:pt x="208" y="316"/>
                </a:lnTo>
                <a:lnTo>
                  <a:pt x="256" y="373"/>
                </a:lnTo>
                <a:lnTo>
                  <a:pt x="256" y="373"/>
                </a:lnTo>
                <a:lnTo>
                  <a:pt x="304" y="427"/>
                </a:lnTo>
                <a:lnTo>
                  <a:pt x="304" y="427"/>
                </a:lnTo>
                <a:lnTo>
                  <a:pt x="353" y="480"/>
                </a:lnTo>
                <a:lnTo>
                  <a:pt x="353" y="480"/>
                </a:lnTo>
                <a:lnTo>
                  <a:pt x="417" y="544"/>
                </a:lnTo>
                <a:lnTo>
                  <a:pt x="417" y="544"/>
                </a:lnTo>
                <a:lnTo>
                  <a:pt x="400" y="579"/>
                </a:lnTo>
                <a:lnTo>
                  <a:pt x="383" y="613"/>
                </a:lnTo>
                <a:lnTo>
                  <a:pt x="366" y="649"/>
                </a:lnTo>
                <a:lnTo>
                  <a:pt x="350" y="685"/>
                </a:lnTo>
                <a:lnTo>
                  <a:pt x="336" y="720"/>
                </a:lnTo>
                <a:lnTo>
                  <a:pt x="320" y="757"/>
                </a:lnTo>
                <a:lnTo>
                  <a:pt x="307" y="796"/>
                </a:lnTo>
                <a:lnTo>
                  <a:pt x="294" y="835"/>
                </a:lnTo>
                <a:lnTo>
                  <a:pt x="1837" y="1335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sv-S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4" name="Frihandsfigur 10">
            <a:extLst>
              <a:ext uri="{FF2B5EF4-FFF2-40B4-BE49-F238E27FC236}">
                <a16:creationId xmlns:a16="http://schemas.microsoft.com/office/drawing/2014/main" id="{A50C05C2-C008-4147-8385-88CA1DA4F5EE}"/>
              </a:ext>
            </a:extLst>
          </p:cNvPr>
          <p:cNvSpPr>
            <a:spLocks/>
          </p:cNvSpPr>
          <p:nvPr/>
        </p:nvSpPr>
        <p:spPr bwMode="auto">
          <a:xfrm>
            <a:off x="3697111" y="2596275"/>
            <a:ext cx="2398889" cy="1057961"/>
          </a:xfrm>
          <a:custGeom>
            <a:avLst/>
            <a:gdLst/>
            <a:ahLst/>
            <a:cxnLst>
              <a:cxn ang="0">
                <a:pos x="2272" y="500"/>
              </a:cxn>
              <a:cxn ang="0">
                <a:pos x="729" y="0"/>
              </a:cxn>
              <a:cxn ang="0">
                <a:pos x="729" y="0"/>
              </a:cxn>
              <a:cxn ang="0">
                <a:pos x="716" y="38"/>
              </a:cxn>
              <a:cxn ang="0">
                <a:pos x="706" y="77"/>
              </a:cxn>
              <a:cxn ang="0">
                <a:pos x="695" y="115"/>
              </a:cxn>
              <a:cxn ang="0">
                <a:pos x="686" y="153"/>
              </a:cxn>
              <a:cxn ang="0">
                <a:pos x="678" y="191"/>
              </a:cxn>
              <a:cxn ang="0">
                <a:pos x="671" y="230"/>
              </a:cxn>
              <a:cxn ang="0">
                <a:pos x="665" y="267"/>
              </a:cxn>
              <a:cxn ang="0">
                <a:pos x="659" y="306"/>
              </a:cxn>
              <a:cxn ang="0">
                <a:pos x="659" y="306"/>
              </a:cxn>
              <a:cxn ang="0">
                <a:pos x="569" y="320"/>
              </a:cxn>
              <a:cxn ang="0">
                <a:pos x="569" y="320"/>
              </a:cxn>
              <a:cxn ang="0">
                <a:pos x="498" y="334"/>
              </a:cxn>
              <a:cxn ang="0">
                <a:pos x="498" y="334"/>
              </a:cxn>
              <a:cxn ang="0">
                <a:pos x="426" y="350"/>
              </a:cxn>
              <a:cxn ang="0">
                <a:pos x="426" y="350"/>
              </a:cxn>
              <a:cxn ang="0">
                <a:pos x="356" y="367"/>
              </a:cxn>
              <a:cxn ang="0">
                <a:pos x="285" y="388"/>
              </a:cxn>
              <a:cxn ang="0">
                <a:pos x="285" y="388"/>
              </a:cxn>
              <a:cxn ang="0">
                <a:pos x="213" y="411"/>
              </a:cxn>
              <a:cxn ang="0">
                <a:pos x="143" y="436"/>
              </a:cxn>
              <a:cxn ang="0">
                <a:pos x="143" y="436"/>
              </a:cxn>
              <a:cxn ang="0">
                <a:pos x="107" y="450"/>
              </a:cxn>
              <a:cxn ang="0">
                <a:pos x="71" y="466"/>
              </a:cxn>
              <a:cxn ang="0">
                <a:pos x="36" y="483"/>
              </a:cxn>
              <a:cxn ang="0">
                <a:pos x="0" y="500"/>
              </a:cxn>
              <a:cxn ang="0">
                <a:pos x="0" y="500"/>
              </a:cxn>
              <a:cxn ang="0">
                <a:pos x="36" y="519"/>
              </a:cxn>
              <a:cxn ang="0">
                <a:pos x="71" y="534"/>
              </a:cxn>
              <a:cxn ang="0">
                <a:pos x="107" y="550"/>
              </a:cxn>
              <a:cxn ang="0">
                <a:pos x="143" y="564"/>
              </a:cxn>
              <a:cxn ang="0">
                <a:pos x="143" y="564"/>
              </a:cxn>
              <a:cxn ang="0">
                <a:pos x="213" y="590"/>
              </a:cxn>
              <a:cxn ang="0">
                <a:pos x="285" y="613"/>
              </a:cxn>
              <a:cxn ang="0">
                <a:pos x="285" y="613"/>
              </a:cxn>
              <a:cxn ang="0">
                <a:pos x="356" y="633"/>
              </a:cxn>
              <a:cxn ang="0">
                <a:pos x="426" y="652"/>
              </a:cxn>
              <a:cxn ang="0">
                <a:pos x="426" y="652"/>
              </a:cxn>
              <a:cxn ang="0">
                <a:pos x="498" y="667"/>
              </a:cxn>
              <a:cxn ang="0">
                <a:pos x="498" y="667"/>
              </a:cxn>
              <a:cxn ang="0">
                <a:pos x="569" y="680"/>
              </a:cxn>
              <a:cxn ang="0">
                <a:pos x="569" y="680"/>
              </a:cxn>
              <a:cxn ang="0">
                <a:pos x="659" y="696"/>
              </a:cxn>
              <a:cxn ang="0">
                <a:pos x="659" y="696"/>
              </a:cxn>
              <a:cxn ang="0">
                <a:pos x="665" y="733"/>
              </a:cxn>
              <a:cxn ang="0">
                <a:pos x="671" y="772"/>
              </a:cxn>
              <a:cxn ang="0">
                <a:pos x="678" y="809"/>
              </a:cxn>
              <a:cxn ang="0">
                <a:pos x="686" y="847"/>
              </a:cxn>
              <a:cxn ang="0">
                <a:pos x="695" y="886"/>
              </a:cxn>
              <a:cxn ang="0">
                <a:pos x="706" y="925"/>
              </a:cxn>
              <a:cxn ang="0">
                <a:pos x="716" y="963"/>
              </a:cxn>
              <a:cxn ang="0">
                <a:pos x="729" y="1002"/>
              </a:cxn>
              <a:cxn ang="0">
                <a:pos x="2272" y="500"/>
              </a:cxn>
            </a:cxnLst>
            <a:rect l="0" t="0" r="r" b="b"/>
            <a:pathLst>
              <a:path w="2272" h="1002">
                <a:moveTo>
                  <a:pt x="2272" y="500"/>
                </a:moveTo>
                <a:lnTo>
                  <a:pt x="729" y="0"/>
                </a:lnTo>
                <a:lnTo>
                  <a:pt x="729" y="0"/>
                </a:lnTo>
                <a:lnTo>
                  <a:pt x="716" y="38"/>
                </a:lnTo>
                <a:lnTo>
                  <a:pt x="706" y="77"/>
                </a:lnTo>
                <a:lnTo>
                  <a:pt x="695" y="115"/>
                </a:lnTo>
                <a:lnTo>
                  <a:pt x="686" y="153"/>
                </a:lnTo>
                <a:lnTo>
                  <a:pt x="678" y="191"/>
                </a:lnTo>
                <a:lnTo>
                  <a:pt x="671" y="230"/>
                </a:lnTo>
                <a:lnTo>
                  <a:pt x="665" y="267"/>
                </a:lnTo>
                <a:lnTo>
                  <a:pt x="659" y="306"/>
                </a:lnTo>
                <a:lnTo>
                  <a:pt x="659" y="306"/>
                </a:lnTo>
                <a:lnTo>
                  <a:pt x="569" y="320"/>
                </a:lnTo>
                <a:lnTo>
                  <a:pt x="569" y="320"/>
                </a:lnTo>
                <a:lnTo>
                  <a:pt x="498" y="334"/>
                </a:lnTo>
                <a:lnTo>
                  <a:pt x="498" y="334"/>
                </a:lnTo>
                <a:lnTo>
                  <a:pt x="426" y="350"/>
                </a:lnTo>
                <a:lnTo>
                  <a:pt x="426" y="350"/>
                </a:lnTo>
                <a:lnTo>
                  <a:pt x="356" y="367"/>
                </a:lnTo>
                <a:lnTo>
                  <a:pt x="285" y="388"/>
                </a:lnTo>
                <a:lnTo>
                  <a:pt x="285" y="388"/>
                </a:lnTo>
                <a:lnTo>
                  <a:pt x="213" y="411"/>
                </a:lnTo>
                <a:lnTo>
                  <a:pt x="143" y="436"/>
                </a:lnTo>
                <a:lnTo>
                  <a:pt x="143" y="436"/>
                </a:lnTo>
                <a:lnTo>
                  <a:pt x="107" y="450"/>
                </a:lnTo>
                <a:lnTo>
                  <a:pt x="71" y="466"/>
                </a:lnTo>
                <a:lnTo>
                  <a:pt x="36" y="483"/>
                </a:lnTo>
                <a:lnTo>
                  <a:pt x="0" y="500"/>
                </a:lnTo>
                <a:lnTo>
                  <a:pt x="0" y="500"/>
                </a:lnTo>
                <a:lnTo>
                  <a:pt x="36" y="519"/>
                </a:lnTo>
                <a:lnTo>
                  <a:pt x="71" y="534"/>
                </a:lnTo>
                <a:lnTo>
                  <a:pt x="107" y="550"/>
                </a:lnTo>
                <a:lnTo>
                  <a:pt x="143" y="564"/>
                </a:lnTo>
                <a:lnTo>
                  <a:pt x="143" y="564"/>
                </a:lnTo>
                <a:lnTo>
                  <a:pt x="213" y="590"/>
                </a:lnTo>
                <a:lnTo>
                  <a:pt x="285" y="613"/>
                </a:lnTo>
                <a:lnTo>
                  <a:pt x="285" y="613"/>
                </a:lnTo>
                <a:lnTo>
                  <a:pt x="356" y="633"/>
                </a:lnTo>
                <a:lnTo>
                  <a:pt x="426" y="652"/>
                </a:lnTo>
                <a:lnTo>
                  <a:pt x="426" y="652"/>
                </a:lnTo>
                <a:lnTo>
                  <a:pt x="498" y="667"/>
                </a:lnTo>
                <a:lnTo>
                  <a:pt x="498" y="667"/>
                </a:lnTo>
                <a:lnTo>
                  <a:pt x="569" y="680"/>
                </a:lnTo>
                <a:lnTo>
                  <a:pt x="569" y="680"/>
                </a:lnTo>
                <a:lnTo>
                  <a:pt x="659" y="696"/>
                </a:lnTo>
                <a:lnTo>
                  <a:pt x="659" y="696"/>
                </a:lnTo>
                <a:lnTo>
                  <a:pt x="665" y="733"/>
                </a:lnTo>
                <a:lnTo>
                  <a:pt x="671" y="772"/>
                </a:lnTo>
                <a:lnTo>
                  <a:pt x="678" y="809"/>
                </a:lnTo>
                <a:lnTo>
                  <a:pt x="686" y="847"/>
                </a:lnTo>
                <a:lnTo>
                  <a:pt x="695" y="886"/>
                </a:lnTo>
                <a:lnTo>
                  <a:pt x="706" y="925"/>
                </a:lnTo>
                <a:lnTo>
                  <a:pt x="716" y="963"/>
                </a:lnTo>
                <a:lnTo>
                  <a:pt x="729" y="1002"/>
                </a:lnTo>
                <a:lnTo>
                  <a:pt x="2272" y="50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sv-S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5" name="Frihandsfigur 11">
            <a:extLst>
              <a:ext uri="{FF2B5EF4-FFF2-40B4-BE49-F238E27FC236}">
                <a16:creationId xmlns:a16="http://schemas.microsoft.com/office/drawing/2014/main" id="{D1B9C79B-5940-4B15-A964-6B4AD24866BE}"/>
              </a:ext>
            </a:extLst>
          </p:cNvPr>
          <p:cNvSpPr>
            <a:spLocks/>
          </p:cNvSpPr>
          <p:nvPr/>
        </p:nvSpPr>
        <p:spPr bwMode="auto">
          <a:xfrm>
            <a:off x="4156406" y="3124200"/>
            <a:ext cx="1939595" cy="1409559"/>
          </a:xfrm>
          <a:custGeom>
            <a:avLst/>
            <a:gdLst/>
            <a:ahLst/>
            <a:cxnLst>
              <a:cxn ang="0">
                <a:pos x="294" y="502"/>
              </a:cxn>
              <a:cxn ang="0">
                <a:pos x="294" y="502"/>
              </a:cxn>
              <a:cxn ang="0">
                <a:pos x="307" y="540"/>
              </a:cxn>
              <a:cxn ang="0">
                <a:pos x="320" y="578"/>
              </a:cxn>
              <a:cxn ang="0">
                <a:pos x="336" y="615"/>
              </a:cxn>
              <a:cxn ang="0">
                <a:pos x="350" y="652"/>
              </a:cxn>
              <a:cxn ang="0">
                <a:pos x="366" y="688"/>
              </a:cxn>
              <a:cxn ang="0">
                <a:pos x="383" y="722"/>
              </a:cxn>
              <a:cxn ang="0">
                <a:pos x="400" y="756"/>
              </a:cxn>
              <a:cxn ang="0">
                <a:pos x="417" y="791"/>
              </a:cxn>
              <a:cxn ang="0">
                <a:pos x="417" y="791"/>
              </a:cxn>
              <a:cxn ang="0">
                <a:pos x="353" y="856"/>
              </a:cxn>
              <a:cxn ang="0">
                <a:pos x="353" y="856"/>
              </a:cxn>
              <a:cxn ang="0">
                <a:pos x="304" y="909"/>
              </a:cxn>
              <a:cxn ang="0">
                <a:pos x="304" y="909"/>
              </a:cxn>
              <a:cxn ang="0">
                <a:pos x="256" y="963"/>
              </a:cxn>
              <a:cxn ang="0">
                <a:pos x="256" y="963"/>
              </a:cxn>
              <a:cxn ang="0">
                <a:pos x="208" y="1019"/>
              </a:cxn>
              <a:cxn ang="0">
                <a:pos x="163" y="1078"/>
              </a:cxn>
              <a:cxn ang="0">
                <a:pos x="163" y="1078"/>
              </a:cxn>
              <a:cxn ang="0">
                <a:pos x="118" y="1138"/>
              </a:cxn>
              <a:cxn ang="0">
                <a:pos x="77" y="1199"/>
              </a:cxn>
              <a:cxn ang="0">
                <a:pos x="77" y="1199"/>
              </a:cxn>
              <a:cxn ang="0">
                <a:pos x="57" y="1232"/>
              </a:cxn>
              <a:cxn ang="0">
                <a:pos x="37" y="1265"/>
              </a:cxn>
              <a:cxn ang="0">
                <a:pos x="17" y="1299"/>
              </a:cxn>
              <a:cxn ang="0">
                <a:pos x="0" y="1335"/>
              </a:cxn>
              <a:cxn ang="0">
                <a:pos x="0" y="1335"/>
              </a:cxn>
              <a:cxn ang="0">
                <a:pos x="38" y="1329"/>
              </a:cxn>
              <a:cxn ang="0">
                <a:pos x="77" y="1321"/>
              </a:cxn>
              <a:cxn ang="0">
                <a:pos x="115" y="1312"/>
              </a:cxn>
              <a:cxn ang="0">
                <a:pos x="151" y="1304"/>
              </a:cxn>
              <a:cxn ang="0">
                <a:pos x="151" y="1304"/>
              </a:cxn>
              <a:cxn ang="0">
                <a:pos x="224" y="1282"/>
              </a:cxn>
              <a:cxn ang="0">
                <a:pos x="296" y="1259"/>
              </a:cxn>
              <a:cxn ang="0">
                <a:pos x="296" y="1259"/>
              </a:cxn>
              <a:cxn ang="0">
                <a:pos x="364" y="1234"/>
              </a:cxn>
              <a:cxn ang="0">
                <a:pos x="433" y="1207"/>
              </a:cxn>
              <a:cxn ang="0">
                <a:pos x="433" y="1207"/>
              </a:cxn>
              <a:cxn ang="0">
                <a:pos x="499" y="1178"/>
              </a:cxn>
              <a:cxn ang="0">
                <a:pos x="499" y="1178"/>
              </a:cxn>
              <a:cxn ang="0">
                <a:pos x="564" y="1146"/>
              </a:cxn>
              <a:cxn ang="0">
                <a:pos x="564" y="1146"/>
              </a:cxn>
              <a:cxn ang="0">
                <a:pos x="646" y="1106"/>
              </a:cxn>
              <a:cxn ang="0">
                <a:pos x="646" y="1106"/>
              </a:cxn>
              <a:cxn ang="0">
                <a:pos x="673" y="1134"/>
              </a:cxn>
              <a:cxn ang="0">
                <a:pos x="700" y="1161"/>
              </a:cxn>
              <a:cxn ang="0">
                <a:pos x="729" y="1186"/>
              </a:cxn>
              <a:cxn ang="0">
                <a:pos x="757" y="1214"/>
              </a:cxn>
              <a:cxn ang="0">
                <a:pos x="788" y="1239"/>
              </a:cxn>
              <a:cxn ang="0">
                <a:pos x="819" y="1264"/>
              </a:cxn>
              <a:cxn ang="0">
                <a:pos x="850" y="1288"/>
              </a:cxn>
              <a:cxn ang="0">
                <a:pos x="883" y="1312"/>
              </a:cxn>
              <a:cxn ang="0">
                <a:pos x="1837" y="0"/>
              </a:cxn>
              <a:cxn ang="0">
                <a:pos x="294" y="502"/>
              </a:cxn>
            </a:cxnLst>
            <a:rect l="0" t="0" r="r" b="b"/>
            <a:pathLst>
              <a:path w="1837" h="1335">
                <a:moveTo>
                  <a:pt x="294" y="502"/>
                </a:moveTo>
                <a:lnTo>
                  <a:pt x="294" y="502"/>
                </a:lnTo>
                <a:lnTo>
                  <a:pt x="307" y="540"/>
                </a:lnTo>
                <a:lnTo>
                  <a:pt x="320" y="578"/>
                </a:lnTo>
                <a:lnTo>
                  <a:pt x="336" y="615"/>
                </a:lnTo>
                <a:lnTo>
                  <a:pt x="350" y="652"/>
                </a:lnTo>
                <a:lnTo>
                  <a:pt x="366" y="688"/>
                </a:lnTo>
                <a:lnTo>
                  <a:pt x="383" y="722"/>
                </a:lnTo>
                <a:lnTo>
                  <a:pt x="400" y="756"/>
                </a:lnTo>
                <a:lnTo>
                  <a:pt x="417" y="791"/>
                </a:lnTo>
                <a:lnTo>
                  <a:pt x="417" y="791"/>
                </a:lnTo>
                <a:lnTo>
                  <a:pt x="353" y="856"/>
                </a:lnTo>
                <a:lnTo>
                  <a:pt x="353" y="856"/>
                </a:lnTo>
                <a:lnTo>
                  <a:pt x="304" y="909"/>
                </a:lnTo>
                <a:lnTo>
                  <a:pt x="304" y="909"/>
                </a:lnTo>
                <a:lnTo>
                  <a:pt x="256" y="963"/>
                </a:lnTo>
                <a:lnTo>
                  <a:pt x="256" y="963"/>
                </a:lnTo>
                <a:lnTo>
                  <a:pt x="208" y="1019"/>
                </a:lnTo>
                <a:lnTo>
                  <a:pt x="163" y="1078"/>
                </a:lnTo>
                <a:lnTo>
                  <a:pt x="163" y="1078"/>
                </a:lnTo>
                <a:lnTo>
                  <a:pt x="118" y="1138"/>
                </a:lnTo>
                <a:lnTo>
                  <a:pt x="77" y="1199"/>
                </a:lnTo>
                <a:lnTo>
                  <a:pt x="77" y="1199"/>
                </a:lnTo>
                <a:lnTo>
                  <a:pt x="57" y="1232"/>
                </a:lnTo>
                <a:lnTo>
                  <a:pt x="37" y="1265"/>
                </a:lnTo>
                <a:lnTo>
                  <a:pt x="17" y="1299"/>
                </a:lnTo>
                <a:lnTo>
                  <a:pt x="0" y="1335"/>
                </a:lnTo>
                <a:lnTo>
                  <a:pt x="0" y="1335"/>
                </a:lnTo>
                <a:lnTo>
                  <a:pt x="38" y="1329"/>
                </a:lnTo>
                <a:lnTo>
                  <a:pt x="77" y="1321"/>
                </a:lnTo>
                <a:lnTo>
                  <a:pt x="115" y="1312"/>
                </a:lnTo>
                <a:lnTo>
                  <a:pt x="151" y="1304"/>
                </a:lnTo>
                <a:lnTo>
                  <a:pt x="151" y="1304"/>
                </a:lnTo>
                <a:lnTo>
                  <a:pt x="224" y="1282"/>
                </a:lnTo>
                <a:lnTo>
                  <a:pt x="296" y="1259"/>
                </a:lnTo>
                <a:lnTo>
                  <a:pt x="296" y="1259"/>
                </a:lnTo>
                <a:lnTo>
                  <a:pt x="364" y="1234"/>
                </a:lnTo>
                <a:lnTo>
                  <a:pt x="433" y="1207"/>
                </a:lnTo>
                <a:lnTo>
                  <a:pt x="433" y="1207"/>
                </a:lnTo>
                <a:lnTo>
                  <a:pt x="499" y="1178"/>
                </a:lnTo>
                <a:lnTo>
                  <a:pt x="499" y="1178"/>
                </a:lnTo>
                <a:lnTo>
                  <a:pt x="564" y="1146"/>
                </a:lnTo>
                <a:lnTo>
                  <a:pt x="564" y="1146"/>
                </a:lnTo>
                <a:lnTo>
                  <a:pt x="646" y="1106"/>
                </a:lnTo>
                <a:lnTo>
                  <a:pt x="646" y="1106"/>
                </a:lnTo>
                <a:lnTo>
                  <a:pt x="673" y="1134"/>
                </a:lnTo>
                <a:lnTo>
                  <a:pt x="700" y="1161"/>
                </a:lnTo>
                <a:lnTo>
                  <a:pt x="729" y="1186"/>
                </a:lnTo>
                <a:lnTo>
                  <a:pt x="757" y="1214"/>
                </a:lnTo>
                <a:lnTo>
                  <a:pt x="788" y="1239"/>
                </a:lnTo>
                <a:lnTo>
                  <a:pt x="819" y="1264"/>
                </a:lnTo>
                <a:lnTo>
                  <a:pt x="850" y="1288"/>
                </a:lnTo>
                <a:lnTo>
                  <a:pt x="883" y="1312"/>
                </a:lnTo>
                <a:lnTo>
                  <a:pt x="1837" y="0"/>
                </a:lnTo>
                <a:lnTo>
                  <a:pt x="294" y="502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sv-S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6" name="Frihandsfigur 12">
            <a:extLst>
              <a:ext uri="{FF2B5EF4-FFF2-40B4-BE49-F238E27FC236}">
                <a16:creationId xmlns:a16="http://schemas.microsoft.com/office/drawing/2014/main" id="{CCAFE2AA-C234-4842-A403-D38F62089AC7}"/>
              </a:ext>
            </a:extLst>
          </p:cNvPr>
          <p:cNvSpPr>
            <a:spLocks/>
          </p:cNvSpPr>
          <p:nvPr/>
        </p:nvSpPr>
        <p:spPr bwMode="auto">
          <a:xfrm>
            <a:off x="5088720" y="3124200"/>
            <a:ext cx="1007280" cy="2280634"/>
          </a:xfrm>
          <a:custGeom>
            <a:avLst/>
            <a:gdLst/>
            <a:ahLst/>
            <a:cxnLst>
              <a:cxn ang="0">
                <a:pos x="954" y="0"/>
              </a:cxn>
              <a:cxn ang="0">
                <a:pos x="0" y="1312"/>
              </a:cxn>
              <a:cxn ang="0">
                <a:pos x="0" y="1312"/>
              </a:cxn>
              <a:cxn ang="0">
                <a:pos x="33" y="1337"/>
              </a:cxn>
              <a:cxn ang="0">
                <a:pos x="68" y="1359"/>
              </a:cxn>
              <a:cxn ang="0">
                <a:pos x="100" y="1381"/>
              </a:cxn>
              <a:cxn ang="0">
                <a:pos x="133" y="1401"/>
              </a:cxn>
              <a:cxn ang="0">
                <a:pos x="168" y="1421"/>
              </a:cxn>
              <a:cxn ang="0">
                <a:pos x="202" y="1440"/>
              </a:cxn>
              <a:cxn ang="0">
                <a:pos x="236" y="1457"/>
              </a:cxn>
              <a:cxn ang="0">
                <a:pos x="271" y="1474"/>
              </a:cxn>
              <a:cxn ang="0">
                <a:pos x="271" y="1474"/>
              </a:cxn>
              <a:cxn ang="0">
                <a:pos x="256" y="1565"/>
              </a:cxn>
              <a:cxn ang="0">
                <a:pos x="256" y="1565"/>
              </a:cxn>
              <a:cxn ang="0">
                <a:pos x="248" y="1637"/>
              </a:cxn>
              <a:cxn ang="0">
                <a:pos x="248" y="1637"/>
              </a:cxn>
              <a:cxn ang="0">
                <a:pos x="241" y="1708"/>
              </a:cxn>
              <a:cxn ang="0">
                <a:pos x="241" y="1708"/>
              </a:cxn>
              <a:cxn ang="0">
                <a:pos x="236" y="1781"/>
              </a:cxn>
              <a:cxn ang="0">
                <a:pos x="233" y="1856"/>
              </a:cxn>
              <a:cxn ang="0">
                <a:pos x="233" y="1856"/>
              </a:cxn>
              <a:cxn ang="0">
                <a:pos x="233" y="1930"/>
              </a:cxn>
              <a:cxn ang="0">
                <a:pos x="235" y="2006"/>
              </a:cxn>
              <a:cxn ang="0">
                <a:pos x="235" y="2006"/>
              </a:cxn>
              <a:cxn ang="0">
                <a:pos x="238" y="2044"/>
              </a:cxn>
              <a:cxn ang="0">
                <a:pos x="241" y="2081"/>
              </a:cxn>
              <a:cxn ang="0">
                <a:pos x="246" y="2121"/>
              </a:cxn>
              <a:cxn ang="0">
                <a:pos x="252" y="2160"/>
              </a:cxn>
              <a:cxn ang="0">
                <a:pos x="252" y="2160"/>
              </a:cxn>
              <a:cxn ang="0">
                <a:pos x="281" y="2131"/>
              </a:cxn>
              <a:cxn ang="0">
                <a:pos x="308" y="2103"/>
              </a:cxn>
              <a:cxn ang="0">
                <a:pos x="332" y="2074"/>
              </a:cxn>
              <a:cxn ang="0">
                <a:pos x="356" y="2046"/>
              </a:cxn>
              <a:cxn ang="0">
                <a:pos x="356" y="2046"/>
              </a:cxn>
              <a:cxn ang="0">
                <a:pos x="404" y="1986"/>
              </a:cxn>
              <a:cxn ang="0">
                <a:pos x="446" y="1926"/>
              </a:cxn>
              <a:cxn ang="0">
                <a:pos x="446" y="1926"/>
              </a:cxn>
              <a:cxn ang="0">
                <a:pos x="488" y="1864"/>
              </a:cxn>
              <a:cxn ang="0">
                <a:pos x="526" y="1801"/>
              </a:cxn>
              <a:cxn ang="0">
                <a:pos x="526" y="1801"/>
              </a:cxn>
              <a:cxn ang="0">
                <a:pos x="564" y="1740"/>
              </a:cxn>
              <a:cxn ang="0">
                <a:pos x="564" y="1740"/>
              </a:cxn>
              <a:cxn ang="0">
                <a:pos x="599" y="1675"/>
              </a:cxn>
              <a:cxn ang="0">
                <a:pos x="599" y="1675"/>
              </a:cxn>
              <a:cxn ang="0">
                <a:pos x="641" y="1594"/>
              </a:cxn>
              <a:cxn ang="0">
                <a:pos x="641" y="1594"/>
              </a:cxn>
              <a:cxn ang="0">
                <a:pos x="678" y="1601"/>
              </a:cxn>
              <a:cxn ang="0">
                <a:pos x="717" y="1607"/>
              </a:cxn>
              <a:cxn ang="0">
                <a:pos x="755" y="1611"/>
              </a:cxn>
              <a:cxn ang="0">
                <a:pos x="794" y="1615"/>
              </a:cxn>
              <a:cxn ang="0">
                <a:pos x="834" y="1618"/>
              </a:cxn>
              <a:cxn ang="0">
                <a:pos x="874" y="1621"/>
              </a:cxn>
              <a:cxn ang="0">
                <a:pos x="914" y="1623"/>
              </a:cxn>
              <a:cxn ang="0">
                <a:pos x="954" y="1623"/>
              </a:cxn>
              <a:cxn ang="0">
                <a:pos x="954" y="0"/>
              </a:cxn>
            </a:cxnLst>
            <a:rect l="0" t="0" r="r" b="b"/>
            <a:pathLst>
              <a:path w="954" h="2160">
                <a:moveTo>
                  <a:pt x="954" y="0"/>
                </a:moveTo>
                <a:lnTo>
                  <a:pt x="0" y="1312"/>
                </a:lnTo>
                <a:lnTo>
                  <a:pt x="0" y="1312"/>
                </a:lnTo>
                <a:lnTo>
                  <a:pt x="33" y="1337"/>
                </a:lnTo>
                <a:lnTo>
                  <a:pt x="68" y="1359"/>
                </a:lnTo>
                <a:lnTo>
                  <a:pt x="100" y="1381"/>
                </a:lnTo>
                <a:lnTo>
                  <a:pt x="133" y="1401"/>
                </a:lnTo>
                <a:lnTo>
                  <a:pt x="168" y="1421"/>
                </a:lnTo>
                <a:lnTo>
                  <a:pt x="202" y="1440"/>
                </a:lnTo>
                <a:lnTo>
                  <a:pt x="236" y="1457"/>
                </a:lnTo>
                <a:lnTo>
                  <a:pt x="271" y="1474"/>
                </a:lnTo>
                <a:lnTo>
                  <a:pt x="271" y="1474"/>
                </a:lnTo>
                <a:lnTo>
                  <a:pt x="256" y="1565"/>
                </a:lnTo>
                <a:lnTo>
                  <a:pt x="256" y="1565"/>
                </a:lnTo>
                <a:lnTo>
                  <a:pt x="248" y="1637"/>
                </a:lnTo>
                <a:lnTo>
                  <a:pt x="248" y="1637"/>
                </a:lnTo>
                <a:lnTo>
                  <a:pt x="241" y="1708"/>
                </a:lnTo>
                <a:lnTo>
                  <a:pt x="241" y="1708"/>
                </a:lnTo>
                <a:lnTo>
                  <a:pt x="236" y="1781"/>
                </a:lnTo>
                <a:lnTo>
                  <a:pt x="233" y="1856"/>
                </a:lnTo>
                <a:lnTo>
                  <a:pt x="233" y="1856"/>
                </a:lnTo>
                <a:lnTo>
                  <a:pt x="233" y="1930"/>
                </a:lnTo>
                <a:lnTo>
                  <a:pt x="235" y="2006"/>
                </a:lnTo>
                <a:lnTo>
                  <a:pt x="235" y="2006"/>
                </a:lnTo>
                <a:lnTo>
                  <a:pt x="238" y="2044"/>
                </a:lnTo>
                <a:lnTo>
                  <a:pt x="241" y="2081"/>
                </a:lnTo>
                <a:lnTo>
                  <a:pt x="246" y="2121"/>
                </a:lnTo>
                <a:lnTo>
                  <a:pt x="252" y="2160"/>
                </a:lnTo>
                <a:lnTo>
                  <a:pt x="252" y="2160"/>
                </a:lnTo>
                <a:lnTo>
                  <a:pt x="281" y="2131"/>
                </a:lnTo>
                <a:lnTo>
                  <a:pt x="308" y="2103"/>
                </a:lnTo>
                <a:lnTo>
                  <a:pt x="332" y="2074"/>
                </a:lnTo>
                <a:lnTo>
                  <a:pt x="356" y="2046"/>
                </a:lnTo>
                <a:lnTo>
                  <a:pt x="356" y="2046"/>
                </a:lnTo>
                <a:lnTo>
                  <a:pt x="404" y="1986"/>
                </a:lnTo>
                <a:lnTo>
                  <a:pt x="446" y="1926"/>
                </a:lnTo>
                <a:lnTo>
                  <a:pt x="446" y="1926"/>
                </a:lnTo>
                <a:lnTo>
                  <a:pt x="488" y="1864"/>
                </a:lnTo>
                <a:lnTo>
                  <a:pt x="526" y="1801"/>
                </a:lnTo>
                <a:lnTo>
                  <a:pt x="526" y="1801"/>
                </a:lnTo>
                <a:lnTo>
                  <a:pt x="564" y="1740"/>
                </a:lnTo>
                <a:lnTo>
                  <a:pt x="564" y="1740"/>
                </a:lnTo>
                <a:lnTo>
                  <a:pt x="599" y="1675"/>
                </a:lnTo>
                <a:lnTo>
                  <a:pt x="599" y="1675"/>
                </a:lnTo>
                <a:lnTo>
                  <a:pt x="641" y="1594"/>
                </a:lnTo>
                <a:lnTo>
                  <a:pt x="641" y="1594"/>
                </a:lnTo>
                <a:lnTo>
                  <a:pt x="678" y="1601"/>
                </a:lnTo>
                <a:lnTo>
                  <a:pt x="717" y="1607"/>
                </a:lnTo>
                <a:lnTo>
                  <a:pt x="755" y="1611"/>
                </a:lnTo>
                <a:lnTo>
                  <a:pt x="794" y="1615"/>
                </a:lnTo>
                <a:lnTo>
                  <a:pt x="834" y="1618"/>
                </a:lnTo>
                <a:lnTo>
                  <a:pt x="874" y="1621"/>
                </a:lnTo>
                <a:lnTo>
                  <a:pt x="914" y="1623"/>
                </a:lnTo>
                <a:lnTo>
                  <a:pt x="954" y="1623"/>
                </a:lnTo>
                <a:lnTo>
                  <a:pt x="954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sv-S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7" name="Frihandsfigur 13">
            <a:extLst>
              <a:ext uri="{FF2B5EF4-FFF2-40B4-BE49-F238E27FC236}">
                <a16:creationId xmlns:a16="http://schemas.microsoft.com/office/drawing/2014/main" id="{564B2B2F-3830-467F-BD13-B0D68587C220}"/>
              </a:ext>
            </a:extLst>
          </p:cNvPr>
          <p:cNvSpPr>
            <a:spLocks/>
          </p:cNvSpPr>
          <p:nvPr/>
        </p:nvSpPr>
        <p:spPr bwMode="auto">
          <a:xfrm>
            <a:off x="6096000" y="3124200"/>
            <a:ext cx="1007280" cy="2280634"/>
          </a:xfrm>
          <a:custGeom>
            <a:avLst/>
            <a:gdLst/>
            <a:ahLst/>
            <a:cxnLst>
              <a:cxn ang="0">
                <a:pos x="713" y="1708"/>
              </a:cxn>
              <a:cxn ang="0">
                <a:pos x="713" y="1708"/>
              </a:cxn>
              <a:cxn ang="0">
                <a:pos x="706" y="1637"/>
              </a:cxn>
              <a:cxn ang="0">
                <a:pos x="706" y="1637"/>
              </a:cxn>
              <a:cxn ang="0">
                <a:pos x="698" y="1564"/>
              </a:cxn>
              <a:cxn ang="0">
                <a:pos x="698" y="1564"/>
              </a:cxn>
              <a:cxn ang="0">
                <a:pos x="683" y="1474"/>
              </a:cxn>
              <a:cxn ang="0">
                <a:pos x="683" y="1474"/>
              </a:cxn>
              <a:cxn ang="0">
                <a:pos x="718" y="1457"/>
              </a:cxn>
              <a:cxn ang="0">
                <a:pos x="752" y="1440"/>
              </a:cxn>
              <a:cxn ang="0">
                <a:pos x="786" y="1421"/>
              </a:cxn>
              <a:cxn ang="0">
                <a:pos x="821" y="1401"/>
              </a:cxn>
              <a:cxn ang="0">
                <a:pos x="854" y="1381"/>
              </a:cxn>
              <a:cxn ang="0">
                <a:pos x="888" y="1359"/>
              </a:cxn>
              <a:cxn ang="0">
                <a:pos x="921" y="1337"/>
              </a:cxn>
              <a:cxn ang="0">
                <a:pos x="954" y="1312"/>
              </a:cxn>
              <a:cxn ang="0">
                <a:pos x="0" y="0"/>
              </a:cxn>
              <a:cxn ang="0">
                <a:pos x="0" y="1623"/>
              </a:cxn>
              <a:cxn ang="0">
                <a:pos x="0" y="1623"/>
              </a:cxn>
              <a:cxn ang="0">
                <a:pos x="40" y="1623"/>
              </a:cxn>
              <a:cxn ang="0">
                <a:pos x="82" y="1621"/>
              </a:cxn>
              <a:cxn ang="0">
                <a:pos x="120" y="1618"/>
              </a:cxn>
              <a:cxn ang="0">
                <a:pos x="160" y="1615"/>
              </a:cxn>
              <a:cxn ang="0">
                <a:pos x="199" y="1611"/>
              </a:cxn>
              <a:cxn ang="0">
                <a:pos x="237" y="1607"/>
              </a:cxn>
              <a:cxn ang="0">
                <a:pos x="276" y="1601"/>
              </a:cxn>
              <a:cxn ang="0">
                <a:pos x="313" y="1594"/>
              </a:cxn>
              <a:cxn ang="0">
                <a:pos x="313" y="1594"/>
              </a:cxn>
              <a:cxn ang="0">
                <a:pos x="355" y="1675"/>
              </a:cxn>
              <a:cxn ang="0">
                <a:pos x="355" y="1675"/>
              </a:cxn>
              <a:cxn ang="0">
                <a:pos x="390" y="1740"/>
              </a:cxn>
              <a:cxn ang="0">
                <a:pos x="390" y="1740"/>
              </a:cxn>
              <a:cxn ang="0">
                <a:pos x="428" y="1801"/>
              </a:cxn>
              <a:cxn ang="0">
                <a:pos x="428" y="1801"/>
              </a:cxn>
              <a:cxn ang="0">
                <a:pos x="466" y="1864"/>
              </a:cxn>
              <a:cxn ang="0">
                <a:pos x="508" y="1926"/>
              </a:cxn>
              <a:cxn ang="0">
                <a:pos x="508" y="1926"/>
              </a:cxn>
              <a:cxn ang="0">
                <a:pos x="550" y="1986"/>
              </a:cxn>
              <a:cxn ang="0">
                <a:pos x="598" y="2046"/>
              </a:cxn>
              <a:cxn ang="0">
                <a:pos x="598" y="2046"/>
              </a:cxn>
              <a:cxn ang="0">
                <a:pos x="622" y="2074"/>
              </a:cxn>
              <a:cxn ang="0">
                <a:pos x="648" y="2103"/>
              </a:cxn>
              <a:cxn ang="0">
                <a:pos x="673" y="2131"/>
              </a:cxn>
              <a:cxn ang="0">
                <a:pos x="702" y="2160"/>
              </a:cxn>
              <a:cxn ang="0">
                <a:pos x="702" y="2160"/>
              </a:cxn>
              <a:cxn ang="0">
                <a:pos x="708" y="2121"/>
              </a:cxn>
              <a:cxn ang="0">
                <a:pos x="713" y="2081"/>
              </a:cxn>
              <a:cxn ang="0">
                <a:pos x="716" y="2044"/>
              </a:cxn>
              <a:cxn ang="0">
                <a:pos x="719" y="2006"/>
              </a:cxn>
              <a:cxn ang="0">
                <a:pos x="719" y="2006"/>
              </a:cxn>
              <a:cxn ang="0">
                <a:pos x="722" y="1930"/>
              </a:cxn>
              <a:cxn ang="0">
                <a:pos x="721" y="1856"/>
              </a:cxn>
              <a:cxn ang="0">
                <a:pos x="721" y="1856"/>
              </a:cxn>
              <a:cxn ang="0">
                <a:pos x="719" y="1781"/>
              </a:cxn>
              <a:cxn ang="0">
                <a:pos x="713" y="1708"/>
              </a:cxn>
              <a:cxn ang="0">
                <a:pos x="713" y="1708"/>
              </a:cxn>
            </a:cxnLst>
            <a:rect l="0" t="0" r="r" b="b"/>
            <a:pathLst>
              <a:path w="954" h="2160">
                <a:moveTo>
                  <a:pt x="713" y="1708"/>
                </a:moveTo>
                <a:lnTo>
                  <a:pt x="713" y="1708"/>
                </a:lnTo>
                <a:lnTo>
                  <a:pt x="706" y="1637"/>
                </a:lnTo>
                <a:lnTo>
                  <a:pt x="706" y="1637"/>
                </a:lnTo>
                <a:lnTo>
                  <a:pt x="698" y="1564"/>
                </a:lnTo>
                <a:lnTo>
                  <a:pt x="698" y="1564"/>
                </a:lnTo>
                <a:lnTo>
                  <a:pt x="683" y="1474"/>
                </a:lnTo>
                <a:lnTo>
                  <a:pt x="683" y="1474"/>
                </a:lnTo>
                <a:lnTo>
                  <a:pt x="718" y="1457"/>
                </a:lnTo>
                <a:lnTo>
                  <a:pt x="752" y="1440"/>
                </a:lnTo>
                <a:lnTo>
                  <a:pt x="786" y="1421"/>
                </a:lnTo>
                <a:lnTo>
                  <a:pt x="821" y="1401"/>
                </a:lnTo>
                <a:lnTo>
                  <a:pt x="854" y="1381"/>
                </a:lnTo>
                <a:lnTo>
                  <a:pt x="888" y="1359"/>
                </a:lnTo>
                <a:lnTo>
                  <a:pt x="921" y="1337"/>
                </a:lnTo>
                <a:lnTo>
                  <a:pt x="954" y="1312"/>
                </a:lnTo>
                <a:lnTo>
                  <a:pt x="0" y="0"/>
                </a:lnTo>
                <a:lnTo>
                  <a:pt x="0" y="1623"/>
                </a:lnTo>
                <a:lnTo>
                  <a:pt x="0" y="1623"/>
                </a:lnTo>
                <a:lnTo>
                  <a:pt x="40" y="1623"/>
                </a:lnTo>
                <a:lnTo>
                  <a:pt x="82" y="1621"/>
                </a:lnTo>
                <a:lnTo>
                  <a:pt x="120" y="1618"/>
                </a:lnTo>
                <a:lnTo>
                  <a:pt x="160" y="1615"/>
                </a:lnTo>
                <a:lnTo>
                  <a:pt x="199" y="1611"/>
                </a:lnTo>
                <a:lnTo>
                  <a:pt x="237" y="1607"/>
                </a:lnTo>
                <a:lnTo>
                  <a:pt x="276" y="1601"/>
                </a:lnTo>
                <a:lnTo>
                  <a:pt x="313" y="1594"/>
                </a:lnTo>
                <a:lnTo>
                  <a:pt x="313" y="1594"/>
                </a:lnTo>
                <a:lnTo>
                  <a:pt x="355" y="1675"/>
                </a:lnTo>
                <a:lnTo>
                  <a:pt x="355" y="1675"/>
                </a:lnTo>
                <a:lnTo>
                  <a:pt x="390" y="1740"/>
                </a:lnTo>
                <a:lnTo>
                  <a:pt x="390" y="1740"/>
                </a:lnTo>
                <a:lnTo>
                  <a:pt x="428" y="1801"/>
                </a:lnTo>
                <a:lnTo>
                  <a:pt x="428" y="1801"/>
                </a:lnTo>
                <a:lnTo>
                  <a:pt x="466" y="1864"/>
                </a:lnTo>
                <a:lnTo>
                  <a:pt x="508" y="1926"/>
                </a:lnTo>
                <a:lnTo>
                  <a:pt x="508" y="1926"/>
                </a:lnTo>
                <a:lnTo>
                  <a:pt x="550" y="1986"/>
                </a:lnTo>
                <a:lnTo>
                  <a:pt x="598" y="2046"/>
                </a:lnTo>
                <a:lnTo>
                  <a:pt x="598" y="2046"/>
                </a:lnTo>
                <a:lnTo>
                  <a:pt x="622" y="2074"/>
                </a:lnTo>
                <a:lnTo>
                  <a:pt x="648" y="2103"/>
                </a:lnTo>
                <a:lnTo>
                  <a:pt x="673" y="2131"/>
                </a:lnTo>
                <a:lnTo>
                  <a:pt x="702" y="2160"/>
                </a:lnTo>
                <a:lnTo>
                  <a:pt x="702" y="2160"/>
                </a:lnTo>
                <a:lnTo>
                  <a:pt x="708" y="2121"/>
                </a:lnTo>
                <a:lnTo>
                  <a:pt x="713" y="2081"/>
                </a:lnTo>
                <a:lnTo>
                  <a:pt x="716" y="2044"/>
                </a:lnTo>
                <a:lnTo>
                  <a:pt x="719" y="2006"/>
                </a:lnTo>
                <a:lnTo>
                  <a:pt x="719" y="2006"/>
                </a:lnTo>
                <a:lnTo>
                  <a:pt x="722" y="1930"/>
                </a:lnTo>
                <a:lnTo>
                  <a:pt x="721" y="1856"/>
                </a:lnTo>
                <a:lnTo>
                  <a:pt x="721" y="1856"/>
                </a:lnTo>
                <a:lnTo>
                  <a:pt x="719" y="1781"/>
                </a:lnTo>
                <a:lnTo>
                  <a:pt x="713" y="1708"/>
                </a:lnTo>
                <a:lnTo>
                  <a:pt x="713" y="1708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sv-S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8" name="Frihandsfigur 14">
            <a:extLst>
              <a:ext uri="{FF2B5EF4-FFF2-40B4-BE49-F238E27FC236}">
                <a16:creationId xmlns:a16="http://schemas.microsoft.com/office/drawing/2014/main" id="{DAB76C76-BF06-4541-BF64-C7309216854B}"/>
              </a:ext>
            </a:extLst>
          </p:cNvPr>
          <p:cNvSpPr>
            <a:spLocks/>
          </p:cNvSpPr>
          <p:nvPr/>
        </p:nvSpPr>
        <p:spPr bwMode="auto">
          <a:xfrm>
            <a:off x="6096000" y="3124200"/>
            <a:ext cx="1939595" cy="1409559"/>
          </a:xfrm>
          <a:custGeom>
            <a:avLst/>
            <a:gdLst/>
            <a:ahLst/>
            <a:cxnLst>
              <a:cxn ang="0">
                <a:pos x="1760" y="1199"/>
              </a:cxn>
              <a:cxn ang="0">
                <a:pos x="1760" y="1199"/>
              </a:cxn>
              <a:cxn ang="0">
                <a:pos x="1719" y="1138"/>
              </a:cxn>
              <a:cxn ang="0">
                <a:pos x="1674" y="1078"/>
              </a:cxn>
              <a:cxn ang="0">
                <a:pos x="1674" y="1078"/>
              </a:cxn>
              <a:cxn ang="0">
                <a:pos x="1629" y="1019"/>
              </a:cxn>
              <a:cxn ang="0">
                <a:pos x="1581" y="963"/>
              </a:cxn>
              <a:cxn ang="0">
                <a:pos x="1581" y="963"/>
              </a:cxn>
              <a:cxn ang="0">
                <a:pos x="1534" y="909"/>
              </a:cxn>
              <a:cxn ang="0">
                <a:pos x="1534" y="909"/>
              </a:cxn>
              <a:cxn ang="0">
                <a:pos x="1484" y="856"/>
              </a:cxn>
              <a:cxn ang="0">
                <a:pos x="1484" y="856"/>
              </a:cxn>
              <a:cxn ang="0">
                <a:pos x="1420" y="791"/>
              </a:cxn>
              <a:cxn ang="0">
                <a:pos x="1420" y="791"/>
              </a:cxn>
              <a:cxn ang="0">
                <a:pos x="1438" y="756"/>
              </a:cxn>
              <a:cxn ang="0">
                <a:pos x="1456" y="722"/>
              </a:cxn>
              <a:cxn ang="0">
                <a:pos x="1471" y="688"/>
              </a:cxn>
              <a:cxn ang="0">
                <a:pos x="1487" y="652"/>
              </a:cxn>
              <a:cxn ang="0">
                <a:pos x="1503" y="615"/>
              </a:cxn>
              <a:cxn ang="0">
                <a:pos x="1517" y="578"/>
              </a:cxn>
              <a:cxn ang="0">
                <a:pos x="1530" y="540"/>
              </a:cxn>
              <a:cxn ang="0">
                <a:pos x="1543" y="502"/>
              </a:cxn>
              <a:cxn ang="0">
                <a:pos x="0" y="0"/>
              </a:cxn>
              <a:cxn ang="0">
                <a:pos x="954" y="1312"/>
              </a:cxn>
              <a:cxn ang="0">
                <a:pos x="954" y="1312"/>
              </a:cxn>
              <a:cxn ang="0">
                <a:pos x="987" y="1288"/>
              </a:cxn>
              <a:cxn ang="0">
                <a:pos x="1018" y="1264"/>
              </a:cxn>
              <a:cxn ang="0">
                <a:pos x="1049" y="1239"/>
              </a:cxn>
              <a:cxn ang="0">
                <a:pos x="1080" y="1214"/>
              </a:cxn>
              <a:cxn ang="0">
                <a:pos x="1108" y="1186"/>
              </a:cxn>
              <a:cxn ang="0">
                <a:pos x="1137" y="1161"/>
              </a:cxn>
              <a:cxn ang="0">
                <a:pos x="1164" y="1134"/>
              </a:cxn>
              <a:cxn ang="0">
                <a:pos x="1191" y="1106"/>
              </a:cxn>
              <a:cxn ang="0">
                <a:pos x="1191" y="1106"/>
              </a:cxn>
              <a:cxn ang="0">
                <a:pos x="1273" y="1146"/>
              </a:cxn>
              <a:cxn ang="0">
                <a:pos x="1273" y="1146"/>
              </a:cxn>
              <a:cxn ang="0">
                <a:pos x="1338" y="1178"/>
              </a:cxn>
              <a:cxn ang="0">
                <a:pos x="1338" y="1178"/>
              </a:cxn>
              <a:cxn ang="0">
                <a:pos x="1404" y="1207"/>
              </a:cxn>
              <a:cxn ang="0">
                <a:pos x="1404" y="1207"/>
              </a:cxn>
              <a:cxn ang="0">
                <a:pos x="1473" y="1234"/>
              </a:cxn>
              <a:cxn ang="0">
                <a:pos x="1541" y="1259"/>
              </a:cxn>
              <a:cxn ang="0">
                <a:pos x="1541" y="1259"/>
              </a:cxn>
              <a:cxn ang="0">
                <a:pos x="1613" y="1282"/>
              </a:cxn>
              <a:cxn ang="0">
                <a:pos x="1686" y="1304"/>
              </a:cxn>
              <a:cxn ang="0">
                <a:pos x="1686" y="1304"/>
              </a:cxn>
              <a:cxn ang="0">
                <a:pos x="1723" y="1312"/>
              </a:cxn>
              <a:cxn ang="0">
                <a:pos x="1760" y="1321"/>
              </a:cxn>
              <a:cxn ang="0">
                <a:pos x="1799" y="1329"/>
              </a:cxn>
              <a:cxn ang="0">
                <a:pos x="1837" y="1335"/>
              </a:cxn>
              <a:cxn ang="0">
                <a:pos x="1837" y="1335"/>
              </a:cxn>
              <a:cxn ang="0">
                <a:pos x="1820" y="1299"/>
              </a:cxn>
              <a:cxn ang="0">
                <a:pos x="1800" y="1265"/>
              </a:cxn>
              <a:cxn ang="0">
                <a:pos x="1782" y="1232"/>
              </a:cxn>
              <a:cxn ang="0">
                <a:pos x="1760" y="1199"/>
              </a:cxn>
              <a:cxn ang="0">
                <a:pos x="1760" y="1199"/>
              </a:cxn>
            </a:cxnLst>
            <a:rect l="0" t="0" r="r" b="b"/>
            <a:pathLst>
              <a:path w="1837" h="1335">
                <a:moveTo>
                  <a:pt x="1760" y="1199"/>
                </a:moveTo>
                <a:lnTo>
                  <a:pt x="1760" y="1199"/>
                </a:lnTo>
                <a:lnTo>
                  <a:pt x="1719" y="1138"/>
                </a:lnTo>
                <a:lnTo>
                  <a:pt x="1674" y="1078"/>
                </a:lnTo>
                <a:lnTo>
                  <a:pt x="1674" y="1078"/>
                </a:lnTo>
                <a:lnTo>
                  <a:pt x="1629" y="1019"/>
                </a:lnTo>
                <a:lnTo>
                  <a:pt x="1581" y="963"/>
                </a:lnTo>
                <a:lnTo>
                  <a:pt x="1581" y="963"/>
                </a:lnTo>
                <a:lnTo>
                  <a:pt x="1534" y="909"/>
                </a:lnTo>
                <a:lnTo>
                  <a:pt x="1534" y="909"/>
                </a:lnTo>
                <a:lnTo>
                  <a:pt x="1484" y="856"/>
                </a:lnTo>
                <a:lnTo>
                  <a:pt x="1484" y="856"/>
                </a:lnTo>
                <a:lnTo>
                  <a:pt x="1420" y="791"/>
                </a:lnTo>
                <a:lnTo>
                  <a:pt x="1420" y="791"/>
                </a:lnTo>
                <a:lnTo>
                  <a:pt x="1438" y="756"/>
                </a:lnTo>
                <a:lnTo>
                  <a:pt x="1456" y="722"/>
                </a:lnTo>
                <a:lnTo>
                  <a:pt x="1471" y="688"/>
                </a:lnTo>
                <a:lnTo>
                  <a:pt x="1487" y="652"/>
                </a:lnTo>
                <a:lnTo>
                  <a:pt x="1503" y="615"/>
                </a:lnTo>
                <a:lnTo>
                  <a:pt x="1517" y="578"/>
                </a:lnTo>
                <a:lnTo>
                  <a:pt x="1530" y="540"/>
                </a:lnTo>
                <a:lnTo>
                  <a:pt x="1543" y="502"/>
                </a:lnTo>
                <a:lnTo>
                  <a:pt x="0" y="0"/>
                </a:lnTo>
                <a:lnTo>
                  <a:pt x="954" y="1312"/>
                </a:lnTo>
                <a:lnTo>
                  <a:pt x="954" y="1312"/>
                </a:lnTo>
                <a:lnTo>
                  <a:pt x="987" y="1288"/>
                </a:lnTo>
                <a:lnTo>
                  <a:pt x="1018" y="1264"/>
                </a:lnTo>
                <a:lnTo>
                  <a:pt x="1049" y="1239"/>
                </a:lnTo>
                <a:lnTo>
                  <a:pt x="1080" y="1214"/>
                </a:lnTo>
                <a:lnTo>
                  <a:pt x="1108" y="1186"/>
                </a:lnTo>
                <a:lnTo>
                  <a:pt x="1137" y="1161"/>
                </a:lnTo>
                <a:lnTo>
                  <a:pt x="1164" y="1134"/>
                </a:lnTo>
                <a:lnTo>
                  <a:pt x="1191" y="1106"/>
                </a:lnTo>
                <a:lnTo>
                  <a:pt x="1191" y="1106"/>
                </a:lnTo>
                <a:lnTo>
                  <a:pt x="1273" y="1146"/>
                </a:lnTo>
                <a:lnTo>
                  <a:pt x="1273" y="1146"/>
                </a:lnTo>
                <a:lnTo>
                  <a:pt x="1338" y="1178"/>
                </a:lnTo>
                <a:lnTo>
                  <a:pt x="1338" y="1178"/>
                </a:lnTo>
                <a:lnTo>
                  <a:pt x="1404" y="1207"/>
                </a:lnTo>
                <a:lnTo>
                  <a:pt x="1404" y="1207"/>
                </a:lnTo>
                <a:lnTo>
                  <a:pt x="1473" y="1234"/>
                </a:lnTo>
                <a:lnTo>
                  <a:pt x="1541" y="1259"/>
                </a:lnTo>
                <a:lnTo>
                  <a:pt x="1541" y="1259"/>
                </a:lnTo>
                <a:lnTo>
                  <a:pt x="1613" y="1282"/>
                </a:lnTo>
                <a:lnTo>
                  <a:pt x="1686" y="1304"/>
                </a:lnTo>
                <a:lnTo>
                  <a:pt x="1686" y="1304"/>
                </a:lnTo>
                <a:lnTo>
                  <a:pt x="1723" y="1312"/>
                </a:lnTo>
                <a:lnTo>
                  <a:pt x="1760" y="1321"/>
                </a:lnTo>
                <a:lnTo>
                  <a:pt x="1799" y="1329"/>
                </a:lnTo>
                <a:lnTo>
                  <a:pt x="1837" y="1335"/>
                </a:lnTo>
                <a:lnTo>
                  <a:pt x="1837" y="1335"/>
                </a:lnTo>
                <a:lnTo>
                  <a:pt x="1820" y="1299"/>
                </a:lnTo>
                <a:lnTo>
                  <a:pt x="1800" y="1265"/>
                </a:lnTo>
                <a:lnTo>
                  <a:pt x="1782" y="1232"/>
                </a:lnTo>
                <a:lnTo>
                  <a:pt x="1760" y="1199"/>
                </a:lnTo>
                <a:lnTo>
                  <a:pt x="1760" y="1199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sv-S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9" name="Frihandsfigur 15">
            <a:extLst>
              <a:ext uri="{FF2B5EF4-FFF2-40B4-BE49-F238E27FC236}">
                <a16:creationId xmlns:a16="http://schemas.microsoft.com/office/drawing/2014/main" id="{42DB5D1D-9911-4034-A2B0-82C25314DC7C}"/>
              </a:ext>
            </a:extLst>
          </p:cNvPr>
          <p:cNvSpPr>
            <a:spLocks/>
          </p:cNvSpPr>
          <p:nvPr/>
        </p:nvSpPr>
        <p:spPr bwMode="auto">
          <a:xfrm>
            <a:off x="6096000" y="2596275"/>
            <a:ext cx="2398889" cy="1057961"/>
          </a:xfrm>
          <a:custGeom>
            <a:avLst/>
            <a:gdLst/>
            <a:ahLst/>
            <a:cxnLst>
              <a:cxn ang="0">
                <a:pos x="2129" y="437"/>
              </a:cxn>
              <a:cxn ang="0">
                <a:pos x="2129" y="437"/>
              </a:cxn>
              <a:cxn ang="0">
                <a:pos x="2059" y="411"/>
              </a:cxn>
              <a:cxn ang="0">
                <a:pos x="1987" y="388"/>
              </a:cxn>
              <a:cxn ang="0">
                <a:pos x="1987" y="388"/>
              </a:cxn>
              <a:cxn ang="0">
                <a:pos x="1917" y="367"/>
              </a:cxn>
              <a:cxn ang="0">
                <a:pos x="1846" y="350"/>
              </a:cxn>
              <a:cxn ang="0">
                <a:pos x="1846" y="350"/>
              </a:cxn>
              <a:cxn ang="0">
                <a:pos x="1774" y="334"/>
              </a:cxn>
              <a:cxn ang="0">
                <a:pos x="1774" y="334"/>
              </a:cxn>
              <a:cxn ang="0">
                <a:pos x="1704" y="320"/>
              </a:cxn>
              <a:cxn ang="0">
                <a:pos x="1704" y="320"/>
              </a:cxn>
              <a:cxn ang="0">
                <a:pos x="1613" y="306"/>
              </a:cxn>
              <a:cxn ang="0">
                <a:pos x="1613" y="306"/>
              </a:cxn>
              <a:cxn ang="0">
                <a:pos x="1609" y="267"/>
              </a:cxn>
              <a:cxn ang="0">
                <a:pos x="1601" y="230"/>
              </a:cxn>
              <a:cxn ang="0">
                <a:pos x="1594" y="191"/>
              </a:cxn>
              <a:cxn ang="0">
                <a:pos x="1586" y="153"/>
              </a:cxn>
              <a:cxn ang="0">
                <a:pos x="1577" y="115"/>
              </a:cxn>
              <a:cxn ang="0">
                <a:pos x="1567" y="77"/>
              </a:cxn>
              <a:cxn ang="0">
                <a:pos x="1556" y="38"/>
              </a:cxn>
              <a:cxn ang="0">
                <a:pos x="1543" y="0"/>
              </a:cxn>
              <a:cxn ang="0">
                <a:pos x="0" y="500"/>
              </a:cxn>
              <a:cxn ang="0">
                <a:pos x="1543" y="1002"/>
              </a:cxn>
              <a:cxn ang="0">
                <a:pos x="1543" y="1002"/>
              </a:cxn>
              <a:cxn ang="0">
                <a:pos x="1556" y="963"/>
              </a:cxn>
              <a:cxn ang="0">
                <a:pos x="1567" y="925"/>
              </a:cxn>
              <a:cxn ang="0">
                <a:pos x="1577" y="886"/>
              </a:cxn>
              <a:cxn ang="0">
                <a:pos x="1586" y="847"/>
              </a:cxn>
              <a:cxn ang="0">
                <a:pos x="1594" y="809"/>
              </a:cxn>
              <a:cxn ang="0">
                <a:pos x="1601" y="772"/>
              </a:cxn>
              <a:cxn ang="0">
                <a:pos x="1609" y="733"/>
              </a:cxn>
              <a:cxn ang="0">
                <a:pos x="1613" y="696"/>
              </a:cxn>
              <a:cxn ang="0">
                <a:pos x="1613" y="696"/>
              </a:cxn>
              <a:cxn ang="0">
                <a:pos x="1704" y="680"/>
              </a:cxn>
              <a:cxn ang="0">
                <a:pos x="1704" y="680"/>
              </a:cxn>
              <a:cxn ang="0">
                <a:pos x="1774" y="667"/>
              </a:cxn>
              <a:cxn ang="0">
                <a:pos x="1774" y="667"/>
              </a:cxn>
              <a:cxn ang="0">
                <a:pos x="1846" y="652"/>
              </a:cxn>
              <a:cxn ang="0">
                <a:pos x="1846" y="652"/>
              </a:cxn>
              <a:cxn ang="0">
                <a:pos x="1917" y="633"/>
              </a:cxn>
              <a:cxn ang="0">
                <a:pos x="1987" y="613"/>
              </a:cxn>
              <a:cxn ang="0">
                <a:pos x="1987" y="613"/>
              </a:cxn>
              <a:cxn ang="0">
                <a:pos x="2059" y="590"/>
              </a:cxn>
              <a:cxn ang="0">
                <a:pos x="2129" y="564"/>
              </a:cxn>
              <a:cxn ang="0">
                <a:pos x="2129" y="564"/>
              </a:cxn>
              <a:cxn ang="0">
                <a:pos x="2165" y="550"/>
              </a:cxn>
              <a:cxn ang="0">
                <a:pos x="2201" y="534"/>
              </a:cxn>
              <a:cxn ang="0">
                <a:pos x="2236" y="519"/>
              </a:cxn>
              <a:cxn ang="0">
                <a:pos x="2272" y="500"/>
              </a:cxn>
              <a:cxn ang="0">
                <a:pos x="2272" y="500"/>
              </a:cxn>
              <a:cxn ang="0">
                <a:pos x="2236" y="483"/>
              </a:cxn>
              <a:cxn ang="0">
                <a:pos x="2201" y="466"/>
              </a:cxn>
              <a:cxn ang="0">
                <a:pos x="2165" y="450"/>
              </a:cxn>
              <a:cxn ang="0">
                <a:pos x="2129" y="437"/>
              </a:cxn>
              <a:cxn ang="0">
                <a:pos x="2129" y="437"/>
              </a:cxn>
            </a:cxnLst>
            <a:rect l="0" t="0" r="r" b="b"/>
            <a:pathLst>
              <a:path w="2272" h="1002">
                <a:moveTo>
                  <a:pt x="2129" y="437"/>
                </a:moveTo>
                <a:lnTo>
                  <a:pt x="2129" y="437"/>
                </a:lnTo>
                <a:lnTo>
                  <a:pt x="2059" y="411"/>
                </a:lnTo>
                <a:lnTo>
                  <a:pt x="1987" y="388"/>
                </a:lnTo>
                <a:lnTo>
                  <a:pt x="1987" y="388"/>
                </a:lnTo>
                <a:lnTo>
                  <a:pt x="1917" y="367"/>
                </a:lnTo>
                <a:lnTo>
                  <a:pt x="1846" y="350"/>
                </a:lnTo>
                <a:lnTo>
                  <a:pt x="1846" y="350"/>
                </a:lnTo>
                <a:lnTo>
                  <a:pt x="1774" y="334"/>
                </a:lnTo>
                <a:lnTo>
                  <a:pt x="1774" y="334"/>
                </a:lnTo>
                <a:lnTo>
                  <a:pt x="1704" y="320"/>
                </a:lnTo>
                <a:lnTo>
                  <a:pt x="1704" y="320"/>
                </a:lnTo>
                <a:lnTo>
                  <a:pt x="1613" y="306"/>
                </a:lnTo>
                <a:lnTo>
                  <a:pt x="1613" y="306"/>
                </a:lnTo>
                <a:lnTo>
                  <a:pt x="1609" y="267"/>
                </a:lnTo>
                <a:lnTo>
                  <a:pt x="1601" y="230"/>
                </a:lnTo>
                <a:lnTo>
                  <a:pt x="1594" y="191"/>
                </a:lnTo>
                <a:lnTo>
                  <a:pt x="1586" y="153"/>
                </a:lnTo>
                <a:lnTo>
                  <a:pt x="1577" y="115"/>
                </a:lnTo>
                <a:lnTo>
                  <a:pt x="1567" y="77"/>
                </a:lnTo>
                <a:lnTo>
                  <a:pt x="1556" y="38"/>
                </a:lnTo>
                <a:lnTo>
                  <a:pt x="1543" y="0"/>
                </a:lnTo>
                <a:lnTo>
                  <a:pt x="0" y="500"/>
                </a:lnTo>
                <a:lnTo>
                  <a:pt x="1543" y="1002"/>
                </a:lnTo>
                <a:lnTo>
                  <a:pt x="1543" y="1002"/>
                </a:lnTo>
                <a:lnTo>
                  <a:pt x="1556" y="963"/>
                </a:lnTo>
                <a:lnTo>
                  <a:pt x="1567" y="925"/>
                </a:lnTo>
                <a:lnTo>
                  <a:pt x="1577" y="886"/>
                </a:lnTo>
                <a:lnTo>
                  <a:pt x="1586" y="847"/>
                </a:lnTo>
                <a:lnTo>
                  <a:pt x="1594" y="809"/>
                </a:lnTo>
                <a:lnTo>
                  <a:pt x="1601" y="772"/>
                </a:lnTo>
                <a:lnTo>
                  <a:pt x="1609" y="733"/>
                </a:lnTo>
                <a:lnTo>
                  <a:pt x="1613" y="696"/>
                </a:lnTo>
                <a:lnTo>
                  <a:pt x="1613" y="696"/>
                </a:lnTo>
                <a:lnTo>
                  <a:pt x="1704" y="680"/>
                </a:lnTo>
                <a:lnTo>
                  <a:pt x="1704" y="680"/>
                </a:lnTo>
                <a:lnTo>
                  <a:pt x="1774" y="667"/>
                </a:lnTo>
                <a:lnTo>
                  <a:pt x="1774" y="667"/>
                </a:lnTo>
                <a:lnTo>
                  <a:pt x="1846" y="652"/>
                </a:lnTo>
                <a:lnTo>
                  <a:pt x="1846" y="652"/>
                </a:lnTo>
                <a:lnTo>
                  <a:pt x="1917" y="633"/>
                </a:lnTo>
                <a:lnTo>
                  <a:pt x="1987" y="613"/>
                </a:lnTo>
                <a:lnTo>
                  <a:pt x="1987" y="613"/>
                </a:lnTo>
                <a:lnTo>
                  <a:pt x="2059" y="590"/>
                </a:lnTo>
                <a:lnTo>
                  <a:pt x="2129" y="564"/>
                </a:lnTo>
                <a:lnTo>
                  <a:pt x="2129" y="564"/>
                </a:lnTo>
                <a:lnTo>
                  <a:pt x="2165" y="550"/>
                </a:lnTo>
                <a:lnTo>
                  <a:pt x="2201" y="534"/>
                </a:lnTo>
                <a:lnTo>
                  <a:pt x="2236" y="519"/>
                </a:lnTo>
                <a:lnTo>
                  <a:pt x="2272" y="500"/>
                </a:lnTo>
                <a:lnTo>
                  <a:pt x="2272" y="500"/>
                </a:lnTo>
                <a:lnTo>
                  <a:pt x="2236" y="483"/>
                </a:lnTo>
                <a:lnTo>
                  <a:pt x="2201" y="466"/>
                </a:lnTo>
                <a:lnTo>
                  <a:pt x="2165" y="450"/>
                </a:lnTo>
                <a:lnTo>
                  <a:pt x="2129" y="437"/>
                </a:lnTo>
                <a:lnTo>
                  <a:pt x="2129" y="43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sv-S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20" name="Frihandsfigur 16">
            <a:extLst>
              <a:ext uri="{FF2B5EF4-FFF2-40B4-BE49-F238E27FC236}">
                <a16:creationId xmlns:a16="http://schemas.microsoft.com/office/drawing/2014/main" id="{D210CEEE-41BE-476D-B5C1-1B471636F23C}"/>
              </a:ext>
            </a:extLst>
          </p:cNvPr>
          <p:cNvSpPr>
            <a:spLocks/>
          </p:cNvSpPr>
          <p:nvPr/>
        </p:nvSpPr>
        <p:spPr bwMode="auto">
          <a:xfrm>
            <a:off x="6096000" y="1714642"/>
            <a:ext cx="1939595" cy="1409559"/>
          </a:xfrm>
          <a:custGeom>
            <a:avLst/>
            <a:gdLst/>
            <a:ahLst/>
            <a:cxnLst>
              <a:cxn ang="0">
                <a:pos x="1686" y="33"/>
              </a:cxn>
              <a:cxn ang="0">
                <a:pos x="1686" y="33"/>
              </a:cxn>
              <a:cxn ang="0">
                <a:pos x="1613" y="53"/>
              </a:cxn>
              <a:cxn ang="0">
                <a:pos x="1541" y="77"/>
              </a:cxn>
              <a:cxn ang="0">
                <a:pos x="1541" y="77"/>
              </a:cxn>
              <a:cxn ang="0">
                <a:pos x="1473" y="101"/>
              </a:cxn>
              <a:cxn ang="0">
                <a:pos x="1404" y="128"/>
              </a:cxn>
              <a:cxn ang="0">
                <a:pos x="1404" y="128"/>
              </a:cxn>
              <a:cxn ang="0">
                <a:pos x="1338" y="159"/>
              </a:cxn>
              <a:cxn ang="0">
                <a:pos x="1338" y="159"/>
              </a:cxn>
              <a:cxn ang="0">
                <a:pos x="1273" y="189"/>
              </a:cxn>
              <a:cxn ang="0">
                <a:pos x="1273" y="189"/>
              </a:cxn>
              <a:cxn ang="0">
                <a:pos x="1191" y="230"/>
              </a:cxn>
              <a:cxn ang="0">
                <a:pos x="1191" y="230"/>
              </a:cxn>
              <a:cxn ang="0">
                <a:pos x="1164" y="201"/>
              </a:cxn>
              <a:cxn ang="0">
                <a:pos x="1137" y="176"/>
              </a:cxn>
              <a:cxn ang="0">
                <a:pos x="1108" y="149"/>
              </a:cxn>
              <a:cxn ang="0">
                <a:pos x="1080" y="123"/>
              </a:cxn>
              <a:cxn ang="0">
                <a:pos x="1049" y="97"/>
              </a:cxn>
              <a:cxn ang="0">
                <a:pos x="1018" y="71"/>
              </a:cxn>
              <a:cxn ang="0">
                <a:pos x="987" y="47"/>
              </a:cxn>
              <a:cxn ang="0">
                <a:pos x="954" y="23"/>
              </a:cxn>
              <a:cxn ang="0">
                <a:pos x="0" y="1335"/>
              </a:cxn>
              <a:cxn ang="0">
                <a:pos x="1543" y="835"/>
              </a:cxn>
              <a:cxn ang="0">
                <a:pos x="1543" y="835"/>
              </a:cxn>
              <a:cxn ang="0">
                <a:pos x="1530" y="796"/>
              </a:cxn>
              <a:cxn ang="0">
                <a:pos x="1517" y="757"/>
              </a:cxn>
              <a:cxn ang="0">
                <a:pos x="1503" y="720"/>
              </a:cxn>
              <a:cxn ang="0">
                <a:pos x="1487" y="685"/>
              </a:cxn>
              <a:cxn ang="0">
                <a:pos x="1471" y="649"/>
              </a:cxn>
              <a:cxn ang="0">
                <a:pos x="1456" y="613"/>
              </a:cxn>
              <a:cxn ang="0">
                <a:pos x="1438" y="579"/>
              </a:cxn>
              <a:cxn ang="0">
                <a:pos x="1420" y="544"/>
              </a:cxn>
              <a:cxn ang="0">
                <a:pos x="1420" y="544"/>
              </a:cxn>
              <a:cxn ang="0">
                <a:pos x="1484" y="480"/>
              </a:cxn>
              <a:cxn ang="0">
                <a:pos x="1484" y="480"/>
              </a:cxn>
              <a:cxn ang="0">
                <a:pos x="1534" y="427"/>
              </a:cxn>
              <a:cxn ang="0">
                <a:pos x="1534" y="427"/>
              </a:cxn>
              <a:cxn ang="0">
                <a:pos x="1581" y="373"/>
              </a:cxn>
              <a:cxn ang="0">
                <a:pos x="1581" y="373"/>
              </a:cxn>
              <a:cxn ang="0">
                <a:pos x="1629" y="316"/>
              </a:cxn>
              <a:cxn ang="0">
                <a:pos x="1674" y="259"/>
              </a:cxn>
              <a:cxn ang="0">
                <a:pos x="1674" y="259"/>
              </a:cxn>
              <a:cxn ang="0">
                <a:pos x="1719" y="199"/>
              </a:cxn>
              <a:cxn ang="0">
                <a:pos x="1760" y="136"/>
              </a:cxn>
              <a:cxn ang="0">
                <a:pos x="1760" y="136"/>
              </a:cxn>
              <a:cxn ang="0">
                <a:pos x="1782" y="103"/>
              </a:cxn>
              <a:cxn ang="0">
                <a:pos x="1800" y="70"/>
              </a:cxn>
              <a:cxn ang="0">
                <a:pos x="1820" y="36"/>
              </a:cxn>
              <a:cxn ang="0">
                <a:pos x="1837" y="0"/>
              </a:cxn>
              <a:cxn ang="0">
                <a:pos x="1837" y="0"/>
              </a:cxn>
              <a:cxn ang="0">
                <a:pos x="1799" y="7"/>
              </a:cxn>
              <a:cxn ang="0">
                <a:pos x="1760" y="14"/>
              </a:cxn>
              <a:cxn ang="0">
                <a:pos x="1723" y="23"/>
              </a:cxn>
              <a:cxn ang="0">
                <a:pos x="1686" y="33"/>
              </a:cxn>
              <a:cxn ang="0">
                <a:pos x="1686" y="33"/>
              </a:cxn>
            </a:cxnLst>
            <a:rect l="0" t="0" r="r" b="b"/>
            <a:pathLst>
              <a:path w="1837" h="1335">
                <a:moveTo>
                  <a:pt x="1686" y="33"/>
                </a:moveTo>
                <a:lnTo>
                  <a:pt x="1686" y="33"/>
                </a:lnTo>
                <a:lnTo>
                  <a:pt x="1613" y="53"/>
                </a:lnTo>
                <a:lnTo>
                  <a:pt x="1541" y="77"/>
                </a:lnTo>
                <a:lnTo>
                  <a:pt x="1541" y="77"/>
                </a:lnTo>
                <a:lnTo>
                  <a:pt x="1473" y="101"/>
                </a:lnTo>
                <a:lnTo>
                  <a:pt x="1404" y="128"/>
                </a:lnTo>
                <a:lnTo>
                  <a:pt x="1404" y="128"/>
                </a:lnTo>
                <a:lnTo>
                  <a:pt x="1338" y="159"/>
                </a:lnTo>
                <a:lnTo>
                  <a:pt x="1338" y="159"/>
                </a:lnTo>
                <a:lnTo>
                  <a:pt x="1273" y="189"/>
                </a:lnTo>
                <a:lnTo>
                  <a:pt x="1273" y="189"/>
                </a:lnTo>
                <a:lnTo>
                  <a:pt x="1191" y="230"/>
                </a:lnTo>
                <a:lnTo>
                  <a:pt x="1191" y="230"/>
                </a:lnTo>
                <a:lnTo>
                  <a:pt x="1164" y="201"/>
                </a:lnTo>
                <a:lnTo>
                  <a:pt x="1137" y="176"/>
                </a:lnTo>
                <a:lnTo>
                  <a:pt x="1108" y="149"/>
                </a:lnTo>
                <a:lnTo>
                  <a:pt x="1080" y="123"/>
                </a:lnTo>
                <a:lnTo>
                  <a:pt x="1049" y="97"/>
                </a:lnTo>
                <a:lnTo>
                  <a:pt x="1018" y="71"/>
                </a:lnTo>
                <a:lnTo>
                  <a:pt x="987" y="47"/>
                </a:lnTo>
                <a:lnTo>
                  <a:pt x="954" y="23"/>
                </a:lnTo>
                <a:lnTo>
                  <a:pt x="0" y="1335"/>
                </a:lnTo>
                <a:lnTo>
                  <a:pt x="1543" y="835"/>
                </a:lnTo>
                <a:lnTo>
                  <a:pt x="1543" y="835"/>
                </a:lnTo>
                <a:lnTo>
                  <a:pt x="1530" y="796"/>
                </a:lnTo>
                <a:lnTo>
                  <a:pt x="1517" y="757"/>
                </a:lnTo>
                <a:lnTo>
                  <a:pt x="1503" y="720"/>
                </a:lnTo>
                <a:lnTo>
                  <a:pt x="1487" y="685"/>
                </a:lnTo>
                <a:lnTo>
                  <a:pt x="1471" y="649"/>
                </a:lnTo>
                <a:lnTo>
                  <a:pt x="1456" y="613"/>
                </a:lnTo>
                <a:lnTo>
                  <a:pt x="1438" y="579"/>
                </a:lnTo>
                <a:lnTo>
                  <a:pt x="1420" y="544"/>
                </a:lnTo>
                <a:lnTo>
                  <a:pt x="1420" y="544"/>
                </a:lnTo>
                <a:lnTo>
                  <a:pt x="1484" y="480"/>
                </a:lnTo>
                <a:lnTo>
                  <a:pt x="1484" y="480"/>
                </a:lnTo>
                <a:lnTo>
                  <a:pt x="1534" y="427"/>
                </a:lnTo>
                <a:lnTo>
                  <a:pt x="1534" y="427"/>
                </a:lnTo>
                <a:lnTo>
                  <a:pt x="1581" y="373"/>
                </a:lnTo>
                <a:lnTo>
                  <a:pt x="1581" y="373"/>
                </a:lnTo>
                <a:lnTo>
                  <a:pt x="1629" y="316"/>
                </a:lnTo>
                <a:lnTo>
                  <a:pt x="1674" y="259"/>
                </a:lnTo>
                <a:lnTo>
                  <a:pt x="1674" y="259"/>
                </a:lnTo>
                <a:lnTo>
                  <a:pt x="1719" y="199"/>
                </a:lnTo>
                <a:lnTo>
                  <a:pt x="1760" y="136"/>
                </a:lnTo>
                <a:lnTo>
                  <a:pt x="1760" y="136"/>
                </a:lnTo>
                <a:lnTo>
                  <a:pt x="1782" y="103"/>
                </a:lnTo>
                <a:lnTo>
                  <a:pt x="1800" y="70"/>
                </a:lnTo>
                <a:lnTo>
                  <a:pt x="1820" y="36"/>
                </a:lnTo>
                <a:lnTo>
                  <a:pt x="1837" y="0"/>
                </a:lnTo>
                <a:lnTo>
                  <a:pt x="1837" y="0"/>
                </a:lnTo>
                <a:lnTo>
                  <a:pt x="1799" y="7"/>
                </a:lnTo>
                <a:lnTo>
                  <a:pt x="1760" y="14"/>
                </a:lnTo>
                <a:lnTo>
                  <a:pt x="1723" y="23"/>
                </a:lnTo>
                <a:lnTo>
                  <a:pt x="1686" y="33"/>
                </a:lnTo>
                <a:lnTo>
                  <a:pt x="1686" y="3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sv-S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21" name="Frihandsfigur 17">
            <a:extLst>
              <a:ext uri="{FF2B5EF4-FFF2-40B4-BE49-F238E27FC236}">
                <a16:creationId xmlns:a16="http://schemas.microsoft.com/office/drawing/2014/main" id="{83235E8A-3EAA-456F-B734-58F5963EFD7D}"/>
              </a:ext>
            </a:extLst>
          </p:cNvPr>
          <p:cNvSpPr>
            <a:spLocks/>
          </p:cNvSpPr>
          <p:nvPr/>
        </p:nvSpPr>
        <p:spPr bwMode="auto">
          <a:xfrm>
            <a:off x="6096000" y="843566"/>
            <a:ext cx="1007280" cy="2280634"/>
          </a:xfrm>
          <a:custGeom>
            <a:avLst/>
            <a:gdLst/>
            <a:ahLst/>
            <a:cxnLst>
              <a:cxn ang="0">
                <a:pos x="683" y="686"/>
              </a:cxn>
              <a:cxn ang="0">
                <a:pos x="683" y="686"/>
              </a:cxn>
              <a:cxn ang="0">
                <a:pos x="698" y="596"/>
              </a:cxn>
              <a:cxn ang="0">
                <a:pos x="698" y="596"/>
              </a:cxn>
              <a:cxn ang="0">
                <a:pos x="706" y="525"/>
              </a:cxn>
              <a:cxn ang="0">
                <a:pos x="706" y="525"/>
              </a:cxn>
              <a:cxn ang="0">
                <a:pos x="713" y="452"/>
              </a:cxn>
              <a:cxn ang="0">
                <a:pos x="713" y="452"/>
              </a:cxn>
              <a:cxn ang="0">
                <a:pos x="719" y="379"/>
              </a:cxn>
              <a:cxn ang="0">
                <a:pos x="721" y="306"/>
              </a:cxn>
              <a:cxn ang="0">
                <a:pos x="721" y="306"/>
              </a:cxn>
              <a:cxn ang="0">
                <a:pos x="722" y="230"/>
              </a:cxn>
              <a:cxn ang="0">
                <a:pos x="719" y="156"/>
              </a:cxn>
              <a:cxn ang="0">
                <a:pos x="719" y="156"/>
              </a:cxn>
              <a:cxn ang="0">
                <a:pos x="716" y="117"/>
              </a:cxn>
              <a:cxn ang="0">
                <a:pos x="713" y="79"/>
              </a:cxn>
              <a:cxn ang="0">
                <a:pos x="708" y="40"/>
              </a:cxn>
              <a:cxn ang="0">
                <a:pos x="702" y="0"/>
              </a:cxn>
              <a:cxn ang="0">
                <a:pos x="702" y="0"/>
              </a:cxn>
              <a:cxn ang="0">
                <a:pos x="673" y="29"/>
              </a:cxn>
              <a:cxn ang="0">
                <a:pos x="648" y="57"/>
              </a:cxn>
              <a:cxn ang="0">
                <a:pos x="622" y="86"/>
              </a:cxn>
              <a:cxn ang="0">
                <a:pos x="598" y="116"/>
              </a:cxn>
              <a:cxn ang="0">
                <a:pos x="598" y="116"/>
              </a:cxn>
              <a:cxn ang="0">
                <a:pos x="550" y="176"/>
              </a:cxn>
              <a:cxn ang="0">
                <a:pos x="508" y="236"/>
              </a:cxn>
              <a:cxn ang="0">
                <a:pos x="508" y="236"/>
              </a:cxn>
              <a:cxn ang="0">
                <a:pos x="466" y="297"/>
              </a:cxn>
              <a:cxn ang="0">
                <a:pos x="428" y="359"/>
              </a:cxn>
              <a:cxn ang="0">
                <a:pos x="428" y="359"/>
              </a:cxn>
              <a:cxn ang="0">
                <a:pos x="390" y="422"/>
              </a:cxn>
              <a:cxn ang="0">
                <a:pos x="390" y="422"/>
              </a:cxn>
              <a:cxn ang="0">
                <a:pos x="355" y="485"/>
              </a:cxn>
              <a:cxn ang="0">
                <a:pos x="355" y="485"/>
              </a:cxn>
              <a:cxn ang="0">
                <a:pos x="313" y="566"/>
              </a:cxn>
              <a:cxn ang="0">
                <a:pos x="313" y="566"/>
              </a:cxn>
              <a:cxn ang="0">
                <a:pos x="276" y="559"/>
              </a:cxn>
              <a:cxn ang="0">
                <a:pos x="237" y="553"/>
              </a:cxn>
              <a:cxn ang="0">
                <a:pos x="199" y="549"/>
              </a:cxn>
              <a:cxn ang="0">
                <a:pos x="160" y="545"/>
              </a:cxn>
              <a:cxn ang="0">
                <a:pos x="120" y="542"/>
              </a:cxn>
              <a:cxn ang="0">
                <a:pos x="82" y="540"/>
              </a:cxn>
              <a:cxn ang="0">
                <a:pos x="40" y="539"/>
              </a:cxn>
              <a:cxn ang="0">
                <a:pos x="0" y="537"/>
              </a:cxn>
              <a:cxn ang="0">
                <a:pos x="0" y="2160"/>
              </a:cxn>
              <a:cxn ang="0">
                <a:pos x="954" y="848"/>
              </a:cxn>
              <a:cxn ang="0">
                <a:pos x="954" y="848"/>
              </a:cxn>
              <a:cxn ang="0">
                <a:pos x="921" y="825"/>
              </a:cxn>
              <a:cxn ang="0">
                <a:pos x="888" y="802"/>
              </a:cxn>
              <a:cxn ang="0">
                <a:pos x="854" y="781"/>
              </a:cxn>
              <a:cxn ang="0">
                <a:pos x="821" y="759"/>
              </a:cxn>
              <a:cxn ang="0">
                <a:pos x="786" y="740"/>
              </a:cxn>
              <a:cxn ang="0">
                <a:pos x="752" y="722"/>
              </a:cxn>
              <a:cxn ang="0">
                <a:pos x="718" y="703"/>
              </a:cxn>
              <a:cxn ang="0">
                <a:pos x="683" y="686"/>
              </a:cxn>
              <a:cxn ang="0">
                <a:pos x="683" y="686"/>
              </a:cxn>
            </a:cxnLst>
            <a:rect l="0" t="0" r="r" b="b"/>
            <a:pathLst>
              <a:path w="954" h="2160">
                <a:moveTo>
                  <a:pt x="683" y="686"/>
                </a:moveTo>
                <a:lnTo>
                  <a:pt x="683" y="686"/>
                </a:lnTo>
                <a:lnTo>
                  <a:pt x="698" y="596"/>
                </a:lnTo>
                <a:lnTo>
                  <a:pt x="698" y="596"/>
                </a:lnTo>
                <a:lnTo>
                  <a:pt x="706" y="525"/>
                </a:lnTo>
                <a:lnTo>
                  <a:pt x="706" y="525"/>
                </a:lnTo>
                <a:lnTo>
                  <a:pt x="713" y="452"/>
                </a:lnTo>
                <a:lnTo>
                  <a:pt x="713" y="452"/>
                </a:lnTo>
                <a:lnTo>
                  <a:pt x="719" y="379"/>
                </a:lnTo>
                <a:lnTo>
                  <a:pt x="721" y="306"/>
                </a:lnTo>
                <a:lnTo>
                  <a:pt x="721" y="306"/>
                </a:lnTo>
                <a:lnTo>
                  <a:pt x="722" y="230"/>
                </a:lnTo>
                <a:lnTo>
                  <a:pt x="719" y="156"/>
                </a:lnTo>
                <a:lnTo>
                  <a:pt x="719" y="156"/>
                </a:lnTo>
                <a:lnTo>
                  <a:pt x="716" y="117"/>
                </a:lnTo>
                <a:lnTo>
                  <a:pt x="713" y="79"/>
                </a:lnTo>
                <a:lnTo>
                  <a:pt x="708" y="40"/>
                </a:lnTo>
                <a:lnTo>
                  <a:pt x="702" y="0"/>
                </a:lnTo>
                <a:lnTo>
                  <a:pt x="702" y="0"/>
                </a:lnTo>
                <a:lnTo>
                  <a:pt x="673" y="29"/>
                </a:lnTo>
                <a:lnTo>
                  <a:pt x="648" y="57"/>
                </a:lnTo>
                <a:lnTo>
                  <a:pt x="622" y="86"/>
                </a:lnTo>
                <a:lnTo>
                  <a:pt x="598" y="116"/>
                </a:lnTo>
                <a:lnTo>
                  <a:pt x="598" y="116"/>
                </a:lnTo>
                <a:lnTo>
                  <a:pt x="550" y="176"/>
                </a:lnTo>
                <a:lnTo>
                  <a:pt x="508" y="236"/>
                </a:lnTo>
                <a:lnTo>
                  <a:pt x="508" y="236"/>
                </a:lnTo>
                <a:lnTo>
                  <a:pt x="466" y="297"/>
                </a:lnTo>
                <a:lnTo>
                  <a:pt x="428" y="359"/>
                </a:lnTo>
                <a:lnTo>
                  <a:pt x="428" y="359"/>
                </a:lnTo>
                <a:lnTo>
                  <a:pt x="390" y="422"/>
                </a:lnTo>
                <a:lnTo>
                  <a:pt x="390" y="422"/>
                </a:lnTo>
                <a:lnTo>
                  <a:pt x="355" y="485"/>
                </a:lnTo>
                <a:lnTo>
                  <a:pt x="355" y="485"/>
                </a:lnTo>
                <a:lnTo>
                  <a:pt x="313" y="566"/>
                </a:lnTo>
                <a:lnTo>
                  <a:pt x="313" y="566"/>
                </a:lnTo>
                <a:lnTo>
                  <a:pt x="276" y="559"/>
                </a:lnTo>
                <a:lnTo>
                  <a:pt x="237" y="553"/>
                </a:lnTo>
                <a:lnTo>
                  <a:pt x="199" y="549"/>
                </a:lnTo>
                <a:lnTo>
                  <a:pt x="160" y="545"/>
                </a:lnTo>
                <a:lnTo>
                  <a:pt x="120" y="542"/>
                </a:lnTo>
                <a:lnTo>
                  <a:pt x="82" y="540"/>
                </a:lnTo>
                <a:lnTo>
                  <a:pt x="40" y="539"/>
                </a:lnTo>
                <a:lnTo>
                  <a:pt x="0" y="537"/>
                </a:lnTo>
                <a:lnTo>
                  <a:pt x="0" y="2160"/>
                </a:lnTo>
                <a:lnTo>
                  <a:pt x="954" y="848"/>
                </a:lnTo>
                <a:lnTo>
                  <a:pt x="954" y="848"/>
                </a:lnTo>
                <a:lnTo>
                  <a:pt x="921" y="825"/>
                </a:lnTo>
                <a:lnTo>
                  <a:pt x="888" y="802"/>
                </a:lnTo>
                <a:lnTo>
                  <a:pt x="854" y="781"/>
                </a:lnTo>
                <a:lnTo>
                  <a:pt x="821" y="759"/>
                </a:lnTo>
                <a:lnTo>
                  <a:pt x="786" y="740"/>
                </a:lnTo>
                <a:lnTo>
                  <a:pt x="752" y="722"/>
                </a:lnTo>
                <a:lnTo>
                  <a:pt x="718" y="703"/>
                </a:lnTo>
                <a:lnTo>
                  <a:pt x="683" y="686"/>
                </a:lnTo>
                <a:lnTo>
                  <a:pt x="683" y="686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sv-S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22" name="Linje 18">
            <a:extLst>
              <a:ext uri="{FF2B5EF4-FFF2-40B4-BE49-F238E27FC236}">
                <a16:creationId xmlns:a16="http://schemas.microsoft.com/office/drawing/2014/main" id="{5499A9E9-D86B-4443-B66A-1B8237EFD7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5787" y="3124589"/>
            <a:ext cx="1056" cy="1056"/>
          </a:xfrm>
          <a:prstGeom prst="line">
            <a:avLst/>
          </a:prstGeom>
          <a:gradFill flip="none" rotWithShape="1">
            <a:gsLst>
              <a:gs pos="0">
                <a:srgbClr val="A33537"/>
              </a:gs>
              <a:gs pos="100000">
                <a:srgbClr val="8F2527"/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sv-S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23" name="Linje 19">
            <a:extLst>
              <a:ext uri="{FF2B5EF4-FFF2-40B4-BE49-F238E27FC236}">
                <a16:creationId xmlns:a16="http://schemas.microsoft.com/office/drawing/2014/main" id="{8EA00E92-BD95-4E59-8898-E791064C50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403" y="3125097"/>
            <a:ext cx="1056" cy="1056"/>
          </a:xfrm>
          <a:prstGeom prst="line">
            <a:avLst/>
          </a:prstGeom>
          <a:gradFill flip="none" rotWithShape="1">
            <a:gsLst>
              <a:gs pos="0">
                <a:srgbClr val="A33537"/>
              </a:gs>
              <a:gs pos="100000">
                <a:srgbClr val="8F2527"/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sv-S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24" name="Linje 20">
            <a:extLst>
              <a:ext uri="{FF2B5EF4-FFF2-40B4-BE49-F238E27FC236}">
                <a16:creationId xmlns:a16="http://schemas.microsoft.com/office/drawing/2014/main" id="{94DD8583-D2D2-4DCC-98B6-BB49933741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5880" y="3124705"/>
            <a:ext cx="1056" cy="1056"/>
          </a:xfrm>
          <a:prstGeom prst="line">
            <a:avLst/>
          </a:prstGeom>
          <a:gradFill flip="none" rotWithShape="1">
            <a:gsLst>
              <a:gs pos="0">
                <a:srgbClr val="A33537"/>
              </a:gs>
              <a:gs pos="100000">
                <a:srgbClr val="8F2527"/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sv-S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46" name="Platshållare för text 45">
            <a:extLst>
              <a:ext uri="{FF2B5EF4-FFF2-40B4-BE49-F238E27FC236}">
                <a16:creationId xmlns:a16="http://schemas.microsoft.com/office/drawing/2014/main" id="{36AD24C1-02C7-4191-93E8-156FF8EB8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58200" y="2819400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47" name="Platshållare för text 45">
            <a:extLst>
              <a:ext uri="{FF2B5EF4-FFF2-40B4-BE49-F238E27FC236}">
                <a16:creationId xmlns:a16="http://schemas.microsoft.com/office/drawing/2014/main" id="{34F996E2-BC35-4007-9416-809AD7F81E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58376" y="3162837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48" name="Platshållare för text 45">
            <a:extLst>
              <a:ext uri="{FF2B5EF4-FFF2-40B4-BE49-F238E27FC236}">
                <a16:creationId xmlns:a16="http://schemas.microsoft.com/office/drawing/2014/main" id="{73141092-17D2-4E0F-967C-4233B85335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77200" y="1371600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49" name="Platshållare för text 45">
            <a:extLst>
              <a:ext uri="{FF2B5EF4-FFF2-40B4-BE49-F238E27FC236}">
                <a16:creationId xmlns:a16="http://schemas.microsoft.com/office/drawing/2014/main" id="{5E1077D6-6553-4CE6-A49A-4B173652F0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77376" y="1715037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50" name="Platshållare för text 45">
            <a:extLst>
              <a:ext uri="{FF2B5EF4-FFF2-40B4-BE49-F238E27FC236}">
                <a16:creationId xmlns:a16="http://schemas.microsoft.com/office/drawing/2014/main" id="{FA4B7223-BCB0-4924-B9FF-0566E5056D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53048" y="4231464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51" name="Platshållare för text 45">
            <a:extLst>
              <a:ext uri="{FF2B5EF4-FFF2-40B4-BE49-F238E27FC236}">
                <a16:creationId xmlns:a16="http://schemas.microsoft.com/office/drawing/2014/main" id="{7186B426-0623-4C17-9BDA-C60F7C7235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53224" y="4574901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52" name="Platshållare för text 45">
            <a:extLst>
              <a:ext uri="{FF2B5EF4-FFF2-40B4-BE49-F238E27FC236}">
                <a16:creationId xmlns:a16="http://schemas.microsoft.com/office/drawing/2014/main" id="{CB81BB57-8139-43D4-8DD9-3CD6BE625B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29400" y="5355688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53" name="Platshållare för text 45">
            <a:extLst>
              <a:ext uri="{FF2B5EF4-FFF2-40B4-BE49-F238E27FC236}">
                <a16:creationId xmlns:a16="http://schemas.microsoft.com/office/drawing/2014/main" id="{12BCC7AE-B750-4C77-AD35-B7DD61596F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29576" y="5699125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54" name="Platshållare för text 45">
            <a:extLst>
              <a:ext uri="{FF2B5EF4-FFF2-40B4-BE49-F238E27FC236}">
                <a16:creationId xmlns:a16="http://schemas.microsoft.com/office/drawing/2014/main" id="{10A4398E-BDC4-4393-83B3-84A29A51F8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76600" y="5355688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55" name="Platshållare för text 45">
            <a:extLst>
              <a:ext uri="{FF2B5EF4-FFF2-40B4-BE49-F238E27FC236}">
                <a16:creationId xmlns:a16="http://schemas.microsoft.com/office/drawing/2014/main" id="{1F5D0842-E16E-4E3A-94EE-64EB21CACF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76776" y="5699125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56" name="Platshållare för text 45">
            <a:extLst>
              <a:ext uri="{FF2B5EF4-FFF2-40B4-BE49-F238E27FC236}">
                <a16:creationId xmlns:a16="http://schemas.microsoft.com/office/drawing/2014/main" id="{A2822D28-1607-41B4-A1AD-C999DCC78F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52600" y="4267200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57" name="Platshållare för text 45">
            <a:extLst>
              <a:ext uri="{FF2B5EF4-FFF2-40B4-BE49-F238E27FC236}">
                <a16:creationId xmlns:a16="http://schemas.microsoft.com/office/drawing/2014/main" id="{7015E7F2-459C-4D6D-B997-13DB5EA6427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52776" y="4610637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58" name="Platshållare för text 45">
            <a:extLst>
              <a:ext uri="{FF2B5EF4-FFF2-40B4-BE49-F238E27FC236}">
                <a16:creationId xmlns:a16="http://schemas.microsoft.com/office/drawing/2014/main" id="{7B5C7C9E-A677-4429-BA89-5A9DCEEB24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95400" y="2819400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59" name="Platshållare för text 45">
            <a:extLst>
              <a:ext uri="{FF2B5EF4-FFF2-40B4-BE49-F238E27FC236}">
                <a16:creationId xmlns:a16="http://schemas.microsoft.com/office/drawing/2014/main" id="{002E8C45-C0AE-4A45-B693-2A71D845FD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95576" y="3162837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60" name="Platshållare för text 45">
            <a:extLst>
              <a:ext uri="{FF2B5EF4-FFF2-40B4-BE49-F238E27FC236}">
                <a16:creationId xmlns:a16="http://schemas.microsoft.com/office/drawing/2014/main" id="{1D708290-A882-4D7B-82D1-4B33D98553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76400" y="1393288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61" name="Platshållare för text 45">
            <a:extLst>
              <a:ext uri="{FF2B5EF4-FFF2-40B4-BE49-F238E27FC236}">
                <a16:creationId xmlns:a16="http://schemas.microsoft.com/office/drawing/2014/main" id="{BA980506-41EA-4166-BDC4-6672C08B928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76576" y="1736725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62" name="Platshållare för text 45">
            <a:extLst>
              <a:ext uri="{FF2B5EF4-FFF2-40B4-BE49-F238E27FC236}">
                <a16:creationId xmlns:a16="http://schemas.microsoft.com/office/drawing/2014/main" id="{AA45EA62-476D-47F1-96ED-54F4309960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29400" y="326488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63" name="Platshållare för text 45">
            <a:extLst>
              <a:ext uri="{FF2B5EF4-FFF2-40B4-BE49-F238E27FC236}">
                <a16:creationId xmlns:a16="http://schemas.microsoft.com/office/drawing/2014/main" id="{ABD72D36-40B8-4EE5-8EF4-F398834DD9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29576" y="669925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64" name="Platshållare för text 45">
            <a:extLst>
              <a:ext uri="{FF2B5EF4-FFF2-40B4-BE49-F238E27FC236}">
                <a16:creationId xmlns:a16="http://schemas.microsoft.com/office/drawing/2014/main" id="{E7A1D5E8-4C7C-4ADF-A363-54E4B1B79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76600" y="326488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65" name="Platshållare för text 45">
            <a:extLst>
              <a:ext uri="{FF2B5EF4-FFF2-40B4-BE49-F238E27FC236}">
                <a16:creationId xmlns:a16="http://schemas.microsoft.com/office/drawing/2014/main" id="{A8479BD5-0D15-42CF-84BC-8F7F80ECD8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76776" y="669925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A27D752-F355-434D-9815-D11ECB7F9A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964" y="173889"/>
            <a:ext cx="2819224" cy="964511"/>
          </a:xfr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08055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F71D25-ED1A-BDF9-8322-96BE232A9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66EA62-7524-BC8C-B6A1-044E7FD1C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3A49168-9B58-DAA0-2D64-7846B4A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888F-597A-4F52-9FF1-5686A1AF5051}" type="datetimeFigureOut">
              <a:rPr lang="sv-SE" smtClean="0"/>
              <a:t>2025-05-30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9951CA-D0EA-17C1-E0C1-28068450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C02386-C36E-1970-7C42-2AF86C459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E97B-FB48-485B-B583-E1196152B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00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AC2BDB-9156-909F-F7B8-21B9B6480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187FDD-18EB-9EFA-2C66-1639F9CFE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ED3E1BA-F914-5A65-182D-08F3F3EE5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888F-597A-4F52-9FF1-5686A1AF5051}" type="datetimeFigureOut">
              <a:rPr lang="sv-SE" smtClean="0"/>
              <a:t>2025-05-30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318278-1F57-6E28-8600-230C5CBFF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401F5B5-2A12-1F57-65CD-4FB832E4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E97B-FB48-485B-B583-E1196152B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252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D81A3F-39C1-8FC3-25E2-F4C10F80E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FB473A-4ADD-C262-7E45-D2E000399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6022F3C-C7F9-95A2-8BEC-82C3998D0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D9CD71B-D430-3701-F81A-C2E3AA0D9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888F-597A-4F52-9FF1-5686A1AF5051}" type="datetimeFigureOut">
              <a:rPr lang="sv-SE" smtClean="0"/>
              <a:t>2025-05-30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CA3B35F-6768-B434-055E-B7FEA85E8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4FF255E-CEC5-9092-48C9-4ABD7B401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E97B-FB48-485B-B583-E1196152B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875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3FE062-5DF8-3992-0AF2-948277050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F8CD05A-23E2-A370-0C3F-41D2F6EF2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8D9E6A3-4C16-7E4A-F322-3A9916B73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44995E4-A38C-0323-E9E8-F42085B8D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228685C-25C9-B303-C6A1-6C664EE997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465229-4975-CCE0-5504-A417F7DB3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888F-597A-4F52-9FF1-5686A1AF5051}" type="datetimeFigureOut">
              <a:rPr lang="sv-SE" smtClean="0"/>
              <a:t>2025-05-30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5EDB089-BE07-5C41-A41F-EF138D8C2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3BA2628-6F9F-5392-4B01-E5A71C64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E97B-FB48-485B-B583-E1196152B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4844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3481F6-A14A-EAA8-3F86-76F06CA3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EE92A0A-BADF-1A5C-D580-A81B32738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888F-597A-4F52-9FF1-5686A1AF5051}" type="datetimeFigureOut">
              <a:rPr lang="sv-SE" smtClean="0"/>
              <a:t>2025-05-30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FDC5A6B-A2AB-B4B7-4FED-AD7867602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FFD2856-503C-FC99-BD76-C26E65825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E97B-FB48-485B-B583-E1196152B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4427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D3D976B-E0CA-F0EE-B05B-8105A9D5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888F-597A-4F52-9FF1-5686A1AF5051}" type="datetimeFigureOut">
              <a:rPr lang="sv-SE" smtClean="0"/>
              <a:t>2025-05-30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1132A99-8A96-F3DC-F4A4-0C83CEA65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304BC52-54CC-CE9A-3CE8-500A2979E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E97B-FB48-485B-B583-E1196152B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357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D4FE25-12D9-2076-308D-CA8F2EA91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034D5A-A1BE-15FD-B368-B26E121B7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696784-7093-3263-D690-5740515C6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8AC3CEF-464E-0670-65AC-77C3CD566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888F-597A-4F52-9FF1-5686A1AF5051}" type="datetimeFigureOut">
              <a:rPr lang="sv-SE" smtClean="0"/>
              <a:t>2025-05-30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2B79586-AEF0-E219-6889-A291D0C43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555327-1062-8177-54E3-566289F95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E97B-FB48-485B-B583-E1196152B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244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23902F-D211-F747-64EB-B0FCF5FA5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BDA466F-3838-02A1-F5C1-6C983166F3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B529BD-1411-6A47-C385-CC4F3046C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C8EAEA9-0884-F7FC-5CF4-1D1C3E2EC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888F-597A-4F52-9FF1-5686A1AF5051}" type="datetimeFigureOut">
              <a:rPr lang="sv-SE" smtClean="0"/>
              <a:t>2025-05-30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FC345B4-EB70-B0E0-7617-D9A8CDEC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68664E3-5B37-6B68-FCB7-F8D9BF441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E97B-FB48-485B-B583-E1196152B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117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D97E22A-F9EB-049C-C40B-3FFE996F6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B31F7F4-BF57-C288-47AD-712E2E13C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FA8554-EB95-D111-E487-7691C5F9D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A4888F-597A-4F52-9FF1-5686A1AF5051}" type="datetimeFigureOut">
              <a:rPr lang="sv-SE" smtClean="0"/>
              <a:t>2025-05-30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A240E82-899A-10DA-B8A4-B8F02E5C04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7829D7-C8C2-FDF7-65BC-214B823FF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DCE97B-FB48-485B-B583-E1196152B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199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hyperlink" Target="mailto:mona.nilsson@kfjh.se" TargetMode="External"/><Relationship Id="rId4" Type="http://schemas.openxmlformats.org/officeDocument/2006/relationships/hyperlink" Target="mailto:lena.danielsson@kfjh.s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eringen.se/contentassets/28394e4d03594dd5880aac2214a3efa7/sou-2021_93-webb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35738966-70E6-6298-E4B4-89DEBA1634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r="5415"/>
          <a:stretch/>
        </p:blipFill>
        <p:spPr>
          <a:xfrm>
            <a:off x="1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A86C3A5-8A49-18D0-1CCF-CCB695566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7734" y="3657600"/>
            <a:ext cx="5539135" cy="27098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b="1" dirty="0" err="1"/>
              <a:t>Samsjuklighetsutredningen</a:t>
            </a:r>
            <a:r>
              <a:rPr lang="en-US" sz="2800" b="1" dirty="0"/>
              <a:t> </a:t>
            </a:r>
            <a:r>
              <a:rPr lang="en-US" sz="2800" b="1" dirty="0" err="1"/>
              <a:t>Jämtland</a:t>
            </a:r>
            <a:r>
              <a:rPr lang="en-US" sz="2800" b="1" dirty="0"/>
              <a:t> </a:t>
            </a:r>
            <a:r>
              <a:rPr lang="en-US" sz="2800" b="1" dirty="0" err="1"/>
              <a:t>Härjedalen</a:t>
            </a:r>
            <a:endParaRPr lang="en-US" sz="2800" b="1" dirty="0"/>
          </a:p>
          <a:p>
            <a:endParaRPr lang="en-US" sz="1800" dirty="0"/>
          </a:p>
          <a:p>
            <a:r>
              <a:rPr lang="en-US" sz="1800" b="1" dirty="0" err="1"/>
              <a:t>Utredare</a:t>
            </a:r>
            <a:r>
              <a:rPr lang="en-US" sz="1800" b="1" dirty="0"/>
              <a:t>:</a:t>
            </a:r>
          </a:p>
          <a:p>
            <a:r>
              <a:rPr lang="sv-SE" sz="1800" b="1" dirty="0"/>
              <a:t>Lena Danielsson                </a:t>
            </a:r>
            <a:r>
              <a:rPr lang="sv-SE" sz="1800" dirty="0"/>
              <a:t>        </a:t>
            </a:r>
            <a:r>
              <a:rPr lang="sv-SE" sz="1800" b="1" dirty="0"/>
              <a:t>Mona Nilsson </a:t>
            </a:r>
            <a:r>
              <a:rPr lang="sv-SE" sz="1800" b="1" i="1" dirty="0">
                <a:effectLst/>
                <a:latin typeface="Aptos" panose="020B0004020202020204" pitchFamily="34" charset="0"/>
              </a:rPr>
              <a:t> </a:t>
            </a:r>
            <a:br>
              <a:rPr lang="sv-SE" sz="1800" b="0" i="1" dirty="0">
                <a:effectLst/>
                <a:latin typeface="Aptos" panose="020B0004020202020204" pitchFamily="34" charset="0"/>
              </a:rPr>
            </a:br>
            <a:r>
              <a:rPr lang="sv-SE" sz="1800" b="0" i="1" dirty="0">
                <a:effectLst/>
                <a:latin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lena.danielsson@kfjh.se</a:t>
            </a:r>
            <a:r>
              <a:rPr lang="sv-SE" sz="1800" i="1" dirty="0">
                <a:latin typeface="Aptos" panose="020B0004020202020204" pitchFamily="34" charset="0"/>
              </a:rPr>
              <a:t>          </a:t>
            </a:r>
            <a:r>
              <a:rPr lang="sv-SE" sz="1800" b="0" i="1" dirty="0">
                <a:effectLst/>
                <a:latin typeface="Aptos" panose="020B00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mona.nilsson@kfjh.se</a:t>
            </a:r>
            <a:br>
              <a:rPr lang="sv-SE" sz="1800" i="1" dirty="0">
                <a:latin typeface="Aptos" panose="020B0004020202020204" pitchFamily="34" charset="0"/>
              </a:rPr>
            </a:br>
            <a:r>
              <a:rPr lang="sv-SE" sz="1800" b="0" i="1" dirty="0">
                <a:effectLst/>
                <a:latin typeface="Aptos" panose="020B0004020202020204" pitchFamily="34" charset="0"/>
              </a:rPr>
              <a:t>073-275 40 32                                076-164 70 55 </a:t>
            </a:r>
            <a:endParaRPr lang="en-US" sz="1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3254B6F-346A-2442-1F06-52E75AE64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903" y="118382"/>
            <a:ext cx="5659966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635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F72A73-8EC5-0C15-51CB-58461CA4E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841664"/>
            <a:ext cx="5203990" cy="27827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9BFE7BFC-681A-76FE-8994-E9ECC0269A37}"/>
              </a:ext>
            </a:extLst>
          </p:cNvPr>
          <p:cNvSpPr txBox="1">
            <a:spLocks/>
          </p:cNvSpPr>
          <p:nvPr/>
        </p:nvSpPr>
        <p:spPr>
          <a:xfrm>
            <a:off x="1012643" y="3764655"/>
            <a:ext cx="5203989" cy="19360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Uppdraget: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B01D39FD-9ACA-41AC-A8C8-3465AECBCCB0}"/>
              </a:ext>
            </a:extLst>
          </p:cNvPr>
          <p:cNvSpPr txBox="1">
            <a:spLocks/>
          </p:cNvSpPr>
          <p:nvPr/>
        </p:nvSpPr>
        <p:spPr>
          <a:xfrm>
            <a:off x="652334" y="598259"/>
            <a:ext cx="2885523" cy="566148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 dirty="0">
              <a:solidFill>
                <a:schemeClr val="bg1"/>
              </a:solidFill>
            </a:endParaRPr>
          </a:p>
          <a:p>
            <a:r>
              <a:rPr lang="sv-SE" sz="4000" b="1" dirty="0">
                <a:solidFill>
                  <a:schemeClr val="bg1"/>
                </a:solidFill>
              </a:rPr>
              <a:t>
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 err="1">
                <a:solidFill>
                  <a:schemeClr val="bg1"/>
                </a:solidFill>
              </a:rPr>
              <a:t>Reformens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r>
              <a:rPr lang="en-US" sz="4000" dirty="0">
                <a:solidFill>
                  <a:schemeClr val="bg1"/>
                </a:solidFill>
              </a:rPr>
              <a:t>10 </a:t>
            </a:r>
            <a:r>
              <a:rPr lang="en-US" sz="4000" dirty="0" err="1">
                <a:solidFill>
                  <a:schemeClr val="bg1"/>
                </a:solidFill>
              </a:rPr>
              <a:t>bärande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r>
              <a:rPr lang="en-US" sz="4000" dirty="0" err="1">
                <a:solidFill>
                  <a:schemeClr val="bg1"/>
                </a:solidFill>
              </a:rPr>
              <a:t>delar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Del 7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E2CB7C49-F6D3-0129-8F0C-545FC96F0C44}"/>
              </a:ext>
            </a:extLst>
          </p:cNvPr>
          <p:cNvSpPr txBox="1">
            <a:spLocks/>
          </p:cNvSpPr>
          <p:nvPr/>
        </p:nvSpPr>
        <p:spPr>
          <a:xfrm>
            <a:off x="3537857" y="598258"/>
            <a:ext cx="8041903" cy="56614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b="1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	</a:t>
            </a:r>
            <a:endParaRPr lang="sv-SE" sz="2400" b="1" u="none" strike="noStrike" dirty="0">
              <a:solidFill>
                <a:schemeClr val="accent5">
                  <a:lumMod val="75000"/>
                </a:schemeClr>
              </a:solidFill>
              <a:latin typeface="open_sansregular"/>
            </a:endParaRPr>
          </a:p>
          <a:p>
            <a:r>
              <a:rPr lang="sv-SE" sz="2400" b="1" i="0" dirty="0">
                <a:solidFill>
                  <a:schemeClr val="accent5">
                    <a:lumMod val="75000"/>
                  </a:schemeClr>
                </a:solidFill>
                <a:effectLst/>
                <a:latin typeface="open_sansregular"/>
              </a:rPr>
              <a:t>	Tillgången till personliga ombud ska öka för personer 	med samsjuklighet.</a:t>
            </a:r>
            <a:endParaRPr lang="sv-SE" sz="24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endParaRPr lang="sv-SE" sz="24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5F5F5F"/>
                </a:solidFill>
                <a:effectLst/>
                <a:latin typeface="Calibri" panose="020F0502020204030204" pitchFamily="34" charset="0"/>
              </a:rPr>
              <a:t> 	</a:t>
            </a:r>
            <a:r>
              <a:rPr lang="sv-SE" sz="2000" b="0" i="0" u="none" strike="noStrike" dirty="0">
                <a:effectLst/>
                <a:latin typeface="Calibri" panose="020F0502020204030204" pitchFamily="34" charset="0"/>
              </a:rPr>
              <a:t>Öka </a:t>
            </a:r>
            <a:r>
              <a:rPr lang="sv-SE" sz="2000" dirty="0"/>
              <a:t>den	enskildes möjlighet att få tillgång till ett oberoende stöd i 	kontakter med myndigheter och med vården. </a:t>
            </a:r>
          </a:p>
          <a:p>
            <a:pPr algn="l" rtl="0" fontAlgn="base"/>
            <a:endParaRPr lang="sv-SE" sz="2000" dirty="0"/>
          </a:p>
          <a:p>
            <a:pPr algn="l" rtl="0" fontAlgn="base"/>
            <a:r>
              <a:rPr lang="sv-SE" sz="2000" dirty="0"/>
              <a:t>	Personer med psykisk funktionsnedsättning på grund av skadligt 	bruk eller beroende ska få ökade möjligheter till ett personligt 	ombud.</a:t>
            </a:r>
          </a:p>
          <a:p>
            <a:pPr algn="l" rtl="0" fontAlgn="base"/>
            <a:endParaRPr lang="sv-SE" sz="2000" dirty="0"/>
          </a:p>
          <a:p>
            <a:pPr algn="l" rtl="0" fontAlgn="base"/>
            <a:r>
              <a:rPr lang="sv-SE" sz="2000" dirty="0"/>
              <a:t>	Att de medel som avsätts till personligt ombud ökar</a:t>
            </a:r>
          </a:p>
          <a:p>
            <a:pPr algn="l" rtl="0" fontAlgn="base"/>
            <a:endParaRPr lang="sv-SE" sz="2000" dirty="0"/>
          </a:p>
          <a:p>
            <a:pPr algn="l" rtl="0" fontAlgn="base"/>
            <a:r>
              <a:rPr lang="sv-SE" sz="2000" dirty="0"/>
              <a:t>	Att samarbetet mellan personligt ombud och civilsamhället 	förstärks.</a:t>
            </a:r>
          </a:p>
          <a:p>
            <a:pPr algn="l" rtl="0" fontAlgn="base"/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527351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F72A73-8EC5-0C15-51CB-58461CA4E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841664"/>
            <a:ext cx="5203990" cy="27827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9BFE7BFC-681A-76FE-8994-E9ECC0269A37}"/>
              </a:ext>
            </a:extLst>
          </p:cNvPr>
          <p:cNvSpPr txBox="1">
            <a:spLocks/>
          </p:cNvSpPr>
          <p:nvPr/>
        </p:nvSpPr>
        <p:spPr>
          <a:xfrm>
            <a:off x="1012643" y="3764655"/>
            <a:ext cx="5203989" cy="19360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Uppdraget: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B01D39FD-9ACA-41AC-A8C8-3465AECBCCB0}"/>
              </a:ext>
            </a:extLst>
          </p:cNvPr>
          <p:cNvSpPr txBox="1">
            <a:spLocks/>
          </p:cNvSpPr>
          <p:nvPr/>
        </p:nvSpPr>
        <p:spPr>
          <a:xfrm>
            <a:off x="652334" y="598259"/>
            <a:ext cx="2885523" cy="566148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 dirty="0">
              <a:solidFill>
                <a:schemeClr val="bg1"/>
              </a:solidFill>
            </a:endParaRPr>
          </a:p>
          <a:p>
            <a:r>
              <a:rPr lang="sv-SE" sz="4000" b="1" dirty="0">
                <a:solidFill>
                  <a:schemeClr val="bg1"/>
                </a:solidFill>
              </a:rPr>
              <a:t>
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 err="1">
                <a:solidFill>
                  <a:schemeClr val="bg1"/>
                </a:solidFill>
              </a:rPr>
              <a:t>Reformens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r>
              <a:rPr lang="en-US" sz="4000" dirty="0">
                <a:solidFill>
                  <a:schemeClr val="bg1"/>
                </a:solidFill>
              </a:rPr>
              <a:t>10 </a:t>
            </a:r>
            <a:r>
              <a:rPr lang="en-US" sz="4000" dirty="0" err="1">
                <a:solidFill>
                  <a:schemeClr val="bg1"/>
                </a:solidFill>
              </a:rPr>
              <a:t>bärande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r>
              <a:rPr lang="en-US" sz="4000" dirty="0" err="1">
                <a:solidFill>
                  <a:schemeClr val="bg1"/>
                </a:solidFill>
              </a:rPr>
              <a:t>delar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Del 8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E2CB7C49-F6D3-0129-8F0C-545FC96F0C44}"/>
              </a:ext>
            </a:extLst>
          </p:cNvPr>
          <p:cNvSpPr txBox="1">
            <a:spLocks/>
          </p:cNvSpPr>
          <p:nvPr/>
        </p:nvSpPr>
        <p:spPr>
          <a:xfrm>
            <a:off x="3473849" y="598258"/>
            <a:ext cx="8041903" cy="56614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b="1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	</a:t>
            </a:r>
            <a:endParaRPr lang="sv-SE" sz="2400" b="1" u="none" strike="noStrike" dirty="0">
              <a:solidFill>
                <a:schemeClr val="accent5">
                  <a:lumMod val="75000"/>
                </a:schemeClr>
              </a:solidFill>
              <a:latin typeface="open_sansregular"/>
            </a:endParaRPr>
          </a:p>
          <a:p>
            <a:r>
              <a:rPr lang="sv-SE" sz="2400" b="1" i="0" dirty="0">
                <a:solidFill>
                  <a:schemeClr val="accent5">
                    <a:lumMod val="75000"/>
                  </a:schemeClr>
                </a:solidFill>
                <a:effectLst/>
                <a:latin typeface="open_sansregular"/>
              </a:rPr>
              <a:t>	</a:t>
            </a:r>
            <a:r>
              <a:rPr lang="sv-SE" sz="2400" b="1" i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Ett program för förstärkt brukarinflytande och 	minskad stigmatisering ska bedrivas tillsammans 	med patient-, brukar- och anhörigorganisationer</a:t>
            </a:r>
            <a:r>
              <a:rPr lang="sv-SE" sz="1400" b="0" i="0" dirty="0">
                <a:solidFill>
                  <a:srgbClr val="000000"/>
                </a:solidFill>
                <a:effectLst/>
                <a:latin typeface="open_sansregular"/>
              </a:rPr>
              <a:t>.</a:t>
            </a:r>
            <a:endParaRPr lang="sv-SE" sz="24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5F5F5F"/>
                </a:solidFill>
                <a:effectLst/>
                <a:latin typeface="Calibri" panose="020F0502020204030204" pitchFamily="34" charset="0"/>
              </a:rPr>
              <a:t> 	</a:t>
            </a:r>
            <a:endParaRPr lang="sv-SE" sz="2000" dirty="0">
              <a:solidFill>
                <a:srgbClr val="5F5F5F"/>
              </a:solidFill>
              <a:latin typeface="Calibri" panose="020F0502020204030204" pitchFamily="34" charset="0"/>
            </a:endParaRPr>
          </a:p>
          <a:p>
            <a:pPr algn="l" rtl="0" fontAlgn="base"/>
            <a:r>
              <a:rPr lang="sv-SE" sz="2000" dirty="0">
                <a:latin typeface="+mn-lt"/>
              </a:rPr>
              <a:t>	Fokus på brukarinflytande och att insatserna utgår från 	personens behov, resurser och individuella mål.</a:t>
            </a:r>
          </a:p>
          <a:p>
            <a:pPr algn="l" rtl="0" fontAlgn="base"/>
            <a:endParaRPr lang="sv-SE" sz="2000" dirty="0"/>
          </a:p>
          <a:p>
            <a:pPr algn="l" rtl="0" fontAlgn="base"/>
            <a:r>
              <a:rPr lang="sv-SE" sz="2000" dirty="0"/>
              <a:t>	Detta är särskilt tydligt när det gäller förslaget om en samordnad 	vård- och stödverksamhet. </a:t>
            </a:r>
          </a:p>
          <a:p>
            <a:pPr algn="l" rtl="0" fontAlgn="base"/>
            <a:endParaRPr lang="sv-SE" sz="2000" dirty="0"/>
          </a:p>
          <a:p>
            <a:pPr algn="l" rtl="0" fontAlgn="base"/>
            <a:r>
              <a:rPr lang="sv-SE" sz="2000" dirty="0"/>
              <a:t>	Krav på särskilda insatser för att påskynda och förstärka ett ökat 	inflytande för personer med samsjuklighet och anhöriga i form av ett 	nationellt program. Detta för att öka kollektivt inflytande och 	minska stigmatisering.</a:t>
            </a:r>
          </a:p>
          <a:p>
            <a:pPr algn="l" rtl="0" fontAlgn="base"/>
            <a:endParaRPr lang="sv-SE" sz="2000" dirty="0"/>
          </a:p>
          <a:p>
            <a:pPr algn="l" rtl="0" fontAlgn="base"/>
            <a:r>
              <a:rPr lang="sv-SE" sz="2000" dirty="0"/>
              <a:t>	Se separat målbild från patient och brukarundersökning.</a:t>
            </a:r>
          </a:p>
          <a:p>
            <a:pPr algn="l" rtl="0" fontAlgn="base"/>
            <a:endParaRPr lang="sv-SE" sz="2000" dirty="0"/>
          </a:p>
          <a:p>
            <a:pPr algn="l" rtl="0" fontAlgn="base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0181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F72A73-8EC5-0C15-51CB-58461CA4E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841664"/>
            <a:ext cx="5203990" cy="27827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9BFE7BFC-681A-76FE-8994-E9ECC0269A37}"/>
              </a:ext>
            </a:extLst>
          </p:cNvPr>
          <p:cNvSpPr txBox="1">
            <a:spLocks/>
          </p:cNvSpPr>
          <p:nvPr/>
        </p:nvSpPr>
        <p:spPr>
          <a:xfrm>
            <a:off x="1012643" y="3764655"/>
            <a:ext cx="5203989" cy="19360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Uppdraget: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B01D39FD-9ACA-41AC-A8C8-3465AECBCCB0}"/>
              </a:ext>
            </a:extLst>
          </p:cNvPr>
          <p:cNvSpPr txBox="1">
            <a:spLocks/>
          </p:cNvSpPr>
          <p:nvPr/>
        </p:nvSpPr>
        <p:spPr>
          <a:xfrm>
            <a:off x="652334" y="598259"/>
            <a:ext cx="2885523" cy="566148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 dirty="0">
              <a:solidFill>
                <a:schemeClr val="bg1"/>
              </a:solidFill>
            </a:endParaRPr>
          </a:p>
          <a:p>
            <a:r>
              <a:rPr lang="sv-SE" sz="4000" b="1" dirty="0">
                <a:solidFill>
                  <a:schemeClr val="bg1"/>
                </a:solidFill>
              </a:rPr>
              <a:t>
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 err="1">
                <a:solidFill>
                  <a:schemeClr val="bg1"/>
                </a:solidFill>
              </a:rPr>
              <a:t>Reformens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r>
              <a:rPr lang="en-US" sz="4000" dirty="0">
                <a:solidFill>
                  <a:schemeClr val="bg1"/>
                </a:solidFill>
              </a:rPr>
              <a:t>10 </a:t>
            </a:r>
            <a:r>
              <a:rPr lang="en-US" sz="4000" dirty="0" err="1">
                <a:solidFill>
                  <a:schemeClr val="bg1"/>
                </a:solidFill>
              </a:rPr>
              <a:t>bärande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r>
              <a:rPr lang="en-US" sz="4000" dirty="0" err="1">
                <a:solidFill>
                  <a:schemeClr val="bg1"/>
                </a:solidFill>
              </a:rPr>
              <a:t>delar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Del 9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E2CB7C49-F6D3-0129-8F0C-545FC96F0C44}"/>
              </a:ext>
            </a:extLst>
          </p:cNvPr>
          <p:cNvSpPr txBox="1">
            <a:spLocks/>
          </p:cNvSpPr>
          <p:nvPr/>
        </p:nvSpPr>
        <p:spPr>
          <a:xfrm>
            <a:off x="3473849" y="598258"/>
            <a:ext cx="8041903" cy="56614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b="1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	</a:t>
            </a:r>
            <a:endParaRPr lang="sv-SE" sz="2400" b="1" u="none" strike="noStrike" dirty="0">
              <a:solidFill>
                <a:schemeClr val="accent5">
                  <a:lumMod val="75000"/>
                </a:schemeClr>
              </a:solidFill>
              <a:latin typeface="open_sansregular"/>
            </a:endParaRPr>
          </a:p>
          <a:p>
            <a:r>
              <a:rPr lang="sv-SE" sz="2400" b="1" i="0" dirty="0">
                <a:solidFill>
                  <a:schemeClr val="accent5">
                    <a:lumMod val="75000"/>
                  </a:schemeClr>
                </a:solidFill>
                <a:effectLst/>
                <a:latin typeface="open_sansregular"/>
              </a:rPr>
              <a:t>	</a:t>
            </a:r>
            <a:r>
              <a:rPr lang="sv-SE" sz="2400" b="1" i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Sammanhållen uppföljning av området skadligt 	bruk och beroende ska ske utifrån målbilder som 	tagits fram tillsammans med personer med 	samsjuklighet och anhöriga.</a:t>
            </a:r>
            <a:endParaRPr lang="sv-SE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5F5F5F"/>
                </a:solidFill>
                <a:effectLst/>
                <a:latin typeface="Calibri" panose="020F0502020204030204" pitchFamily="34" charset="0"/>
              </a:rPr>
              <a:t> 	</a:t>
            </a:r>
            <a:endParaRPr lang="sv-SE" sz="2000" dirty="0"/>
          </a:p>
          <a:p>
            <a:pPr algn="l" rtl="0" fontAlgn="base"/>
            <a:r>
              <a:rPr lang="sv-SE" sz="2000" dirty="0"/>
              <a:t>	</a:t>
            </a:r>
          </a:p>
          <a:p>
            <a:pPr algn="l" rtl="0" fontAlgn="base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4378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F72A73-8EC5-0C15-51CB-58461CA4E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841664"/>
            <a:ext cx="5203990" cy="27827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9BFE7BFC-681A-76FE-8994-E9ECC0269A37}"/>
              </a:ext>
            </a:extLst>
          </p:cNvPr>
          <p:cNvSpPr txBox="1">
            <a:spLocks/>
          </p:cNvSpPr>
          <p:nvPr/>
        </p:nvSpPr>
        <p:spPr>
          <a:xfrm>
            <a:off x="1012643" y="3764655"/>
            <a:ext cx="5203989" cy="19360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Uppdraget: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B01D39FD-9ACA-41AC-A8C8-3465AECBCCB0}"/>
              </a:ext>
            </a:extLst>
          </p:cNvPr>
          <p:cNvSpPr txBox="1">
            <a:spLocks/>
          </p:cNvSpPr>
          <p:nvPr/>
        </p:nvSpPr>
        <p:spPr>
          <a:xfrm>
            <a:off x="652334" y="598259"/>
            <a:ext cx="2885523" cy="566148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 dirty="0">
              <a:solidFill>
                <a:schemeClr val="bg1"/>
              </a:solidFill>
            </a:endParaRPr>
          </a:p>
          <a:p>
            <a:r>
              <a:rPr lang="sv-SE" sz="4000" b="1" dirty="0">
                <a:solidFill>
                  <a:schemeClr val="bg1"/>
                </a:solidFill>
              </a:rPr>
              <a:t>
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 err="1">
                <a:solidFill>
                  <a:schemeClr val="bg1"/>
                </a:solidFill>
              </a:rPr>
              <a:t>Reformens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r>
              <a:rPr lang="en-US" sz="4000" dirty="0">
                <a:solidFill>
                  <a:schemeClr val="bg1"/>
                </a:solidFill>
              </a:rPr>
              <a:t>10 </a:t>
            </a:r>
            <a:r>
              <a:rPr lang="en-US" sz="4000" dirty="0" err="1">
                <a:solidFill>
                  <a:schemeClr val="bg1"/>
                </a:solidFill>
              </a:rPr>
              <a:t>bärande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r>
              <a:rPr lang="en-US" sz="4000" dirty="0" err="1">
                <a:solidFill>
                  <a:schemeClr val="bg1"/>
                </a:solidFill>
              </a:rPr>
              <a:t>delar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Del 10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E2CB7C49-F6D3-0129-8F0C-545FC96F0C44}"/>
              </a:ext>
            </a:extLst>
          </p:cNvPr>
          <p:cNvSpPr txBox="1">
            <a:spLocks/>
          </p:cNvSpPr>
          <p:nvPr/>
        </p:nvSpPr>
        <p:spPr>
          <a:xfrm>
            <a:off x="3473849" y="598258"/>
            <a:ext cx="8041903" cy="56614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b="1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	</a:t>
            </a:r>
            <a:endParaRPr lang="sv-SE" sz="2400" b="1" u="none" strike="noStrike" dirty="0">
              <a:solidFill>
                <a:schemeClr val="accent5">
                  <a:lumMod val="75000"/>
                </a:schemeClr>
              </a:solidFill>
              <a:latin typeface="open_sansregular"/>
            </a:endParaRPr>
          </a:p>
          <a:p>
            <a:pPr>
              <a:lnSpc>
                <a:spcPct val="100000"/>
              </a:lnSpc>
            </a:pPr>
            <a:r>
              <a:rPr lang="sv-SE" sz="2400" b="1" i="0" dirty="0">
                <a:solidFill>
                  <a:schemeClr val="accent5">
                    <a:lumMod val="75000"/>
                  </a:schemeClr>
                </a:solidFill>
                <a:effectLst/>
                <a:latin typeface="open_sansregular"/>
              </a:rPr>
              <a:t>	</a:t>
            </a:r>
            <a:r>
              <a:rPr lang="sv-SE" sz="2400" b="1" i="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En behovsanpassad tvångsvårdslagstiftning där 	hälso- och sjukvården ansvarar för tvångsvård för 	skadligt bruk och beroende ska utformas.</a:t>
            </a:r>
          </a:p>
          <a:p>
            <a:pPr>
              <a:lnSpc>
                <a:spcPct val="100000"/>
              </a:lnSpc>
            </a:pPr>
            <a:endParaRPr lang="sv-SE" sz="2000" dirty="0">
              <a:solidFill>
                <a:srgbClr val="5F5F5F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sv-SE" sz="2000" dirty="0">
                <a:solidFill>
                  <a:srgbClr val="5F5F5F"/>
                </a:solidFill>
                <a:latin typeface="Calibri" panose="020F0502020204030204" pitchFamily="34" charset="0"/>
              </a:rPr>
              <a:t>	</a:t>
            </a:r>
            <a:r>
              <a:rPr lang="sv-SE" sz="2000" dirty="0">
                <a:latin typeface="Calibri" panose="020F0502020204030204" pitchFamily="34" charset="0"/>
              </a:rPr>
              <a:t>Samsjuklighetsdelegationen kommer att arbeta fram 	ett förslag  	om detta till januari 2027.</a:t>
            </a:r>
            <a:endParaRPr lang="sv-SE" sz="2000" dirty="0"/>
          </a:p>
          <a:p>
            <a:pPr algn="l" rtl="0" fontAlgn="base"/>
            <a:r>
              <a:rPr lang="sv-SE" sz="2000" dirty="0"/>
              <a:t>	</a:t>
            </a:r>
          </a:p>
          <a:p>
            <a:pPr algn="l" rtl="0" fontAlgn="base"/>
            <a:endParaRPr lang="sv-SE" sz="2000" dirty="0"/>
          </a:p>
          <a:p>
            <a:pPr algn="l" rtl="0" fontAlgn="base"/>
            <a:endParaRPr lang="sv-SE" sz="2000" dirty="0"/>
          </a:p>
          <a:p>
            <a:pPr algn="l" rtl="0" fontAlgn="base"/>
            <a:endParaRPr lang="sv-SE" sz="2000" dirty="0"/>
          </a:p>
          <a:p>
            <a:pPr algn="l" rtl="0" fontAlgn="base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756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F72A73-8EC5-0C15-51CB-58461CA4E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841664"/>
            <a:ext cx="5203990" cy="27827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9BFE7BFC-681A-76FE-8994-E9ECC0269A37}"/>
              </a:ext>
            </a:extLst>
          </p:cNvPr>
          <p:cNvSpPr txBox="1">
            <a:spLocks/>
          </p:cNvSpPr>
          <p:nvPr/>
        </p:nvSpPr>
        <p:spPr>
          <a:xfrm>
            <a:off x="1012643" y="3764655"/>
            <a:ext cx="5203989" cy="19360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Uppdraget: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B01D39FD-9ACA-41AC-A8C8-3465AECBCCB0}"/>
              </a:ext>
            </a:extLst>
          </p:cNvPr>
          <p:cNvSpPr txBox="1">
            <a:spLocks/>
          </p:cNvSpPr>
          <p:nvPr/>
        </p:nvSpPr>
        <p:spPr>
          <a:xfrm>
            <a:off x="652333" y="598259"/>
            <a:ext cx="3029046" cy="566148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 dirty="0">
              <a:solidFill>
                <a:schemeClr val="bg1"/>
              </a:solidFill>
            </a:endParaRPr>
          </a:p>
          <a:p>
            <a:r>
              <a:rPr lang="sv-SE" sz="4000" b="1" dirty="0">
                <a:solidFill>
                  <a:schemeClr val="bg1"/>
                </a:solidFill>
              </a:rPr>
              <a:t>
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3800" dirty="0">
              <a:solidFill>
                <a:schemeClr val="bg1"/>
              </a:solidFill>
            </a:endParaRPr>
          </a:p>
          <a:p>
            <a:r>
              <a:rPr lang="en-US" sz="3800" dirty="0">
                <a:solidFill>
                  <a:schemeClr val="bg1"/>
                </a:solidFill>
              </a:rPr>
              <a:t>För </a:t>
            </a:r>
            <a:r>
              <a:rPr lang="en-US" sz="3800" dirty="0" err="1">
                <a:solidFill>
                  <a:schemeClr val="bg1"/>
                </a:solidFill>
              </a:rPr>
              <a:t>att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få</a:t>
            </a:r>
            <a:r>
              <a:rPr lang="en-US" sz="3800" dirty="0">
                <a:solidFill>
                  <a:schemeClr val="bg1"/>
                </a:solidFill>
              </a:rPr>
              <a:t> med patient och </a:t>
            </a:r>
            <a:r>
              <a:rPr lang="en-US" sz="3800" dirty="0" err="1">
                <a:solidFill>
                  <a:schemeClr val="bg1"/>
                </a:solidFill>
              </a:rPr>
              <a:t>brukarperspektiv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gjordes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en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nationell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undersökning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där</a:t>
            </a:r>
            <a:r>
              <a:rPr lang="en-US" sz="3800" dirty="0">
                <a:solidFill>
                  <a:schemeClr val="bg1"/>
                </a:solidFill>
              </a:rPr>
              <a:t> 10 </a:t>
            </a:r>
            <a:r>
              <a:rPr lang="en-US" sz="3800" dirty="0" err="1">
                <a:solidFill>
                  <a:schemeClr val="bg1"/>
                </a:solidFill>
              </a:rPr>
              <a:t>målbilder</a:t>
            </a:r>
            <a:r>
              <a:rPr lang="en-US" sz="3800" dirty="0">
                <a:solidFill>
                  <a:schemeClr val="bg1"/>
                </a:solidFill>
              </a:rPr>
              <a:t> togs </a:t>
            </a:r>
            <a:r>
              <a:rPr lang="en-US" sz="3800" dirty="0" err="1">
                <a:solidFill>
                  <a:schemeClr val="bg1"/>
                </a:solidFill>
              </a:rPr>
              <a:t>fram</a:t>
            </a:r>
            <a:endParaRPr lang="en-US" sz="3800" dirty="0">
              <a:solidFill>
                <a:schemeClr val="bg1"/>
              </a:solidFill>
            </a:endParaRPr>
          </a:p>
          <a:p>
            <a:endParaRPr lang="en-US" sz="3800" dirty="0">
              <a:solidFill>
                <a:schemeClr val="bg1"/>
              </a:solidFill>
            </a:endParaRPr>
          </a:p>
          <a:p>
            <a:r>
              <a:rPr lang="en-US" sz="3800" dirty="0">
                <a:solidFill>
                  <a:schemeClr val="bg1"/>
                </a:solidFill>
              </a:rPr>
              <a:t>Se del 8 </a:t>
            </a:r>
            <a:r>
              <a:rPr lang="en-US" sz="3800" dirty="0" err="1">
                <a:solidFill>
                  <a:schemeClr val="bg1"/>
                </a:solidFill>
              </a:rPr>
              <a:t>i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reformen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E2CB7C49-F6D3-0129-8F0C-545FC96F0C44}"/>
              </a:ext>
            </a:extLst>
          </p:cNvPr>
          <p:cNvSpPr txBox="1">
            <a:spLocks/>
          </p:cNvSpPr>
          <p:nvPr/>
        </p:nvSpPr>
        <p:spPr>
          <a:xfrm>
            <a:off x="4100151" y="617510"/>
            <a:ext cx="7397007" cy="56614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     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F141CCA-9EBB-93DD-F455-988698EF1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379" y="579009"/>
            <a:ext cx="8234549" cy="56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416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F72A73-8EC5-0C15-51CB-58461CA4E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34" y="598259"/>
            <a:ext cx="10882958" cy="5661481"/>
          </a:xfr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    </a:t>
            </a:r>
            <a:r>
              <a:rPr lang="en-US" sz="4800" dirty="0" err="1">
                <a:solidFill>
                  <a:schemeClr val="bg1"/>
                </a:solidFill>
              </a:rPr>
              <a:t>Uppdraget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i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            </a:t>
            </a:r>
            <a:r>
              <a:rPr lang="en-US" sz="4800" dirty="0" err="1">
                <a:solidFill>
                  <a:schemeClr val="bg1"/>
                </a:solidFill>
              </a:rPr>
              <a:t>länet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D8C0ACF1-D830-CB3F-15EB-EB3F97FD65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4501710"/>
              </p:ext>
            </p:extLst>
          </p:nvPr>
        </p:nvGraphicFramePr>
        <p:xfrm>
          <a:off x="5006227" y="0"/>
          <a:ext cx="6997391" cy="6344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9835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47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F72A73-8EC5-0C15-51CB-58461CA4E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543" y="578999"/>
            <a:ext cx="10889441" cy="5700001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   MÅLGRUPP:</a:t>
            </a:r>
            <a:br>
              <a:rPr lang="en-US" sz="4800" b="1" dirty="0">
                <a:solidFill>
                  <a:schemeClr val="bg1"/>
                </a:solidFill>
              </a:rPr>
            </a:b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chemeClr val="bg1"/>
                </a:solidFill>
              </a:rPr>
              <a:t>    </a:t>
            </a:r>
            <a:r>
              <a:rPr lang="sv-SE" sz="4400" b="1" dirty="0">
                <a:solidFill>
                  <a:schemeClr val="bg1"/>
                </a:solidFill>
              </a:rPr>
              <a:t>Länsinvånare i </a:t>
            </a:r>
            <a:br>
              <a:rPr lang="sv-SE" sz="4400" b="1" dirty="0">
                <a:solidFill>
                  <a:schemeClr val="bg1"/>
                </a:solidFill>
              </a:rPr>
            </a:br>
            <a:r>
              <a:rPr lang="sv-SE" sz="4400" b="1" dirty="0">
                <a:solidFill>
                  <a:schemeClr val="bg1"/>
                </a:solidFill>
              </a:rPr>
              <a:t>    Jämtland Härjedalen</a:t>
            </a:r>
            <a:br>
              <a:rPr lang="sv-SE" sz="4400" b="1" dirty="0">
                <a:solidFill>
                  <a:schemeClr val="bg1"/>
                </a:solidFill>
              </a:rPr>
            </a:br>
            <a:r>
              <a:rPr lang="sv-SE" sz="4400" b="1" dirty="0">
                <a:solidFill>
                  <a:schemeClr val="bg1"/>
                </a:solidFill>
              </a:rPr>
              <a:t>    som..</a:t>
            </a:r>
            <a:br>
              <a:rPr lang="en-US" sz="3600" b="1" dirty="0">
                <a:solidFill>
                  <a:schemeClr val="bg1"/>
                </a:solidFill>
              </a:rPr>
            </a:br>
            <a:br>
              <a:rPr lang="en-US" sz="3600" b="1" dirty="0">
                <a:solidFill>
                  <a:schemeClr val="bg1"/>
                </a:solidFill>
              </a:rPr>
            </a:br>
            <a:br>
              <a:rPr lang="en-US" sz="3600" b="1" dirty="0">
                <a:solidFill>
                  <a:schemeClr val="bg1"/>
                </a:solidFill>
              </a:rPr>
            </a:br>
            <a:endParaRPr lang="en-US" sz="36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99A15FD-39B2-7D96-AD1A-07529E8307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4654055"/>
              </p:ext>
            </p:extLst>
          </p:nvPr>
        </p:nvGraphicFramePr>
        <p:xfrm>
          <a:off x="1132153" y="215832"/>
          <a:ext cx="14444105" cy="6426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9723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accent5">
                <a:lumMod val="40000"/>
                <a:lumOff val="60000"/>
              </a:schemeClr>
            </a:gs>
            <a:gs pos="17460">
              <a:srgbClr val="DA88D1"/>
            </a:gs>
            <a:gs pos="90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l: höger 17">
            <a:extLst>
              <a:ext uri="{FF2B5EF4-FFF2-40B4-BE49-F238E27FC236}">
                <a16:creationId xmlns:a16="http://schemas.microsoft.com/office/drawing/2014/main" id="{142D0872-5501-6D34-5687-3FFDEECDCD7D}"/>
              </a:ext>
            </a:extLst>
          </p:cNvPr>
          <p:cNvSpPr/>
          <p:nvPr/>
        </p:nvSpPr>
        <p:spPr>
          <a:xfrm>
            <a:off x="350874" y="196850"/>
            <a:ext cx="11738345" cy="64643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82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v-SE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AAB10518-1AF1-BF67-A10E-2F5CCF254F9F}"/>
              </a:ext>
            </a:extLst>
          </p:cNvPr>
          <p:cNvGrpSpPr/>
          <p:nvPr/>
        </p:nvGrpSpPr>
        <p:grpSpPr>
          <a:xfrm>
            <a:off x="403955" y="1104197"/>
            <a:ext cx="2130017" cy="4627309"/>
            <a:chOff x="317091" y="1014895"/>
            <a:chExt cx="1993063" cy="4472623"/>
          </a:xfrm>
        </p:grpSpPr>
        <p:sp>
          <p:nvSpPr>
            <p:cNvPr id="4" name="Rektangel: rundade hörn 3">
              <a:extLst>
                <a:ext uri="{FF2B5EF4-FFF2-40B4-BE49-F238E27FC236}">
                  <a16:creationId xmlns:a16="http://schemas.microsoft.com/office/drawing/2014/main" id="{76D326BD-B7F7-DC0C-2E13-D8A62C62778E}"/>
                </a:ext>
              </a:extLst>
            </p:cNvPr>
            <p:cNvSpPr/>
            <p:nvPr/>
          </p:nvSpPr>
          <p:spPr>
            <a:xfrm>
              <a:off x="317091" y="1014895"/>
              <a:ext cx="1993063" cy="4472623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5" name="Rektangel: rundade hörn 4">
              <a:extLst>
                <a:ext uri="{FF2B5EF4-FFF2-40B4-BE49-F238E27FC236}">
                  <a16:creationId xmlns:a16="http://schemas.microsoft.com/office/drawing/2014/main" id="{8081EA6C-2577-A9D6-5384-7C5644140EFF}"/>
                </a:ext>
              </a:extLst>
            </p:cNvPr>
            <p:cNvSpPr txBox="1"/>
            <p:nvPr/>
          </p:nvSpPr>
          <p:spPr>
            <a:xfrm>
              <a:off x="414384" y="1112188"/>
              <a:ext cx="1743710" cy="4278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000" b="1" u="sng" kern="1200" dirty="0">
                  <a:latin typeface="Aptos Display" panose="02110004020202020204"/>
                </a:rPr>
                <a:t>Uppstart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000" b="1" kern="1200" dirty="0" err="1">
                  <a:solidFill>
                    <a:srgbClr val="FF33CC"/>
                  </a:solidFill>
                  <a:latin typeface="Aptos" panose="020B0004020202020204" pitchFamily="34" charset="0"/>
                </a:rPr>
                <a:t>Febr</a:t>
              </a:r>
              <a:r>
                <a:rPr lang="sv-SE" sz="2000" b="1" kern="1200" dirty="0">
                  <a:solidFill>
                    <a:srgbClr val="FF33CC"/>
                  </a:solidFill>
                  <a:latin typeface="Aptos" panose="020B0004020202020204" pitchFamily="34" charset="0"/>
                </a:rPr>
                <a:t>-mars 2025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dirty="0">
                  <a:latin typeface="Aptos" panose="020B0004020202020204" pitchFamily="34" charset="0"/>
                </a:rPr>
                <a:t>-</a:t>
              </a:r>
              <a:r>
                <a:rPr lang="sv-SE" sz="1800" b="0" kern="1200" dirty="0">
                  <a:latin typeface="Aptos" panose="020B0004020202020204" pitchFamily="34" charset="0"/>
                </a:rPr>
                <a:t> Omvärlds-bevakning</a:t>
              </a:r>
              <a:endParaRPr lang="sv-SE" sz="1800" kern="1200" dirty="0">
                <a:latin typeface="Aptos" panose="020B0004020202020204" pitchFamily="34" charset="0"/>
              </a:endParaRP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dirty="0">
                  <a:latin typeface="Aptos" panose="020B0004020202020204" pitchFamily="34" charset="0"/>
                </a:rPr>
                <a:t>-</a:t>
              </a:r>
              <a:r>
                <a:rPr lang="sv-SE" sz="1800" kern="1200" dirty="0">
                  <a:latin typeface="Aptos" panose="020B0004020202020204" pitchFamily="34" charset="0"/>
                </a:rPr>
                <a:t> Möten med referens-personer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dirty="0">
                  <a:latin typeface="Aptos" panose="020B0004020202020204" pitchFamily="34" charset="0"/>
                </a:rPr>
                <a:t>-</a:t>
              </a:r>
              <a:r>
                <a:rPr lang="sv-SE" sz="1800" b="0" kern="1200" dirty="0">
                  <a:latin typeface="Aptos" panose="020B0004020202020204" pitchFamily="34" charset="0"/>
                </a:rPr>
                <a:t> Enkäter – profession och brukare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800" kern="1200" dirty="0">
                  <a:latin typeface="Aptos" panose="020B0004020202020204" pitchFamily="34" charset="0"/>
                </a:rPr>
                <a:t>-Utsedd arbetsgrupp  i slutet av mars</a:t>
              </a:r>
            </a:p>
          </p:txBody>
        </p:sp>
      </p:grpSp>
      <p:grpSp>
        <p:nvGrpSpPr>
          <p:cNvPr id="6" name="Grupp 5">
            <a:extLst>
              <a:ext uri="{FF2B5EF4-FFF2-40B4-BE49-F238E27FC236}">
                <a16:creationId xmlns:a16="http://schemas.microsoft.com/office/drawing/2014/main" id="{05D06DE2-5B31-61CC-CE4A-00DD1444C42D}"/>
              </a:ext>
            </a:extLst>
          </p:cNvPr>
          <p:cNvGrpSpPr/>
          <p:nvPr/>
        </p:nvGrpSpPr>
        <p:grpSpPr>
          <a:xfrm>
            <a:off x="2712373" y="1110591"/>
            <a:ext cx="2279362" cy="4600513"/>
            <a:chOff x="2598891" y="931893"/>
            <a:chExt cx="1993063" cy="4600513"/>
          </a:xfrm>
        </p:grpSpPr>
        <p:sp>
          <p:nvSpPr>
            <p:cNvPr id="7" name="Rektangel: rundade hörn 6">
              <a:extLst>
                <a:ext uri="{FF2B5EF4-FFF2-40B4-BE49-F238E27FC236}">
                  <a16:creationId xmlns:a16="http://schemas.microsoft.com/office/drawing/2014/main" id="{83C3561E-2E42-5FE5-3CD6-73FBD79A7CCB}"/>
                </a:ext>
              </a:extLst>
            </p:cNvPr>
            <p:cNvSpPr/>
            <p:nvPr/>
          </p:nvSpPr>
          <p:spPr>
            <a:xfrm>
              <a:off x="2598891" y="931893"/>
              <a:ext cx="1993063" cy="4600513"/>
            </a:xfrm>
            <a:prstGeom prst="roundRect">
              <a:avLst/>
            </a:prstGeom>
            <a:gradFill rotWithShape="0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8" name="Rektangel: rundade hörn 4">
              <a:extLst>
                <a:ext uri="{FF2B5EF4-FFF2-40B4-BE49-F238E27FC236}">
                  <a16:creationId xmlns:a16="http://schemas.microsoft.com/office/drawing/2014/main" id="{32A1EBBA-AE0E-F0D6-6807-CDD37E5B3BDB}"/>
                </a:ext>
              </a:extLst>
            </p:cNvPr>
            <p:cNvSpPr txBox="1"/>
            <p:nvPr/>
          </p:nvSpPr>
          <p:spPr>
            <a:xfrm>
              <a:off x="2696184" y="1029186"/>
              <a:ext cx="1895770" cy="4405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000" b="1" u="sng" kern="1200" dirty="0">
                  <a:latin typeface="Aptos Display" panose="02110004020202020204"/>
                </a:rPr>
                <a:t>Datainsamling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000" b="1" kern="1200" dirty="0">
                  <a:solidFill>
                    <a:srgbClr val="FF33CC"/>
                  </a:solidFill>
                  <a:latin typeface="Aptos" panose="020B0004020202020204" pitchFamily="34" charset="0"/>
                </a:rPr>
                <a:t>April-maj 2025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dirty="0">
                  <a:latin typeface="Aptos" panose="020B0004020202020204" pitchFamily="34" charset="0"/>
                </a:rPr>
                <a:t>-</a:t>
              </a:r>
              <a:r>
                <a:rPr lang="sv-SE" sz="1800" b="0" kern="1200" dirty="0">
                  <a:latin typeface="Aptos" panose="020B0004020202020204" pitchFamily="34" charset="0"/>
                </a:rPr>
                <a:t> Uppstartsmöte arbetsgrupp 31/3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800" b="0" kern="1200" dirty="0">
                  <a:latin typeface="Aptos" panose="020B0004020202020204" pitchFamily="34" charset="0"/>
                </a:rPr>
                <a:t>-Avstämnings- möten 1 gång i veckan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dirty="0">
                  <a:latin typeface="Aptos" panose="020B0004020202020204" pitchFamily="34" charset="0"/>
                </a:rPr>
                <a:t>-</a:t>
              </a:r>
              <a:r>
                <a:rPr lang="sv-SE" sz="1800" b="0" kern="1200" dirty="0">
                  <a:latin typeface="Aptos" panose="020B0004020202020204" pitchFamily="34" charset="0"/>
                </a:rPr>
                <a:t> Utskick  av enkät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dirty="0">
                  <a:latin typeface="Aptos" panose="020B0004020202020204" pitchFamily="34" charset="0"/>
                </a:rPr>
                <a:t>-</a:t>
              </a:r>
              <a:r>
                <a:rPr lang="sv-SE" sz="1800" b="0" kern="1200" dirty="0">
                  <a:latin typeface="Aptos" panose="020B0004020202020204" pitchFamily="34" charset="0"/>
                </a:rPr>
                <a:t> Möten med arbetsgrupp i maj för vidare planering av höstens arbete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800" b="0" kern="1200" dirty="0">
                  <a:latin typeface="Aptos" panose="020B0004020202020204" pitchFamily="34" charset="0"/>
                </a:rPr>
                <a:t>- Inbjudan skickas ut till workshops i höst</a:t>
              </a:r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627130D6-9B79-99D9-A064-189BC566600C}"/>
              </a:ext>
            </a:extLst>
          </p:cNvPr>
          <p:cNvGrpSpPr/>
          <p:nvPr/>
        </p:nvGrpSpPr>
        <p:grpSpPr>
          <a:xfrm>
            <a:off x="5099468" y="1088846"/>
            <a:ext cx="1993063" cy="4605012"/>
            <a:chOff x="4851818" y="967291"/>
            <a:chExt cx="1993063" cy="4529716"/>
          </a:xfrm>
        </p:grpSpPr>
        <p:sp>
          <p:nvSpPr>
            <p:cNvPr id="10" name="Rektangel: rundade hörn 9">
              <a:extLst>
                <a:ext uri="{FF2B5EF4-FFF2-40B4-BE49-F238E27FC236}">
                  <a16:creationId xmlns:a16="http://schemas.microsoft.com/office/drawing/2014/main" id="{2B9ABCFC-FAF5-C08C-46E3-0513414C6CB6}"/>
                </a:ext>
              </a:extLst>
            </p:cNvPr>
            <p:cNvSpPr/>
            <p:nvPr/>
          </p:nvSpPr>
          <p:spPr>
            <a:xfrm>
              <a:off x="4851818" y="967291"/>
              <a:ext cx="1993063" cy="4529716"/>
            </a:xfrm>
            <a:prstGeom prst="roundRect">
              <a:avLst/>
            </a:prstGeom>
            <a:gradFill rotWithShape="0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1" name="Rektangel: rundade hörn 4">
              <a:extLst>
                <a:ext uri="{FF2B5EF4-FFF2-40B4-BE49-F238E27FC236}">
                  <a16:creationId xmlns:a16="http://schemas.microsoft.com/office/drawing/2014/main" id="{AA819828-87DE-17A2-2504-8C3F245BC3D9}"/>
                </a:ext>
              </a:extLst>
            </p:cNvPr>
            <p:cNvSpPr txBox="1"/>
            <p:nvPr/>
          </p:nvSpPr>
          <p:spPr>
            <a:xfrm>
              <a:off x="4949111" y="1064584"/>
              <a:ext cx="1798477" cy="43351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2000" b="1" kern="1200" dirty="0">
                <a:latin typeface="Aptos Display" panose="02110004020202020204"/>
              </a:endParaRP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2000" b="1" kern="1200" dirty="0">
                <a:latin typeface="Aptos Display" panose="02110004020202020204"/>
              </a:endParaRP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2000" b="1" kern="1200" dirty="0">
                <a:latin typeface="Aptos Display" panose="02110004020202020204"/>
              </a:endParaRP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2000" b="1" kern="1200" dirty="0">
                <a:latin typeface="Aptos Display" panose="02110004020202020204"/>
              </a:endParaRP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2000" b="1" kern="1200" dirty="0">
                <a:latin typeface="Aptos Display" panose="02110004020202020204"/>
              </a:endParaRP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000" b="1" u="sng" dirty="0">
                  <a:latin typeface="Aptos Display" panose="02110004020202020204"/>
                </a:rPr>
                <a:t>Delrapport</a:t>
              </a:r>
              <a:endParaRPr lang="sv-SE" sz="2000" b="1" u="sng" kern="1200" dirty="0">
                <a:latin typeface="Aptos Display" panose="02110004020202020204"/>
              </a:endParaRP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000" b="1" kern="1200" dirty="0">
                  <a:latin typeface="Aptos Display" panose="02110004020202020204"/>
                </a:rPr>
                <a:t> </a:t>
              </a:r>
              <a:r>
                <a:rPr lang="sv-SE" sz="2000" b="1" kern="1200" dirty="0">
                  <a:solidFill>
                    <a:srgbClr val="FF33CC"/>
                  </a:solidFill>
                  <a:latin typeface="Aptos" panose="020B0004020202020204" pitchFamily="34" charset="0"/>
                </a:rPr>
                <a:t>Juni - Augusti 2025</a:t>
              </a:r>
              <a:endParaRPr lang="sv-SE" sz="2000" b="0" kern="1200" dirty="0">
                <a:solidFill>
                  <a:srgbClr val="FF33CC"/>
                </a:solidFill>
                <a:latin typeface="Aptos" panose="020B0004020202020204" pitchFamily="34" charset="0"/>
              </a:endParaRP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000" dirty="0">
                  <a:latin typeface="Aptos" panose="020B0004020202020204" pitchFamily="34" charset="0"/>
                </a:rPr>
                <a:t>-</a:t>
              </a:r>
              <a:r>
                <a:rPr lang="sv-SE" sz="2000" kern="1200" dirty="0">
                  <a:latin typeface="Aptos" panose="020B0004020202020204" pitchFamily="34" charset="0"/>
                </a:rPr>
                <a:t> </a:t>
              </a:r>
              <a:r>
                <a:rPr lang="sv-SE" sz="1800" kern="1200" dirty="0">
                  <a:latin typeface="Aptos" panose="020B0004020202020204" pitchFamily="34" charset="0"/>
                </a:rPr>
                <a:t>Nuläge </a:t>
              </a:r>
            </a:p>
            <a:p>
              <a:pPr marL="285750" lvl="0" indent="-28575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sv-SE" sz="1800" b="0" kern="1200" dirty="0">
                  <a:latin typeface="Aptos" panose="020B0004020202020204" pitchFamily="34" charset="0"/>
                </a:rPr>
                <a:t>GAP-analys </a:t>
              </a:r>
            </a:p>
            <a:p>
              <a:pPr marL="285750" lvl="0" indent="-28575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endParaRPr lang="sv-SE" sz="1800" b="0" kern="1200" dirty="0">
                <a:latin typeface="Aptos" panose="020B0004020202020204" pitchFamily="34" charset="0"/>
              </a:endParaRP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1800" b="0" kern="1200" dirty="0">
                <a:latin typeface="Aptos" panose="020B0004020202020204" pitchFamily="34" charset="0"/>
              </a:endParaRP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1800" b="0" kern="1200" dirty="0">
                <a:latin typeface="Aptos" panose="020B0004020202020204" pitchFamily="34" charset="0"/>
              </a:endParaRP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1800" b="0" kern="1200" dirty="0">
                <a:latin typeface="Aptos" panose="020B0004020202020204" pitchFamily="34" charset="0"/>
              </a:endParaRP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dirty="0">
                <a:latin typeface="Aptos" panose="020B0004020202020204" pitchFamily="34" charset="0"/>
              </a:endParaRP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1800" b="0" kern="1200" dirty="0">
                <a:latin typeface="Aptos" panose="020B0004020202020204" pitchFamily="34" charset="0"/>
              </a:endParaRP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1800" b="0" kern="1200" dirty="0">
                <a:latin typeface="Aptos" panose="020B0004020202020204" pitchFamily="34" charset="0"/>
              </a:endParaRP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dirty="0">
                <a:latin typeface="Aptos" panose="020B0004020202020204" pitchFamily="34" charset="0"/>
              </a:endParaRP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1800" b="0" kern="1200" dirty="0">
                <a:latin typeface="Aptos" panose="020B0004020202020204" pitchFamily="34" charset="0"/>
              </a:endParaRP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1800" b="0" kern="1200" dirty="0">
                <a:latin typeface="Aptos" panose="020B0004020202020204" pitchFamily="34" charset="0"/>
              </a:endParaRP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1800" b="0" kern="1200" dirty="0">
                <a:latin typeface="Aptos" panose="020B0004020202020204" pitchFamily="34" charset="0"/>
              </a:endParaRP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1800" b="0" kern="1200" dirty="0">
                <a:latin typeface="Aptos" panose="020B0004020202020204" pitchFamily="34" charset="0"/>
              </a:endParaRP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1800" kern="1200" dirty="0"/>
            </a:p>
          </p:txBody>
        </p:sp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3CB1F391-EF9B-AA44-F879-8335C0138BAA}"/>
              </a:ext>
            </a:extLst>
          </p:cNvPr>
          <p:cNvGrpSpPr/>
          <p:nvPr/>
        </p:nvGrpSpPr>
        <p:grpSpPr>
          <a:xfrm>
            <a:off x="7289548" y="1126494"/>
            <a:ext cx="2109633" cy="4605012"/>
            <a:chOff x="7104745" y="929643"/>
            <a:chExt cx="1993063" cy="4605012"/>
          </a:xfrm>
        </p:grpSpPr>
        <p:sp>
          <p:nvSpPr>
            <p:cNvPr id="13" name="Rektangel: rundade hörn 12">
              <a:extLst>
                <a:ext uri="{FF2B5EF4-FFF2-40B4-BE49-F238E27FC236}">
                  <a16:creationId xmlns:a16="http://schemas.microsoft.com/office/drawing/2014/main" id="{F014B103-0855-2D2F-ED68-CAC248516275}"/>
                </a:ext>
              </a:extLst>
            </p:cNvPr>
            <p:cNvSpPr/>
            <p:nvPr/>
          </p:nvSpPr>
          <p:spPr>
            <a:xfrm>
              <a:off x="7104745" y="929643"/>
              <a:ext cx="1993063" cy="4605012"/>
            </a:xfrm>
            <a:prstGeom prst="roundRect">
              <a:avLst/>
            </a:prstGeom>
            <a:gradFill rotWithShape="0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4" name="Rektangel: rundade hörn 4">
              <a:extLst>
                <a:ext uri="{FF2B5EF4-FFF2-40B4-BE49-F238E27FC236}">
                  <a16:creationId xmlns:a16="http://schemas.microsoft.com/office/drawing/2014/main" id="{ECBEE2A6-2A20-E0E1-2025-C15055972B0A}"/>
                </a:ext>
              </a:extLst>
            </p:cNvPr>
            <p:cNvSpPr txBox="1"/>
            <p:nvPr/>
          </p:nvSpPr>
          <p:spPr>
            <a:xfrm>
              <a:off x="7202038" y="1026936"/>
              <a:ext cx="1798477" cy="4410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000" b="1" u="sng" kern="1200" dirty="0">
                  <a:latin typeface="Aptos Display" panose="02110004020202020204"/>
                </a:rPr>
                <a:t>Workshops – hur går vi vidare?</a:t>
              </a:r>
              <a:r>
                <a:rPr lang="sv-SE" sz="2000" b="1" u="sng" kern="1200" dirty="0">
                  <a:latin typeface="Aptos" panose="020B0004020202020204" pitchFamily="34" charset="0"/>
                </a:rPr>
                <a:t> 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000" b="1" kern="1200" dirty="0" err="1">
                  <a:solidFill>
                    <a:srgbClr val="FF33CC"/>
                  </a:solidFill>
                  <a:latin typeface="Aptos" panose="020B0004020202020204" pitchFamily="34" charset="0"/>
                </a:rPr>
                <a:t>Sept</a:t>
              </a:r>
              <a:r>
                <a:rPr lang="sv-SE" sz="2000" b="1" kern="1200" dirty="0">
                  <a:solidFill>
                    <a:srgbClr val="FF33CC"/>
                  </a:solidFill>
                  <a:latin typeface="Aptos" panose="020B0004020202020204" pitchFamily="34" charset="0"/>
                </a:rPr>
                <a:t>-okt 2025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800" kern="1200" dirty="0">
                  <a:latin typeface="Aptos" panose="020B0004020202020204" pitchFamily="34" charset="0"/>
                </a:rPr>
                <a:t> - Workshops i flera steg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800" kern="1200" dirty="0">
                  <a:latin typeface="Aptos" panose="020B0004020202020204" pitchFamily="34" charset="0"/>
                </a:rPr>
                <a:t> - Beroende-dagen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800" b="0" kern="1200" dirty="0">
                  <a:latin typeface="Aptos" panose="020B0004020202020204" pitchFamily="34" charset="0"/>
                </a:rPr>
                <a:t> - </a:t>
              </a:r>
              <a:r>
                <a:rPr lang="sv-SE" dirty="0">
                  <a:latin typeface="Aptos" panose="020B0004020202020204" pitchFamily="34" charset="0"/>
                </a:rPr>
                <a:t>Identifiera och prioritera utvecklings- och förändringsbehov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dirty="0">
                <a:latin typeface="Aptos" panose="020B0004020202020204" pitchFamily="34" charset="0"/>
              </a:endParaRP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1200" kern="1200" dirty="0"/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1200" kern="1200" dirty="0"/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4E2336F8-6BF6-57D3-EDE8-EF5965262282}"/>
              </a:ext>
            </a:extLst>
          </p:cNvPr>
          <p:cNvGrpSpPr/>
          <p:nvPr/>
        </p:nvGrpSpPr>
        <p:grpSpPr>
          <a:xfrm>
            <a:off x="9579351" y="1088846"/>
            <a:ext cx="2206927" cy="4642660"/>
            <a:chOff x="9357671" y="878110"/>
            <a:chExt cx="1993063" cy="4708078"/>
          </a:xfrm>
        </p:grpSpPr>
        <p:sp>
          <p:nvSpPr>
            <p:cNvPr id="16" name="Rektangel: rundade hörn 15">
              <a:extLst>
                <a:ext uri="{FF2B5EF4-FFF2-40B4-BE49-F238E27FC236}">
                  <a16:creationId xmlns:a16="http://schemas.microsoft.com/office/drawing/2014/main" id="{B53065B8-2C89-2CCD-0FF7-48151205B0A3}"/>
                </a:ext>
              </a:extLst>
            </p:cNvPr>
            <p:cNvSpPr/>
            <p:nvPr/>
          </p:nvSpPr>
          <p:spPr>
            <a:xfrm>
              <a:off x="9357671" y="878110"/>
              <a:ext cx="1993063" cy="4708078"/>
            </a:xfrm>
            <a:prstGeom prst="roundRect">
              <a:avLst/>
            </a:prstGeom>
            <a:gradFill rotWithShape="0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7" name="Rektangel: rundade hörn 4">
              <a:extLst>
                <a:ext uri="{FF2B5EF4-FFF2-40B4-BE49-F238E27FC236}">
                  <a16:creationId xmlns:a16="http://schemas.microsoft.com/office/drawing/2014/main" id="{69073B79-7C61-FA21-F47F-AC597BC1E2CC}"/>
                </a:ext>
              </a:extLst>
            </p:cNvPr>
            <p:cNvSpPr txBox="1"/>
            <p:nvPr/>
          </p:nvSpPr>
          <p:spPr>
            <a:xfrm>
              <a:off x="9454964" y="975403"/>
              <a:ext cx="1798477" cy="45134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000" b="1" u="sng" dirty="0">
                  <a:latin typeface="Aptos Display" panose="02110004020202020204"/>
                </a:rPr>
                <a:t>Slutrapport och</a:t>
              </a:r>
              <a:r>
                <a:rPr lang="sv-SE" sz="2000" b="1" u="sng" kern="1200" dirty="0">
                  <a:latin typeface="Aptos Display" panose="02110004020202020204"/>
                </a:rPr>
                <a:t> Länsöverens-</a:t>
              </a:r>
              <a:r>
                <a:rPr lang="sv-SE" sz="2000" b="1" u="sng" kern="1200" dirty="0" err="1">
                  <a:latin typeface="Aptos Display" panose="02110004020202020204"/>
                </a:rPr>
                <a:t>kommelse</a:t>
              </a:r>
              <a:endParaRPr lang="sv-SE" sz="2000" b="1" u="sng" kern="1200" dirty="0">
                <a:latin typeface="Aptos Display" panose="02110004020202020204"/>
              </a:endParaRP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000" b="1" kern="1200" dirty="0">
                  <a:solidFill>
                    <a:srgbClr val="FF33CC"/>
                  </a:solidFill>
                  <a:latin typeface="Aptos" panose="020B0004020202020204" pitchFamily="34" charset="0"/>
                </a:rPr>
                <a:t>Nov-dec 2025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800" b="0" kern="1200" dirty="0">
                  <a:latin typeface="Aptos" panose="020B0004020202020204" pitchFamily="34" charset="0"/>
                </a:rPr>
                <a:t>- Slutrapport </a:t>
              </a:r>
              <a:endParaRPr lang="sv-SE" dirty="0">
                <a:latin typeface="Aptos" panose="020B0004020202020204" pitchFamily="34" charset="0"/>
              </a:endParaRP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800" b="0" kern="1200" dirty="0">
                  <a:latin typeface="Aptos" panose="020B0004020202020204" pitchFamily="34" charset="0"/>
                </a:rPr>
                <a:t>-Utvecklingsplan
-</a:t>
              </a:r>
              <a:r>
                <a:rPr lang="sv-SE" dirty="0">
                  <a:latin typeface="Aptos" panose="020B0004020202020204" pitchFamily="34" charset="0"/>
                </a:rPr>
                <a:t>Implementerings</a:t>
              </a:r>
              <a:r>
                <a:rPr lang="sv-SE" sz="1800" b="0" kern="1200" dirty="0">
                  <a:latin typeface="Aptos" panose="020B0004020202020204" pitchFamily="34" charset="0"/>
                </a:rPr>
                <a:t>-plan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800" b="0" kern="1200" dirty="0">
                  <a:latin typeface="Aptos" panose="020B0004020202020204" pitchFamily="34" charset="0"/>
                </a:rPr>
                <a:t>-Läns-                     överenskommelse 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1800" b="1" kern="1200" dirty="0">
                <a:latin typeface="Aptos Display" panose="02110004020202020204"/>
              </a:endParaRP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1800" b="1" kern="1200" dirty="0">
                <a:latin typeface="Aptos Display" panose="02110004020202020204"/>
              </a:endParaRP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1300" kern="1200" dirty="0"/>
            </a:p>
          </p:txBody>
        </p:sp>
      </p:grpSp>
      <p:sp>
        <p:nvSpPr>
          <p:cNvPr id="3" name="textruta 2">
            <a:extLst>
              <a:ext uri="{FF2B5EF4-FFF2-40B4-BE49-F238E27FC236}">
                <a16:creationId xmlns:a16="http://schemas.microsoft.com/office/drawing/2014/main" id="{7197368F-1FE0-1752-830D-C15B0BE71EFB}"/>
              </a:ext>
            </a:extLst>
          </p:cNvPr>
          <p:cNvSpPr txBox="1"/>
          <p:nvPr/>
        </p:nvSpPr>
        <p:spPr>
          <a:xfrm>
            <a:off x="1233078" y="174553"/>
            <a:ext cx="7517314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</a:rPr>
              <a:t>Tidsplan för arbetsprocess i länet</a:t>
            </a:r>
          </a:p>
        </p:txBody>
      </p:sp>
    </p:spTree>
    <p:extLst>
      <p:ext uri="{BB962C8B-B14F-4D97-AF65-F5344CB8AC3E}">
        <p14:creationId xmlns:p14="http://schemas.microsoft.com/office/powerpoint/2010/main" val="25484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F72A73-8EC5-0C15-51CB-58461CA4E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841664"/>
            <a:ext cx="5203990" cy="27827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9BFE7BFC-681A-76FE-8994-E9ECC0269A37}"/>
              </a:ext>
            </a:extLst>
          </p:cNvPr>
          <p:cNvSpPr txBox="1">
            <a:spLocks/>
          </p:cNvSpPr>
          <p:nvPr/>
        </p:nvSpPr>
        <p:spPr>
          <a:xfrm>
            <a:off x="1012643" y="3764655"/>
            <a:ext cx="5203989" cy="19360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Uppdraget: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B01D39FD-9ACA-41AC-A8C8-3465AECBCCB0}"/>
              </a:ext>
            </a:extLst>
          </p:cNvPr>
          <p:cNvSpPr txBox="1">
            <a:spLocks/>
          </p:cNvSpPr>
          <p:nvPr/>
        </p:nvSpPr>
        <p:spPr>
          <a:xfrm>
            <a:off x="773830" y="598259"/>
            <a:ext cx="10405526" cy="566148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 dirty="0">
              <a:solidFill>
                <a:schemeClr val="bg1"/>
              </a:solidFill>
            </a:endParaRPr>
          </a:p>
          <a:p>
            <a:endParaRPr lang="sv-SE" sz="4000" b="1" dirty="0">
              <a:solidFill>
                <a:schemeClr val="bg1"/>
              </a:solidFill>
            </a:endParaRPr>
          </a:p>
          <a:p>
            <a:endParaRPr lang="sv-SE" sz="4000" b="1" dirty="0">
              <a:solidFill>
                <a:schemeClr val="bg1"/>
              </a:solidFill>
            </a:endParaRPr>
          </a:p>
          <a:p>
            <a:r>
              <a:rPr lang="sv-SE" sz="4000" b="1" dirty="0">
                <a:solidFill>
                  <a:schemeClr val="bg1"/>
                </a:solidFill>
              </a:rPr>
              <a:t>                                </a:t>
            </a:r>
            <a:br>
              <a:rPr lang="sv-SE" sz="6000" b="1" dirty="0">
                <a:solidFill>
                  <a:schemeClr val="bg1"/>
                </a:solidFill>
              </a:rPr>
            </a:br>
            <a:r>
              <a:rPr lang="sv-SE" sz="7200" b="1" dirty="0">
                <a:solidFill>
                  <a:schemeClr val="bg1"/>
                </a:solidFill>
              </a:rPr>
              <a:t>           </a:t>
            </a:r>
            <a:r>
              <a:rPr lang="sv-SE" sz="3500" b="1" dirty="0">
                <a:solidFill>
                  <a:schemeClr val="bg1"/>
                </a:solidFill>
              </a:rPr>
              <a:t>Läs vidare för att ta reda på mer.		 </a:t>
            </a:r>
          </a:p>
          <a:p>
            <a:endParaRPr lang="sv-SE" sz="3500" b="1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sv-SE" sz="3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Från delar till helhet. En reform för samordnade , behovsanpassade och personcentrerade insatser till personer med samsjuklighet, SOU 2021:93</a:t>
            </a:r>
            <a:endParaRPr lang="sv-SE" sz="3000" b="1" dirty="0">
              <a:solidFill>
                <a:schemeClr val="bg1"/>
              </a:solidFill>
            </a:endParaRPr>
          </a:p>
          <a:p>
            <a:endParaRPr lang="sv-SE" sz="4000" b="1" dirty="0">
              <a:solidFill>
                <a:schemeClr val="bg1"/>
              </a:solidFill>
            </a:endParaRPr>
          </a:p>
          <a:p>
            <a:r>
              <a:rPr lang="sv-SE" sz="4000" b="1" dirty="0">
                <a:solidFill>
                  <a:schemeClr val="bg1"/>
                </a:solidFill>
              </a:rPr>
              <a:t>
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6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F72A73-8EC5-0C15-51CB-58461CA4E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34" y="598259"/>
            <a:ext cx="10882958" cy="5661481"/>
          </a:xfr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Samsjuklighets</a:t>
            </a:r>
            <a:r>
              <a:rPr lang="en-US" sz="4800" dirty="0">
                <a:solidFill>
                  <a:schemeClr val="bg1"/>
                </a:solidFill>
              </a:rPr>
              <a:t>-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utredningen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BE951195-5772-078D-D252-B31A6CFB3F3F}"/>
              </a:ext>
            </a:extLst>
          </p:cNvPr>
          <p:cNvSpPr txBox="1">
            <a:spLocks/>
          </p:cNvSpPr>
          <p:nvPr/>
        </p:nvSpPr>
        <p:spPr>
          <a:xfrm>
            <a:off x="4876800" y="598258"/>
            <a:ext cx="6658492" cy="56614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sv-SE" sz="2400" dirty="0">
              <a:latin typeface="+mn-lt"/>
            </a:endParaRPr>
          </a:p>
          <a:p>
            <a:pPr lvl="0"/>
            <a:r>
              <a:rPr lang="sv-SE" sz="2400" b="0" i="0" dirty="0">
                <a:solidFill>
                  <a:srgbClr val="000000"/>
                </a:solidFill>
                <a:effectLst/>
                <a:latin typeface="+mn-lt"/>
              </a:rPr>
              <a:t>Samsjuklighetsutredningen har haft i uppdrag att komma med förslag på s</a:t>
            </a:r>
            <a:r>
              <a:rPr lang="sv-SE" sz="2400" dirty="0">
                <a:latin typeface="+mn-lt"/>
              </a:rPr>
              <a:t>amordnade insatser vid samsjuklighet i form av skadligt bruk och beroende och i kombination med psykisk ohälsa</a:t>
            </a:r>
          </a:p>
          <a:p>
            <a:pPr lvl="0"/>
            <a:endParaRPr lang="sv-SE" sz="2400" dirty="0">
              <a:latin typeface="+mn-lt"/>
            </a:endParaRPr>
          </a:p>
          <a:p>
            <a:r>
              <a:rPr lang="sv-SE" sz="2400" b="0" i="0" dirty="0">
                <a:latin typeface="+mn-lt"/>
              </a:rPr>
              <a:t>Syftet med utredningen har varit att skapa förutsättningar för att personer med samsjuklighet erbjuds:</a:t>
            </a:r>
          </a:p>
          <a:p>
            <a:pPr marL="342900" indent="-342900">
              <a:buFontTx/>
              <a:buChar char="-"/>
            </a:pPr>
            <a:r>
              <a:rPr lang="sv-SE" sz="2400" b="0" i="0" dirty="0">
                <a:latin typeface="+mn-lt"/>
              </a:rPr>
              <a:t>samordnad </a:t>
            </a:r>
          </a:p>
          <a:p>
            <a:pPr marL="342900" indent="-342900">
              <a:buFontTx/>
              <a:buChar char="-"/>
            </a:pPr>
            <a:r>
              <a:rPr lang="sv-SE" sz="2400" b="0" i="0" dirty="0">
                <a:latin typeface="+mn-lt"/>
              </a:rPr>
              <a:t>behovsanpassad </a:t>
            </a:r>
          </a:p>
          <a:p>
            <a:pPr marL="342900" indent="-342900">
              <a:buFontTx/>
              <a:buChar char="-"/>
            </a:pPr>
            <a:r>
              <a:rPr lang="sv-SE" sz="2400" b="0" i="0" dirty="0">
                <a:latin typeface="+mn-lt"/>
              </a:rPr>
              <a:t>patientcentrerad vård och omsorg samt </a:t>
            </a:r>
          </a:p>
          <a:p>
            <a:pPr marL="342900" indent="-342900">
              <a:buFontTx/>
              <a:buChar char="-"/>
            </a:pPr>
            <a:r>
              <a:rPr lang="sv-SE" sz="2400" b="0" i="0" dirty="0">
                <a:latin typeface="+mn-lt"/>
              </a:rPr>
              <a:t>tillgång till de medicinska, farmakologiska, psykiatriska och sociala insatser som de är i behov av</a:t>
            </a:r>
            <a:endParaRPr lang="sv-SE" sz="2400" dirty="0">
              <a:latin typeface="+mn-lt"/>
            </a:endParaRPr>
          </a:p>
          <a:p>
            <a:pPr lvl="0"/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71246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BBA252A9-073E-3EC1-74DF-B7C2A15D2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450" y="856403"/>
            <a:ext cx="4483100" cy="4452254"/>
          </a:xfrm>
          <a:prstGeom prst="rect">
            <a:avLst/>
          </a:prstGeom>
        </p:spPr>
      </p:pic>
      <p:sp>
        <p:nvSpPr>
          <p:cNvPr id="85" name="Platshållare för text 84">
            <a:extLst>
              <a:ext uri="{FF2B5EF4-FFF2-40B4-BE49-F238E27FC236}">
                <a16:creationId xmlns:a16="http://schemas.microsoft.com/office/drawing/2014/main" id="{671DDA14-25F7-E14C-84FF-A83A4EBFD9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11000" y="2548945"/>
            <a:ext cx="3470088" cy="732914"/>
          </a:xfrm>
        </p:spPr>
        <p:txBody>
          <a:bodyPr rtlCol="0"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v-SE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3. Sprututbyte ska utvecklas till lågtröskelmottagningar</a:t>
            </a:r>
          </a:p>
        </p:txBody>
      </p:sp>
      <p:sp>
        <p:nvSpPr>
          <p:cNvPr id="87" name="Platshållare för text 86">
            <a:extLst>
              <a:ext uri="{FF2B5EF4-FFF2-40B4-BE49-F238E27FC236}">
                <a16:creationId xmlns:a16="http://schemas.microsoft.com/office/drawing/2014/main" id="{42FBED62-93D4-EC41-9AD5-2BEA324CD5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39900" y="484873"/>
            <a:ext cx="4982458" cy="437660"/>
          </a:xfrm>
        </p:spPr>
        <p:txBody>
          <a:bodyPr rtlCol="0"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v-SE" sz="2000" dirty="0">
                <a:solidFill>
                  <a:schemeClr val="accent2">
                    <a:lumMod val="50000"/>
                  </a:schemeClr>
                </a:solidFill>
              </a:rPr>
              <a:t>1. Regionen har  hela ansvaret för behandling av skadligt bruk och beroende.</a:t>
            </a:r>
            <a:endParaRPr lang="sv-SE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8" name="Platshållare för text 87">
            <a:extLst>
              <a:ext uri="{FF2B5EF4-FFF2-40B4-BE49-F238E27FC236}">
                <a16:creationId xmlns:a16="http://schemas.microsoft.com/office/drawing/2014/main" id="{7771FA66-0BDF-AD40-9DFA-170FC2BF0F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10588" y="1377886"/>
            <a:ext cx="3970500" cy="732914"/>
          </a:xfrm>
        </p:spPr>
        <p:txBody>
          <a:bodyPr rtlCol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000" dirty="0">
                <a:solidFill>
                  <a:schemeClr val="tx1"/>
                </a:solidFill>
              </a:rPr>
              <a:t>2</a:t>
            </a:r>
            <a:r>
              <a:rPr lang="sv-SE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 Behandling ska ges samordnat med andra psykiatriska tillstånd</a:t>
            </a:r>
            <a:r>
              <a:rPr lang="sv-SE" sz="2000" dirty="0">
                <a:solidFill>
                  <a:schemeClr val="tx1"/>
                </a:solidFill>
              </a:rPr>
              <a:t>.</a:t>
            </a:r>
            <a:endParaRPr lang="sv-SE" sz="2000" dirty="0"/>
          </a:p>
        </p:txBody>
      </p:sp>
      <p:sp>
        <p:nvSpPr>
          <p:cNvPr id="89" name="Platshållare för text 88">
            <a:extLst>
              <a:ext uri="{FF2B5EF4-FFF2-40B4-BE49-F238E27FC236}">
                <a16:creationId xmlns:a16="http://schemas.microsoft.com/office/drawing/2014/main" id="{4DE943B4-B0AA-CB40-9AF1-8412C16A3C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04494" y="3709844"/>
            <a:ext cx="4483100" cy="440947"/>
          </a:xfrm>
          <a:noFill/>
        </p:spPr>
        <p:txBody>
          <a:bodyPr rtlCol="0"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v-SE" sz="2000" dirty="0">
                <a:solidFill>
                  <a:schemeClr val="accent6">
                    <a:lumMod val="50000"/>
                  </a:schemeClr>
                </a:solidFill>
              </a:rPr>
              <a:t>4.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Kommunernas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ansvar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blir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u</a:t>
            </a:r>
            <a:r>
              <a:rPr lang="sv-SE" sz="2000" dirty="0" err="1">
                <a:solidFill>
                  <a:schemeClr val="accent6">
                    <a:lumMod val="50000"/>
                  </a:schemeClr>
                </a:solidFill>
              </a:rPr>
              <a:t>ppsökande</a:t>
            </a:r>
            <a:r>
              <a:rPr lang="sv-SE" sz="2000" dirty="0">
                <a:solidFill>
                  <a:schemeClr val="accent6">
                    <a:lumMod val="50000"/>
                  </a:schemeClr>
                </a:solidFill>
              </a:rPr>
              <a:t>/ förebyggande insatser, social trygghet, boende och sysselsättning, anhörigstöd och insatser till barn och unga</a:t>
            </a:r>
            <a:endParaRPr lang="sv-SE" sz="2000" dirty="0"/>
          </a:p>
        </p:txBody>
      </p:sp>
      <p:sp>
        <p:nvSpPr>
          <p:cNvPr id="91" name="Platshållare för text 90">
            <a:extLst>
              <a:ext uri="{FF2B5EF4-FFF2-40B4-BE49-F238E27FC236}">
                <a16:creationId xmlns:a16="http://schemas.microsoft.com/office/drawing/2014/main" id="{9CC82DC9-F90E-EB45-A841-700F00BB2A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11803" y="5512209"/>
            <a:ext cx="3308176" cy="1453347"/>
          </a:xfrm>
        </p:spPr>
        <p:txBody>
          <a:bodyPr rtlCol="0"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v-SE" sz="2000" dirty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sv-SE" sz="20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v-SE" sz="2000" dirty="0">
                <a:solidFill>
                  <a:schemeClr val="accent6">
                    <a:lumMod val="50000"/>
                  </a:schemeClr>
                </a:solidFill>
              </a:rPr>
              <a:t>Regionerna ska ta ansvar för hälso- och sjuk-vårdsinsatser på hem för vård eller boende (HVB</a:t>
            </a:r>
            <a:r>
              <a:rPr lang="sv-SE" sz="2200" dirty="0">
                <a:solidFill>
                  <a:schemeClr val="accent6">
                    <a:lumMod val="50000"/>
                  </a:schemeClr>
                </a:solidFill>
              </a:rPr>
              <a:t>).</a:t>
            </a:r>
            <a:endParaRPr lang="sv-S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6" name="Platshållare för text 95">
            <a:extLst>
              <a:ext uri="{FF2B5EF4-FFF2-40B4-BE49-F238E27FC236}">
                <a16:creationId xmlns:a16="http://schemas.microsoft.com/office/drawing/2014/main" id="{8B7DAB83-F092-CE49-B7A0-8CCDB2CBA9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15312" y="5294806"/>
            <a:ext cx="5009288" cy="1366873"/>
          </a:xfrm>
        </p:spPr>
        <p:txBody>
          <a:bodyPr rtlCol="0"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v-SE" sz="2000" dirty="0">
                <a:solidFill>
                  <a:schemeClr val="accent5">
                    <a:lumMod val="50000"/>
                  </a:schemeClr>
                </a:solidFill>
              </a:rPr>
              <a:t>6. En samordnad vård- och stödverksamhet som bedrivs gemensamt av hälso- och sjukvård och socialtjänst</a:t>
            </a:r>
            <a:r>
              <a:rPr lang="sv-SE" sz="22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sv-S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1" name="Platshållare för text 100">
            <a:extLst>
              <a:ext uri="{FF2B5EF4-FFF2-40B4-BE49-F238E27FC236}">
                <a16:creationId xmlns:a16="http://schemas.microsoft.com/office/drawing/2014/main" id="{B3AF6C42-6DE2-3045-BDAF-6EA035B9C2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3" y="2719131"/>
            <a:ext cx="3791888" cy="1200329"/>
          </a:xfrm>
        </p:spPr>
        <p:txBody>
          <a:bodyPr rtlCol="0"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v-SE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8. Ett förstärkt brukar- inflytande i samverkan med patient-, brukar- och anhörig-organisationer</a:t>
            </a:r>
            <a:r>
              <a:rPr lang="sv-SE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99" name="Platshållare för text 98">
            <a:extLst>
              <a:ext uri="{FF2B5EF4-FFF2-40B4-BE49-F238E27FC236}">
                <a16:creationId xmlns:a16="http://schemas.microsoft.com/office/drawing/2014/main" id="{8A7FC06B-A3AE-A44D-80C0-74B0DC9B93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274" y="4291137"/>
            <a:ext cx="4151183" cy="848663"/>
          </a:xfrm>
        </p:spPr>
        <p:txBody>
          <a:bodyPr rtlCol="0"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v-SE" sz="2000" dirty="0">
                <a:solidFill>
                  <a:schemeClr val="accent5">
                    <a:lumMod val="50000"/>
                  </a:schemeClr>
                </a:solidFill>
              </a:rPr>
              <a:t>7. Ökad tillgång till personliga ombud</a:t>
            </a:r>
            <a:r>
              <a:rPr lang="sv-SE" sz="22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sv-S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CEE200C-26B4-7672-9D03-387A2CC54405}"/>
              </a:ext>
            </a:extLst>
          </p:cNvPr>
          <p:cNvSpPr txBox="1"/>
          <p:nvPr/>
        </p:nvSpPr>
        <p:spPr>
          <a:xfrm>
            <a:off x="6411400" y="1463769"/>
            <a:ext cx="400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3" name="Platshållare för text 102">
            <a:extLst>
              <a:ext uri="{FF2B5EF4-FFF2-40B4-BE49-F238E27FC236}">
                <a16:creationId xmlns:a16="http://schemas.microsoft.com/office/drawing/2014/main" id="{84D5C0F5-C246-6847-A721-D36E6114DF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3092" y="1569346"/>
            <a:ext cx="3848201" cy="795951"/>
          </a:xfrm>
        </p:spPr>
        <p:txBody>
          <a:bodyPr rtlCol="0"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v-SE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9. Sammanhållen uppföljning utifrån brukarnas målbilder</a:t>
            </a:r>
          </a:p>
        </p:txBody>
      </p:sp>
      <p:sp>
        <p:nvSpPr>
          <p:cNvPr id="84" name="Rubrik 83">
            <a:extLst>
              <a:ext uri="{FF2B5EF4-FFF2-40B4-BE49-F238E27FC236}">
                <a16:creationId xmlns:a16="http://schemas.microsoft.com/office/drawing/2014/main" id="{28B159AF-9BFC-E549-A0E9-13BF48D1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431" y="302847"/>
            <a:ext cx="4245050" cy="964511"/>
          </a:xfrm>
        </p:spPr>
        <p:txBody>
          <a:bodyPr rtlCol="0"/>
          <a:lstStyle/>
          <a:p>
            <a:r>
              <a:rPr lang="sv-SE" sz="2000" kern="400" dirty="0">
                <a:solidFill>
                  <a:schemeClr val="accent2">
                    <a:lumMod val="50000"/>
                  </a:schemeClr>
                </a:solidFill>
              </a:rPr>
              <a:t>10. En behovsanpassad tvångsvårdslagstiftning där hälso- och sjukvården ansvarar för all tvångsvård.</a:t>
            </a:r>
            <a:br>
              <a:rPr lang="sv-SE" sz="2000" b="1" kern="400" dirty="0">
                <a:solidFill>
                  <a:schemeClr val="accent2">
                    <a:lumMod val="50000"/>
                  </a:schemeClr>
                </a:solidFill>
              </a:rPr>
            </a:br>
            <a:endParaRPr lang="sv-SE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8334D72-1097-4A04-541A-9D7A88F304C1}"/>
              </a:ext>
            </a:extLst>
          </p:cNvPr>
          <p:cNvSpPr txBox="1"/>
          <p:nvPr/>
        </p:nvSpPr>
        <p:spPr>
          <a:xfrm>
            <a:off x="7216862" y="1989711"/>
            <a:ext cx="400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921E939-9B70-B47B-D9D1-1AB806491A8C}"/>
              </a:ext>
            </a:extLst>
          </p:cNvPr>
          <p:cNvSpPr txBox="1"/>
          <p:nvPr/>
        </p:nvSpPr>
        <p:spPr>
          <a:xfrm>
            <a:off x="7409781" y="2955616"/>
            <a:ext cx="400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E885F95-94AA-92AB-1CAC-42E15E2D43AB}"/>
              </a:ext>
            </a:extLst>
          </p:cNvPr>
          <p:cNvSpPr txBox="1"/>
          <p:nvPr/>
        </p:nvSpPr>
        <p:spPr>
          <a:xfrm>
            <a:off x="7209542" y="3853765"/>
            <a:ext cx="400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2DAFB1E-FF6C-C6A0-F919-F74EB1177028}"/>
              </a:ext>
            </a:extLst>
          </p:cNvPr>
          <p:cNvSpPr txBox="1"/>
          <p:nvPr/>
        </p:nvSpPr>
        <p:spPr>
          <a:xfrm>
            <a:off x="6454881" y="4376005"/>
            <a:ext cx="400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C460581-94C0-E9CA-1E1D-94CE7229AEF5}"/>
              </a:ext>
            </a:extLst>
          </p:cNvPr>
          <p:cNvSpPr txBox="1"/>
          <p:nvPr/>
        </p:nvSpPr>
        <p:spPr>
          <a:xfrm>
            <a:off x="5448212" y="4376005"/>
            <a:ext cx="400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BF6353B-6F54-A628-5DE1-9293710154E9}"/>
              </a:ext>
            </a:extLst>
          </p:cNvPr>
          <p:cNvSpPr txBox="1"/>
          <p:nvPr/>
        </p:nvSpPr>
        <p:spPr>
          <a:xfrm>
            <a:off x="4782055" y="3816295"/>
            <a:ext cx="400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55B2F481-7A25-E489-33D3-753DD50064D0}"/>
              </a:ext>
            </a:extLst>
          </p:cNvPr>
          <p:cNvSpPr txBox="1"/>
          <p:nvPr/>
        </p:nvSpPr>
        <p:spPr>
          <a:xfrm>
            <a:off x="4381248" y="2919887"/>
            <a:ext cx="400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534C5ED-AF1F-5297-FDE9-27E6A7EAD4F5}"/>
              </a:ext>
            </a:extLst>
          </p:cNvPr>
          <p:cNvSpPr txBox="1"/>
          <p:nvPr/>
        </p:nvSpPr>
        <p:spPr>
          <a:xfrm>
            <a:off x="4741624" y="2053528"/>
            <a:ext cx="400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1D6B55C-6BE2-3217-CE70-341E846B6A75}"/>
              </a:ext>
            </a:extLst>
          </p:cNvPr>
          <p:cNvSpPr txBox="1"/>
          <p:nvPr/>
        </p:nvSpPr>
        <p:spPr>
          <a:xfrm>
            <a:off x="5448212" y="1515872"/>
            <a:ext cx="479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B74AB62-3339-44E4-961A-72F1E3676B1F}"/>
              </a:ext>
            </a:extLst>
          </p:cNvPr>
          <p:cNvSpPr txBox="1"/>
          <p:nvPr/>
        </p:nvSpPr>
        <p:spPr>
          <a:xfrm>
            <a:off x="5215281" y="2582623"/>
            <a:ext cx="179610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Reformens 10 bärande delar</a:t>
            </a:r>
          </a:p>
        </p:txBody>
      </p:sp>
    </p:spTree>
    <p:extLst>
      <p:ext uri="{BB962C8B-B14F-4D97-AF65-F5344CB8AC3E}">
        <p14:creationId xmlns:p14="http://schemas.microsoft.com/office/powerpoint/2010/main" val="39874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  <p:bldP spid="87" grpId="0" build="p"/>
      <p:bldP spid="88" grpId="0" build="p"/>
      <p:bldP spid="89" grpId="0" build="p"/>
      <p:bldP spid="91" grpId="0" build="p"/>
      <p:bldP spid="96" grpId="0" build="p"/>
      <p:bldP spid="101" grpId="0" build="p"/>
      <p:bldP spid="99" grpId="0" build="p"/>
      <p:bldP spid="103" grpId="0" build="p"/>
      <p:bldP spid="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F72A73-8EC5-0C15-51CB-58461CA4E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841664"/>
            <a:ext cx="5203990" cy="27827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9BFE7BFC-681A-76FE-8994-E9ECC0269A37}"/>
              </a:ext>
            </a:extLst>
          </p:cNvPr>
          <p:cNvSpPr txBox="1">
            <a:spLocks/>
          </p:cNvSpPr>
          <p:nvPr/>
        </p:nvSpPr>
        <p:spPr>
          <a:xfrm>
            <a:off x="1012643" y="3764655"/>
            <a:ext cx="5203989" cy="19360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Uppdraget: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B01D39FD-9ACA-41AC-A8C8-3465AECBCCB0}"/>
              </a:ext>
            </a:extLst>
          </p:cNvPr>
          <p:cNvSpPr txBox="1">
            <a:spLocks/>
          </p:cNvSpPr>
          <p:nvPr/>
        </p:nvSpPr>
        <p:spPr>
          <a:xfrm>
            <a:off x="652334" y="598259"/>
            <a:ext cx="2885523" cy="566148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 dirty="0">
              <a:solidFill>
                <a:schemeClr val="bg1"/>
              </a:solidFill>
            </a:endParaRPr>
          </a:p>
          <a:p>
            <a:r>
              <a:rPr lang="sv-SE" sz="4000" b="1" dirty="0">
                <a:solidFill>
                  <a:schemeClr val="bg1"/>
                </a:solidFill>
              </a:rPr>
              <a:t>
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 err="1">
                <a:solidFill>
                  <a:schemeClr val="bg1"/>
                </a:solidFill>
              </a:rPr>
              <a:t>Reformens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r>
              <a:rPr lang="en-US" sz="4000" dirty="0">
                <a:solidFill>
                  <a:schemeClr val="bg1"/>
                </a:solidFill>
              </a:rPr>
              <a:t>10 </a:t>
            </a:r>
            <a:r>
              <a:rPr lang="en-US" sz="4000" dirty="0" err="1">
                <a:solidFill>
                  <a:schemeClr val="bg1"/>
                </a:solidFill>
              </a:rPr>
              <a:t>bärande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r>
              <a:rPr lang="en-US" sz="4000" dirty="0" err="1">
                <a:solidFill>
                  <a:schemeClr val="bg1"/>
                </a:solidFill>
              </a:rPr>
              <a:t>delar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Del 1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E2CB7C49-F6D3-0129-8F0C-545FC96F0C44}"/>
              </a:ext>
            </a:extLst>
          </p:cNvPr>
          <p:cNvSpPr txBox="1">
            <a:spLocks/>
          </p:cNvSpPr>
          <p:nvPr/>
        </p:nvSpPr>
        <p:spPr>
          <a:xfrm>
            <a:off x="3537857" y="598258"/>
            <a:ext cx="8041903" cy="56614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b="1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	</a:t>
            </a:r>
            <a:r>
              <a:rPr lang="sv-SE" sz="2400" b="1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All behandling av skadligt bruk och beroende </a:t>
            </a:r>
            <a:r>
              <a:rPr lang="sv-SE" sz="2400" b="1" i="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​</a:t>
            </a:r>
            <a:br>
              <a:rPr lang="sv-SE" sz="2400" b="1" i="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</a:br>
            <a:r>
              <a:rPr lang="sv-SE" sz="2400" b="1" i="0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	</a:t>
            </a:r>
            <a:r>
              <a:rPr lang="sv-SE" sz="2400" b="1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ska vara ett ansvar för regionernas hälso- och 	sjukvård</a:t>
            </a:r>
          </a:p>
          <a:p>
            <a:endParaRPr lang="sv-SE" sz="2000" dirty="0">
              <a:solidFill>
                <a:srgbClr val="FF671F"/>
              </a:solidFill>
              <a:latin typeface="Tahoma" panose="020B0604030504040204" pitchFamily="34" charset="0"/>
            </a:endParaRPr>
          </a:p>
          <a:p>
            <a:endParaRPr lang="sv-SE" sz="2000" dirty="0">
              <a:solidFill>
                <a:srgbClr val="FF671F"/>
              </a:solidFill>
              <a:latin typeface="Tahoma" panose="020B0604030504040204" pitchFamily="34" charset="0"/>
            </a:endParaRPr>
          </a:p>
          <a:p>
            <a:r>
              <a:rPr lang="sv-SE" sz="2000" dirty="0"/>
              <a:t>	</a:t>
            </a:r>
            <a:r>
              <a:rPr lang="sv-SE" sz="2000" b="1" dirty="0"/>
              <a:t>Syftet:</a:t>
            </a:r>
          </a:p>
          <a:p>
            <a:r>
              <a:rPr lang="sv-SE" sz="2000" dirty="0"/>
              <a:t>	- att skapa förutsättningar för att hålla ihop behandlingen av alla 	psykiatriska tillstånd inklusive skadligt bruk och beroende 	</a:t>
            </a:r>
          </a:p>
          <a:p>
            <a:endParaRPr lang="sv-SE" sz="2000" dirty="0">
              <a:solidFill>
                <a:srgbClr val="FF671F"/>
              </a:solidFill>
              <a:latin typeface="Tahoma" panose="020B0604030504040204" pitchFamily="34" charset="0"/>
            </a:endParaRPr>
          </a:p>
          <a:p>
            <a:pPr algn="l" rtl="0" fontAlgn="base"/>
            <a:r>
              <a:rPr lang="sv-SE" sz="1800" dirty="0">
                <a:solidFill>
                  <a:srgbClr val="FF671F"/>
                </a:solidFill>
                <a:latin typeface="Tahoma" panose="020B0604030504040204" pitchFamily="34" charset="0"/>
              </a:rPr>
              <a:t>	</a:t>
            </a:r>
            <a:r>
              <a:rPr lang="sv-SE" sz="2000" b="1" i="0" u="none" strike="noStrike" dirty="0">
                <a:effectLst/>
                <a:latin typeface="+mn-lt"/>
              </a:rPr>
              <a:t>Med behandling menas:</a:t>
            </a:r>
            <a:r>
              <a:rPr lang="en-US" sz="2000" b="1" i="0" dirty="0">
                <a:solidFill>
                  <a:srgbClr val="7F7F7F"/>
                </a:solidFill>
                <a:effectLst/>
                <a:latin typeface="+mn-lt"/>
              </a:rPr>
              <a:t>​</a:t>
            </a:r>
          </a:p>
          <a:p>
            <a:pPr algn="l" rtl="0" fontAlgn="base">
              <a:lnSpc>
                <a:spcPct val="100000"/>
              </a:lnSpc>
            </a:pPr>
            <a:r>
              <a:rPr lang="sv-SE" sz="2000" b="0" i="0" u="none" strike="noStrike" dirty="0">
                <a:solidFill>
                  <a:srgbClr val="5F5F5F"/>
                </a:solidFill>
                <a:effectLst/>
                <a:latin typeface="+mn-lt"/>
              </a:rPr>
              <a:t>	</a:t>
            </a:r>
            <a:r>
              <a:rPr lang="sv-SE" sz="2000" b="0" i="0" u="none" strike="noStrike" dirty="0">
                <a:effectLst/>
                <a:latin typeface="+mn-lt"/>
              </a:rPr>
              <a:t>läkemedelsbehandling, medicinteknisk behandling, </a:t>
            </a:r>
          </a:p>
          <a:p>
            <a:pPr algn="l" rtl="0" fontAlgn="base">
              <a:lnSpc>
                <a:spcPct val="100000"/>
              </a:lnSpc>
            </a:pPr>
            <a:r>
              <a:rPr lang="sv-SE" sz="2000" dirty="0">
                <a:latin typeface="+mn-lt"/>
              </a:rPr>
              <a:t>	</a:t>
            </a:r>
            <a:r>
              <a:rPr lang="sv-SE" sz="2000" b="0" i="0" u="none" strike="noStrike" dirty="0">
                <a:effectLst/>
                <a:latin typeface="+mn-lt"/>
              </a:rPr>
              <a:t>funktions- och aktivitetsträning, manuell behandling, 	psykologisk behandling, psykosocial behandling, 	förebyggande behandling</a:t>
            </a:r>
            <a:r>
              <a:rPr lang="en-US" sz="2000" b="0" i="0" dirty="0">
                <a:effectLst/>
                <a:latin typeface="+mn-lt"/>
              </a:rPr>
              <a:t>​</a:t>
            </a:r>
          </a:p>
          <a:p>
            <a:pPr algn="l" rtl="0" fontAlgn="base"/>
            <a:r>
              <a:rPr lang="sv-SE" sz="2000" b="0" i="0" dirty="0">
                <a:effectLst/>
                <a:latin typeface="+mn-lt"/>
              </a:rPr>
              <a:t>​</a:t>
            </a:r>
          </a:p>
          <a:p>
            <a:pPr algn="l" rtl="0" fontAlgn="base"/>
            <a:endParaRPr lang="sv-SE" sz="2000" b="0" i="0" u="none" strike="noStrike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293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F72A73-8EC5-0C15-51CB-58461CA4E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841664"/>
            <a:ext cx="5203990" cy="27827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9BFE7BFC-681A-76FE-8994-E9ECC0269A37}"/>
              </a:ext>
            </a:extLst>
          </p:cNvPr>
          <p:cNvSpPr txBox="1">
            <a:spLocks/>
          </p:cNvSpPr>
          <p:nvPr/>
        </p:nvSpPr>
        <p:spPr>
          <a:xfrm>
            <a:off x="1012643" y="3764655"/>
            <a:ext cx="5203989" cy="19360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Uppdraget: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B01D39FD-9ACA-41AC-A8C8-3465AECBCCB0}"/>
              </a:ext>
            </a:extLst>
          </p:cNvPr>
          <p:cNvSpPr txBox="1">
            <a:spLocks/>
          </p:cNvSpPr>
          <p:nvPr/>
        </p:nvSpPr>
        <p:spPr>
          <a:xfrm>
            <a:off x="652334" y="598259"/>
            <a:ext cx="2885523" cy="566148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 dirty="0">
              <a:solidFill>
                <a:schemeClr val="bg1"/>
              </a:solidFill>
            </a:endParaRPr>
          </a:p>
          <a:p>
            <a:r>
              <a:rPr lang="sv-SE" sz="4000" b="1" dirty="0">
                <a:solidFill>
                  <a:schemeClr val="bg1"/>
                </a:solidFill>
              </a:rPr>
              <a:t>
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 err="1">
                <a:solidFill>
                  <a:schemeClr val="bg1"/>
                </a:solidFill>
              </a:rPr>
              <a:t>Reformens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r>
              <a:rPr lang="en-US" sz="4000" dirty="0">
                <a:solidFill>
                  <a:schemeClr val="bg1"/>
                </a:solidFill>
              </a:rPr>
              <a:t>10 </a:t>
            </a:r>
            <a:r>
              <a:rPr lang="en-US" sz="4000" dirty="0" err="1">
                <a:solidFill>
                  <a:schemeClr val="bg1"/>
                </a:solidFill>
              </a:rPr>
              <a:t>bärande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r>
              <a:rPr lang="en-US" sz="4000" dirty="0" err="1">
                <a:solidFill>
                  <a:schemeClr val="bg1"/>
                </a:solidFill>
              </a:rPr>
              <a:t>delar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Del 2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E2CB7C49-F6D3-0129-8F0C-545FC96F0C44}"/>
              </a:ext>
            </a:extLst>
          </p:cNvPr>
          <p:cNvSpPr txBox="1">
            <a:spLocks/>
          </p:cNvSpPr>
          <p:nvPr/>
        </p:nvSpPr>
        <p:spPr>
          <a:xfrm>
            <a:off x="3537857" y="598258"/>
            <a:ext cx="8041903" cy="56614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b="1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	</a:t>
            </a:r>
          </a:p>
          <a:p>
            <a:endParaRPr lang="sv-SE" sz="1800" b="1" dirty="0">
              <a:solidFill>
                <a:schemeClr val="accent5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r>
              <a:rPr lang="sv-SE" sz="1800" b="1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	</a:t>
            </a:r>
            <a:r>
              <a:rPr lang="sv-SE" sz="2600" b="1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Behandlingen ska ges samordnat med </a:t>
            </a:r>
          </a:p>
          <a:p>
            <a:r>
              <a:rPr lang="sv-SE" sz="2600" b="1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	</a:t>
            </a:r>
            <a:r>
              <a:rPr lang="sv-SE" sz="2600" b="1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behandling av andra psykiatriska tillstånd</a:t>
            </a:r>
            <a:endParaRPr lang="sv-SE" sz="800" b="1" i="0" u="none" strike="noStrike" dirty="0">
              <a:solidFill>
                <a:schemeClr val="accent5">
                  <a:lumMod val="75000"/>
                </a:schemeClr>
              </a:solidFill>
              <a:effectLst/>
              <a:latin typeface="Aptos" panose="020B0004020202020204" pitchFamily="34" charset="0"/>
            </a:endParaRPr>
          </a:p>
          <a:p>
            <a:endParaRPr lang="sv-SE" sz="800" dirty="0">
              <a:solidFill>
                <a:srgbClr val="FF671F"/>
              </a:solidFill>
              <a:latin typeface="Tahoma" panose="020B0604030504040204" pitchFamily="34" charset="0"/>
            </a:endParaRPr>
          </a:p>
          <a:p>
            <a:pPr algn="l" rtl="0" fontAlgn="base">
              <a:lnSpc>
                <a:spcPct val="100000"/>
              </a:lnSpc>
            </a:pPr>
            <a:r>
              <a:rPr lang="sv-SE" sz="800" b="0" i="0" u="none" strike="noStrike" dirty="0">
                <a:solidFill>
                  <a:srgbClr val="5F5F5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sv-SE" sz="800" dirty="0">
                <a:latin typeface="Aptos" panose="020B0004020202020204" pitchFamily="34" charset="0"/>
              </a:rPr>
              <a:t>	</a:t>
            </a:r>
          </a:p>
          <a:p>
            <a:pPr algn="l" rtl="0" fontAlgn="base">
              <a:lnSpc>
                <a:spcPct val="100000"/>
              </a:lnSpc>
            </a:pPr>
            <a:r>
              <a:rPr lang="sv-SE" sz="2000" dirty="0">
                <a:latin typeface="Aptos" panose="020B0004020202020204" pitchFamily="34" charset="0"/>
              </a:rPr>
              <a:t>	Det ska framgå av hälso- och sjukvårdslagen och </a:t>
            </a:r>
            <a:r>
              <a:rPr lang="sv-SE" sz="2000" dirty="0" err="1">
                <a:latin typeface="Aptos" panose="020B0004020202020204" pitchFamily="34" charset="0"/>
              </a:rPr>
              <a:t>patientlagen</a:t>
            </a:r>
            <a:r>
              <a:rPr lang="sv-SE" sz="2000" dirty="0">
                <a:latin typeface="Aptos" panose="020B0004020202020204" pitchFamily="34" charset="0"/>
              </a:rPr>
              <a:t>    	att behandlingen av skadligt bruk eller beroende ska 	samordnas med behandling av andra psykiatriska tillstånd.</a:t>
            </a:r>
            <a:endParaRPr lang="sv-SE" sz="2000" b="0" i="0" u="none" strike="noStrike" dirty="0">
              <a:solidFill>
                <a:srgbClr val="5F5F5F"/>
              </a:solidFill>
              <a:effectLst/>
              <a:latin typeface="Aptos" panose="020B0004020202020204" pitchFamily="34" charset="0"/>
            </a:endParaRPr>
          </a:p>
          <a:p>
            <a:pPr algn="l" rtl="0" fontAlgn="base"/>
            <a:endParaRPr lang="sv-SE" sz="2000" b="0" i="0" u="none" strike="noStrike" dirty="0">
              <a:solidFill>
                <a:srgbClr val="5F5F5F"/>
              </a:solidFill>
              <a:effectLst/>
              <a:latin typeface="Aptos" panose="020B0004020202020204" pitchFamily="34" charset="0"/>
            </a:endParaRPr>
          </a:p>
          <a:p>
            <a:pPr algn="l" rtl="0" fontAlgn="base"/>
            <a:r>
              <a:rPr lang="sv-SE" sz="2000" dirty="0">
                <a:solidFill>
                  <a:srgbClr val="5F5F5F"/>
                </a:solidFill>
                <a:latin typeface="Aptos" panose="020B0004020202020204" pitchFamily="34" charset="0"/>
              </a:rPr>
              <a:t>	</a:t>
            </a:r>
            <a:r>
              <a:rPr lang="sv-SE" sz="2000" dirty="0">
                <a:latin typeface="Aptos" panose="020B0004020202020204" pitchFamily="34" charset="0"/>
              </a:rPr>
              <a:t>Både psykiatriska och somatiska insatser bör ingå i en 	individuell plan och samordnas av en fast vårdkontakt som 	verkar för att vårdbehoven på båda områdena samordnas.</a:t>
            </a:r>
          </a:p>
          <a:p>
            <a:pPr algn="l" rtl="0" fontAlgn="base"/>
            <a:r>
              <a:rPr lang="sv-SE" sz="2000" dirty="0">
                <a:latin typeface="Aptos" panose="020B0004020202020204" pitchFamily="34" charset="0"/>
              </a:rPr>
              <a:t> </a:t>
            </a:r>
          </a:p>
          <a:p>
            <a:pPr algn="l" rtl="0" fontAlgn="base"/>
            <a:r>
              <a:rPr lang="sv-SE" sz="2000" dirty="0">
                <a:latin typeface="Aptos" panose="020B0004020202020204" pitchFamily="34" charset="0"/>
              </a:rPr>
              <a:t>	Fast läkarkontakt i primärvården kan öka förutsättningar för ett 	samlat medicinskt ansvar</a:t>
            </a:r>
            <a:r>
              <a:rPr lang="sv-SE" sz="2600" dirty="0">
                <a:latin typeface="Aptos" panose="020B0004020202020204" pitchFamily="34" charset="0"/>
              </a:rPr>
              <a:t>. </a:t>
            </a:r>
          </a:p>
          <a:p>
            <a:pPr algn="l" rtl="0" fontAlgn="base"/>
            <a:r>
              <a:rPr lang="sv-SE" sz="3300" dirty="0"/>
              <a:t>	</a:t>
            </a:r>
            <a:r>
              <a:rPr lang="sv-SE" sz="3300" dirty="0">
                <a:solidFill>
                  <a:srgbClr val="5F5F5F"/>
                </a:solidFill>
                <a:latin typeface="+mn-lt"/>
              </a:rPr>
              <a:t>	</a:t>
            </a:r>
            <a:endParaRPr lang="en-US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24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F72A73-8EC5-0C15-51CB-58461CA4E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841664"/>
            <a:ext cx="5203990" cy="27827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9BFE7BFC-681A-76FE-8994-E9ECC0269A37}"/>
              </a:ext>
            </a:extLst>
          </p:cNvPr>
          <p:cNvSpPr txBox="1">
            <a:spLocks/>
          </p:cNvSpPr>
          <p:nvPr/>
        </p:nvSpPr>
        <p:spPr>
          <a:xfrm>
            <a:off x="1012643" y="3764655"/>
            <a:ext cx="5203989" cy="19360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Uppdraget: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B01D39FD-9ACA-41AC-A8C8-3465AECBCCB0}"/>
              </a:ext>
            </a:extLst>
          </p:cNvPr>
          <p:cNvSpPr txBox="1">
            <a:spLocks/>
          </p:cNvSpPr>
          <p:nvPr/>
        </p:nvSpPr>
        <p:spPr>
          <a:xfrm>
            <a:off x="652334" y="598259"/>
            <a:ext cx="2885523" cy="566148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 dirty="0">
              <a:solidFill>
                <a:schemeClr val="bg1"/>
              </a:solidFill>
            </a:endParaRPr>
          </a:p>
          <a:p>
            <a:r>
              <a:rPr lang="sv-SE" sz="4000" b="1" dirty="0">
                <a:solidFill>
                  <a:schemeClr val="bg1"/>
                </a:solidFill>
              </a:rPr>
              <a:t>
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 err="1">
                <a:solidFill>
                  <a:schemeClr val="bg1"/>
                </a:solidFill>
              </a:rPr>
              <a:t>Reformens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r>
              <a:rPr lang="en-US" sz="4000" dirty="0">
                <a:solidFill>
                  <a:schemeClr val="bg1"/>
                </a:solidFill>
              </a:rPr>
              <a:t>10 </a:t>
            </a:r>
            <a:r>
              <a:rPr lang="en-US" sz="4000" dirty="0" err="1">
                <a:solidFill>
                  <a:schemeClr val="bg1"/>
                </a:solidFill>
              </a:rPr>
              <a:t>bärande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r>
              <a:rPr lang="en-US" sz="4000" dirty="0" err="1">
                <a:solidFill>
                  <a:schemeClr val="bg1"/>
                </a:solidFill>
              </a:rPr>
              <a:t>delar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Del 3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E2CB7C49-F6D3-0129-8F0C-545FC96F0C44}"/>
              </a:ext>
            </a:extLst>
          </p:cNvPr>
          <p:cNvSpPr txBox="1">
            <a:spLocks/>
          </p:cNvSpPr>
          <p:nvPr/>
        </p:nvSpPr>
        <p:spPr>
          <a:xfrm>
            <a:off x="3537857" y="598258"/>
            <a:ext cx="8041903" cy="56614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b="1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	</a:t>
            </a:r>
            <a:r>
              <a:rPr lang="sv-SE" sz="2400" b="1" i="0" dirty="0">
                <a:solidFill>
                  <a:schemeClr val="accent5">
                    <a:lumMod val="75000"/>
                  </a:schemeClr>
                </a:solidFill>
                <a:effectLst/>
                <a:latin typeface="open_sansregular"/>
              </a:rPr>
              <a:t>Sprututbyte ska utvecklas till lågtröskelmottagningar 	som främjar fysisk och psykisk hälsa och alla regioner 	ska erbjuda sådan verksamhet.</a:t>
            </a:r>
          </a:p>
          <a:p>
            <a:endParaRPr lang="sv-SE" sz="24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5F5F5F"/>
                </a:solidFill>
                <a:effectLst/>
                <a:latin typeface="Calibri" panose="020F0502020204030204" pitchFamily="34" charset="0"/>
              </a:rPr>
              <a:t> 	</a:t>
            </a:r>
            <a:r>
              <a:rPr lang="sv-SE" sz="2000" b="0" i="0" u="none" strike="noStrike" dirty="0">
                <a:effectLst/>
                <a:latin typeface="Calibri" panose="020F0502020204030204" pitchFamily="34" charset="0"/>
              </a:rPr>
              <a:t>S</a:t>
            </a:r>
            <a:r>
              <a:rPr lang="sv-SE" sz="2000" dirty="0"/>
              <a:t>prututbytesverksamheter måste erbjudas av alla regioner och  	de ska utvecklas till lågtröskelverksamheter som främjar psykisk   	och fysisk hälsa genom sprututbyte</a:t>
            </a:r>
            <a:r>
              <a:rPr lang="sv-SE" sz="2200" dirty="0">
                <a:solidFill>
                  <a:srgbClr val="5F5F5F"/>
                </a:solidFill>
                <a:latin typeface="+mn-lt"/>
              </a:rPr>
              <a:t>.</a:t>
            </a:r>
          </a:p>
          <a:p>
            <a:pPr algn="l" rtl="0" fontAlgn="base"/>
            <a:endParaRPr lang="sv-SE" sz="2200" dirty="0">
              <a:solidFill>
                <a:srgbClr val="5F5F5F"/>
              </a:solidFill>
              <a:latin typeface="+mn-lt"/>
            </a:endParaRPr>
          </a:p>
          <a:p>
            <a:pPr algn="l" rtl="0" fontAlgn="base"/>
            <a:r>
              <a:rPr lang="sv-SE" sz="2200" dirty="0"/>
              <a:t>	</a:t>
            </a:r>
            <a:r>
              <a:rPr lang="sv-SE" sz="2000" dirty="0"/>
              <a:t>Genomföra försök med lågtröskelverksamhet i form av brukarrum </a:t>
            </a:r>
          </a:p>
          <a:p>
            <a:pPr algn="l" rtl="0" fontAlgn="base"/>
            <a:r>
              <a:rPr lang="sv-SE" sz="2000" dirty="0"/>
              <a:t>	på hälsocentralen</a:t>
            </a:r>
            <a:r>
              <a:rPr lang="sv-SE" sz="2200" dirty="0"/>
              <a:t>.</a:t>
            </a:r>
          </a:p>
          <a:p>
            <a:pPr algn="l" rtl="0" fontAlgn="base"/>
            <a:endParaRPr lang="sv-SE" sz="2200" dirty="0">
              <a:solidFill>
                <a:srgbClr val="5F5F5F"/>
              </a:solidFill>
              <a:latin typeface="+mn-lt"/>
            </a:endParaRPr>
          </a:p>
          <a:p>
            <a:pPr algn="l" rtl="0" fontAlgn="base"/>
            <a:endParaRPr lang="sv-SE" sz="2200" dirty="0">
              <a:solidFill>
                <a:srgbClr val="5F5F5F"/>
              </a:solidFill>
              <a:latin typeface="+mn-lt"/>
            </a:endParaRPr>
          </a:p>
          <a:p>
            <a:pPr algn="l" rtl="0" fontAlgn="base"/>
            <a:r>
              <a:rPr lang="sv-SE" sz="2200" dirty="0"/>
              <a:t>	</a:t>
            </a:r>
            <a:endParaRPr lang="sv-SE" sz="2400" b="0" i="0" u="none" strike="noStrike" dirty="0">
              <a:solidFill>
                <a:srgbClr val="5F5F5F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2701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F72A73-8EC5-0C15-51CB-58461CA4E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841664"/>
            <a:ext cx="5203990" cy="27827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9BFE7BFC-681A-76FE-8994-E9ECC0269A37}"/>
              </a:ext>
            </a:extLst>
          </p:cNvPr>
          <p:cNvSpPr txBox="1">
            <a:spLocks/>
          </p:cNvSpPr>
          <p:nvPr/>
        </p:nvSpPr>
        <p:spPr>
          <a:xfrm>
            <a:off x="1012643" y="3764655"/>
            <a:ext cx="5203989" cy="19360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Uppdraget: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B01D39FD-9ACA-41AC-A8C8-3465AECBCCB0}"/>
              </a:ext>
            </a:extLst>
          </p:cNvPr>
          <p:cNvSpPr txBox="1">
            <a:spLocks/>
          </p:cNvSpPr>
          <p:nvPr/>
        </p:nvSpPr>
        <p:spPr>
          <a:xfrm>
            <a:off x="652334" y="598259"/>
            <a:ext cx="2885523" cy="566148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 dirty="0">
              <a:solidFill>
                <a:schemeClr val="bg1"/>
              </a:solidFill>
            </a:endParaRPr>
          </a:p>
          <a:p>
            <a:r>
              <a:rPr lang="sv-SE" sz="4000" b="1" dirty="0">
                <a:solidFill>
                  <a:schemeClr val="bg1"/>
                </a:solidFill>
              </a:rPr>
              <a:t>
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 err="1">
                <a:solidFill>
                  <a:schemeClr val="bg1"/>
                </a:solidFill>
              </a:rPr>
              <a:t>Reformens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r>
              <a:rPr lang="en-US" sz="4000" dirty="0">
                <a:solidFill>
                  <a:schemeClr val="bg1"/>
                </a:solidFill>
              </a:rPr>
              <a:t>10 </a:t>
            </a:r>
            <a:r>
              <a:rPr lang="en-US" sz="4000" dirty="0" err="1">
                <a:solidFill>
                  <a:schemeClr val="bg1"/>
                </a:solidFill>
              </a:rPr>
              <a:t>bärande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r>
              <a:rPr lang="en-US" sz="4000" dirty="0" err="1">
                <a:solidFill>
                  <a:schemeClr val="bg1"/>
                </a:solidFill>
              </a:rPr>
              <a:t>delar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Del 4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E2CB7C49-F6D3-0129-8F0C-545FC96F0C44}"/>
              </a:ext>
            </a:extLst>
          </p:cNvPr>
          <p:cNvSpPr txBox="1">
            <a:spLocks/>
          </p:cNvSpPr>
          <p:nvPr/>
        </p:nvSpPr>
        <p:spPr>
          <a:xfrm>
            <a:off x="3537857" y="598258"/>
            <a:ext cx="8041903" cy="56614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b="1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	</a:t>
            </a:r>
            <a:r>
              <a:rPr lang="sv-SE" sz="2600" b="1" i="0" dirty="0">
                <a:solidFill>
                  <a:schemeClr val="accent5">
                    <a:lumMod val="75000"/>
                  </a:schemeClr>
                </a:solidFill>
                <a:effectLst/>
                <a:latin typeface="open_sansregular"/>
              </a:rPr>
              <a:t>Uppsökande och andra förebyggande insatser, </a:t>
            </a:r>
          </a:p>
          <a:p>
            <a:r>
              <a:rPr lang="sv-SE" sz="2600" b="1" dirty="0">
                <a:solidFill>
                  <a:schemeClr val="accent5">
                    <a:lumMod val="75000"/>
                  </a:schemeClr>
                </a:solidFill>
                <a:latin typeface="open_sansregular"/>
              </a:rPr>
              <a:t>	</a:t>
            </a:r>
            <a:r>
              <a:rPr lang="sv-SE" sz="2600" b="1" i="0" dirty="0">
                <a:solidFill>
                  <a:schemeClr val="accent5">
                    <a:lumMod val="75000"/>
                  </a:schemeClr>
                </a:solidFill>
                <a:effectLst/>
                <a:latin typeface="open_sansregular"/>
              </a:rPr>
              <a:t>social trygghet med fokus på funktionsförmåga, 	resurser och möjligheter till ett självständigt liv, 	anhörigstöd, samt insatser till barn och unga ska 		vara ett fortsatt och förtydligat uppdrag för 	socialtjänsten.</a:t>
            </a:r>
            <a:endParaRPr lang="sv-SE" sz="26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endParaRPr lang="sv-SE" sz="24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5F5F5F"/>
                </a:solidFill>
                <a:effectLst/>
                <a:latin typeface="Calibri" panose="020F0502020204030204" pitchFamily="34" charset="0"/>
              </a:rPr>
              <a:t> 	</a:t>
            </a:r>
            <a:r>
              <a:rPr lang="sv-SE" sz="2200" dirty="0">
                <a:latin typeface="+mn-lt"/>
              </a:rPr>
              <a:t>1. Kartläggning av levnadsförhållanden, uppsökande 	verksamhet, information om och förmedling till samhällets </a:t>
            </a:r>
          </a:p>
          <a:p>
            <a:pPr algn="l" rtl="0" fontAlgn="base"/>
            <a:r>
              <a:rPr lang="sv-SE" sz="2200" dirty="0">
                <a:latin typeface="+mn-lt"/>
              </a:rPr>
              <a:t>	stöd och annat förebyggande arbete för att motverka skadligt 	bruk och beroende. </a:t>
            </a:r>
          </a:p>
          <a:p>
            <a:pPr algn="l" rtl="0" fontAlgn="base"/>
            <a:endParaRPr lang="sv-SE" sz="2200" dirty="0">
              <a:latin typeface="+mn-lt"/>
            </a:endParaRPr>
          </a:p>
          <a:p>
            <a:pPr algn="l" rtl="0" fontAlgn="base"/>
            <a:r>
              <a:rPr lang="sv-SE" sz="2200" dirty="0">
                <a:latin typeface="+mn-lt"/>
              </a:rPr>
              <a:t>	2. Sociala stödinsatser för försörjning, boende, sysselsättning, 	trygghet och sociala sammanhang, med fokus på att stärka den 	enskildes resurser, funktionsförmåga och möjligheter till 	självständigt liv. </a:t>
            </a:r>
          </a:p>
          <a:p>
            <a:pPr algn="l" rtl="0" fontAlgn="base"/>
            <a:endParaRPr lang="sv-SE" sz="2200" dirty="0">
              <a:latin typeface="+mn-lt"/>
            </a:endParaRPr>
          </a:p>
          <a:p>
            <a:pPr algn="l" rtl="0" fontAlgn="base"/>
            <a:r>
              <a:rPr lang="sv-SE" sz="2200" dirty="0">
                <a:latin typeface="+mn-lt"/>
              </a:rPr>
              <a:t>	3. Stöd till anhöriga.</a:t>
            </a:r>
          </a:p>
          <a:p>
            <a:pPr algn="l" rtl="0" fontAlgn="base"/>
            <a:r>
              <a:rPr lang="sv-SE" sz="2200" dirty="0">
                <a:latin typeface="+mn-lt"/>
              </a:rPr>
              <a:t>	</a:t>
            </a:r>
          </a:p>
          <a:p>
            <a:pPr algn="l" rtl="0" fontAlgn="base"/>
            <a:r>
              <a:rPr lang="sv-SE" sz="2200" dirty="0">
                <a:latin typeface="+mn-lt"/>
              </a:rPr>
              <a:t>	4. Insatser för att barn och unga ska växa upp under goda och 	trygga förhållanden.</a:t>
            </a:r>
            <a:endParaRPr lang="sv-SE" sz="2200" b="0" i="0" u="none" strike="noStrike" dirty="0">
              <a:solidFill>
                <a:srgbClr val="5F5F5F"/>
              </a:solidFill>
              <a:effectLst/>
              <a:latin typeface="+mn-lt"/>
            </a:endParaRPr>
          </a:p>
          <a:p>
            <a:pPr algn="l" rtl="0" fontAlgn="base"/>
            <a:r>
              <a:rPr lang="sv-SE" sz="2400" dirty="0">
                <a:solidFill>
                  <a:srgbClr val="5F5F5F"/>
                </a:solidFill>
                <a:latin typeface="+mn-lt"/>
              </a:rPr>
              <a:t>	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16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F72A73-8EC5-0C15-51CB-58461CA4E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841664"/>
            <a:ext cx="5203990" cy="27827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9BFE7BFC-681A-76FE-8994-E9ECC0269A37}"/>
              </a:ext>
            </a:extLst>
          </p:cNvPr>
          <p:cNvSpPr txBox="1">
            <a:spLocks/>
          </p:cNvSpPr>
          <p:nvPr/>
        </p:nvSpPr>
        <p:spPr>
          <a:xfrm>
            <a:off x="1012643" y="3764655"/>
            <a:ext cx="5203989" cy="19360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Uppdraget: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B01D39FD-9ACA-41AC-A8C8-3465AECBCCB0}"/>
              </a:ext>
            </a:extLst>
          </p:cNvPr>
          <p:cNvSpPr txBox="1">
            <a:spLocks/>
          </p:cNvSpPr>
          <p:nvPr/>
        </p:nvSpPr>
        <p:spPr>
          <a:xfrm>
            <a:off x="652334" y="598259"/>
            <a:ext cx="2885523" cy="566148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 dirty="0">
              <a:solidFill>
                <a:schemeClr val="bg1"/>
              </a:solidFill>
            </a:endParaRPr>
          </a:p>
          <a:p>
            <a:r>
              <a:rPr lang="sv-SE" sz="4000" b="1" dirty="0">
                <a:solidFill>
                  <a:schemeClr val="bg1"/>
                </a:solidFill>
              </a:rPr>
              <a:t>
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 err="1">
                <a:solidFill>
                  <a:schemeClr val="bg1"/>
                </a:solidFill>
              </a:rPr>
              <a:t>Reformens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r>
              <a:rPr lang="en-US" sz="4000" dirty="0">
                <a:solidFill>
                  <a:schemeClr val="bg1"/>
                </a:solidFill>
              </a:rPr>
              <a:t>10 </a:t>
            </a:r>
            <a:r>
              <a:rPr lang="en-US" sz="4000" dirty="0" err="1">
                <a:solidFill>
                  <a:schemeClr val="bg1"/>
                </a:solidFill>
              </a:rPr>
              <a:t>bärande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r>
              <a:rPr lang="en-US" sz="4000" dirty="0" err="1">
                <a:solidFill>
                  <a:schemeClr val="bg1"/>
                </a:solidFill>
              </a:rPr>
              <a:t>delar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Del 5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E2CB7C49-F6D3-0129-8F0C-545FC96F0C44}"/>
              </a:ext>
            </a:extLst>
          </p:cNvPr>
          <p:cNvSpPr txBox="1">
            <a:spLocks/>
          </p:cNvSpPr>
          <p:nvPr/>
        </p:nvSpPr>
        <p:spPr>
          <a:xfrm>
            <a:off x="3520114" y="598258"/>
            <a:ext cx="8041903" cy="56614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b="1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	</a:t>
            </a:r>
            <a:r>
              <a:rPr lang="sv-SE" sz="2400" b="1" i="0" dirty="0">
                <a:solidFill>
                  <a:schemeClr val="accent5">
                    <a:lumMod val="75000"/>
                  </a:schemeClr>
                </a:solidFill>
                <a:effectLst/>
                <a:latin typeface="open_sansregular"/>
              </a:rPr>
              <a:t>Regionerna ska ta ansvar för hälso- och 	sjukvårdsinsatser på hem för vård eller </a:t>
            </a:r>
          </a:p>
          <a:p>
            <a:r>
              <a:rPr lang="sv-SE" sz="2400" b="1" dirty="0">
                <a:solidFill>
                  <a:schemeClr val="accent5">
                    <a:lumMod val="75000"/>
                  </a:schemeClr>
                </a:solidFill>
                <a:latin typeface="open_sansregular"/>
              </a:rPr>
              <a:t>	</a:t>
            </a:r>
            <a:r>
              <a:rPr lang="sv-SE" sz="2400" b="1" i="0" dirty="0">
                <a:solidFill>
                  <a:schemeClr val="accent5">
                    <a:lumMod val="75000"/>
                  </a:schemeClr>
                </a:solidFill>
                <a:effectLst/>
                <a:latin typeface="open_sansregular"/>
              </a:rPr>
              <a:t>boende (HVB).</a:t>
            </a:r>
            <a:endParaRPr lang="sv-SE" sz="24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endParaRPr lang="sv-SE" sz="24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l" rtl="0" fontAlgn="base"/>
            <a:r>
              <a:rPr lang="sv-SE" b="0" i="0" u="none" strike="noStrike" dirty="0">
                <a:solidFill>
                  <a:srgbClr val="5F5F5F"/>
                </a:solidFill>
                <a:effectLst/>
                <a:latin typeface="Calibri" panose="020F0502020204030204" pitchFamily="34" charset="0"/>
              </a:rPr>
              <a:t> 	</a:t>
            </a:r>
            <a:r>
              <a:rPr lang="sv-SE" sz="2000" dirty="0">
                <a:latin typeface="+mn-lt"/>
              </a:rPr>
              <a:t>Socialtjänsten ska ha fortsatt ansvar för placering på hem för 	vård eller boende (HVB) både för barn och för vuxna.</a:t>
            </a:r>
          </a:p>
          <a:p>
            <a:pPr algn="l" rtl="0" fontAlgn="base"/>
            <a:endParaRPr lang="sv-SE" sz="2000" dirty="0">
              <a:solidFill>
                <a:srgbClr val="5F5F5F"/>
              </a:solidFill>
              <a:latin typeface="+mn-lt"/>
            </a:endParaRPr>
          </a:p>
          <a:p>
            <a:pPr algn="l" rtl="0" fontAlgn="base"/>
            <a:r>
              <a:rPr lang="sv-SE" sz="2000" dirty="0">
                <a:latin typeface="+mn-lt"/>
              </a:rPr>
              <a:t>	Regionen ansvarar för hälso- och sjukvårdsinsatser, vilket med 	reformens förslag även inkluderar behandling för skadligt bruk 	eller beroende, förtydligas i hälso- och sjukvårdslagen och 	socialtjänstlagen. </a:t>
            </a:r>
            <a:endParaRPr lang="sv-SE" sz="2000" b="0" i="0" u="none" strike="noStrike" dirty="0">
              <a:solidFill>
                <a:srgbClr val="5F5F5F"/>
              </a:solidFill>
              <a:effectLst/>
              <a:latin typeface="+mn-lt"/>
            </a:endParaRPr>
          </a:p>
          <a:p>
            <a:pPr algn="l" rtl="0" fontAlgn="base"/>
            <a:r>
              <a:rPr lang="sv-SE" sz="2000" dirty="0">
                <a:solidFill>
                  <a:srgbClr val="5F5F5F"/>
                </a:solidFill>
                <a:latin typeface="+mn-lt"/>
              </a:rPr>
              <a:t>	</a:t>
            </a:r>
          </a:p>
          <a:p>
            <a:pPr algn="l" rtl="0" fontAlgn="base"/>
            <a:r>
              <a:rPr lang="sv-SE" sz="2000" dirty="0">
                <a:solidFill>
                  <a:srgbClr val="5F5F5F"/>
                </a:solidFill>
                <a:latin typeface="+mn-lt"/>
              </a:rPr>
              <a:t>	</a:t>
            </a:r>
            <a:r>
              <a:rPr lang="sv-SE" sz="2000" dirty="0">
                <a:latin typeface="+mn-lt"/>
              </a:rPr>
              <a:t>Om regionen inte planerar och tar ansvar för att hälso- och 	sjukvårdsinsatser genomförs under placeringen inträder 	betalningsansvar enligt en schablon.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1678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F72A73-8EC5-0C15-51CB-58461CA4E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841664"/>
            <a:ext cx="5203990" cy="27827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9BFE7BFC-681A-76FE-8994-E9ECC0269A37}"/>
              </a:ext>
            </a:extLst>
          </p:cNvPr>
          <p:cNvSpPr txBox="1">
            <a:spLocks/>
          </p:cNvSpPr>
          <p:nvPr/>
        </p:nvSpPr>
        <p:spPr>
          <a:xfrm>
            <a:off x="1012643" y="3764655"/>
            <a:ext cx="5203989" cy="19360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Uppdraget: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B01D39FD-9ACA-41AC-A8C8-3465AECBCCB0}"/>
              </a:ext>
            </a:extLst>
          </p:cNvPr>
          <p:cNvSpPr txBox="1">
            <a:spLocks/>
          </p:cNvSpPr>
          <p:nvPr/>
        </p:nvSpPr>
        <p:spPr>
          <a:xfrm>
            <a:off x="652334" y="598259"/>
            <a:ext cx="2885523" cy="566148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4000" b="1" dirty="0">
              <a:solidFill>
                <a:schemeClr val="bg1"/>
              </a:solidFill>
            </a:endParaRPr>
          </a:p>
          <a:p>
            <a:r>
              <a:rPr lang="sv-SE" sz="4000" b="1" dirty="0">
                <a:solidFill>
                  <a:schemeClr val="bg1"/>
                </a:solidFill>
              </a:rPr>
              <a:t>
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 err="1">
                <a:solidFill>
                  <a:schemeClr val="bg1"/>
                </a:solidFill>
              </a:rPr>
              <a:t>Reformens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r>
              <a:rPr lang="en-US" sz="4000" dirty="0">
                <a:solidFill>
                  <a:schemeClr val="bg1"/>
                </a:solidFill>
              </a:rPr>
              <a:t>10 </a:t>
            </a:r>
            <a:r>
              <a:rPr lang="en-US" sz="4000" dirty="0" err="1">
                <a:solidFill>
                  <a:schemeClr val="bg1"/>
                </a:solidFill>
              </a:rPr>
              <a:t>bärande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r>
              <a:rPr lang="en-US" sz="4000" dirty="0" err="1">
                <a:solidFill>
                  <a:schemeClr val="bg1"/>
                </a:solidFill>
              </a:rPr>
              <a:t>delar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Del 6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E2CB7C49-F6D3-0129-8F0C-545FC96F0C44}"/>
              </a:ext>
            </a:extLst>
          </p:cNvPr>
          <p:cNvSpPr txBox="1">
            <a:spLocks/>
          </p:cNvSpPr>
          <p:nvPr/>
        </p:nvSpPr>
        <p:spPr>
          <a:xfrm>
            <a:off x="3520114" y="598258"/>
            <a:ext cx="8041903" cy="56614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b="1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	</a:t>
            </a:r>
            <a:r>
              <a:rPr lang="sv-SE" sz="7400" b="1" i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En samordnad vård- och stödverksamhet för </a:t>
            </a:r>
          </a:p>
          <a:p>
            <a:r>
              <a:rPr lang="sv-SE" sz="7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</a:t>
            </a:r>
            <a:r>
              <a:rPr lang="sv-SE" sz="7400" b="1" i="0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de med stora samordningsbehov ska finnas 	överallt och bedrivas gemensamt av hälso- och 	sjukvård och socialtjänst</a:t>
            </a:r>
            <a:r>
              <a:rPr lang="sv-SE" sz="7400" b="0" i="0" dirty="0">
                <a:solidFill>
                  <a:srgbClr val="000000"/>
                </a:solidFill>
                <a:effectLst/>
                <a:latin typeface="open_sansregular"/>
              </a:rPr>
              <a:t>.</a:t>
            </a:r>
          </a:p>
          <a:p>
            <a:pPr algn="l" rtl="0" fontAlgn="base"/>
            <a:endParaRPr lang="sv-SE" sz="74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l" rtl="0" fontAlgn="base"/>
            <a:endParaRPr lang="sv-SE" sz="2900" b="0" i="0" u="none" strike="noStrike" dirty="0"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sz="2900" b="0" i="0" u="none" strike="noStrike" dirty="0">
                <a:effectLst/>
                <a:latin typeface="Calibri" panose="020F0502020204030204" pitchFamily="34" charset="0"/>
              </a:rPr>
              <a:t>	</a:t>
            </a:r>
            <a:r>
              <a:rPr lang="sv-SE" sz="6200" b="0" i="0" u="none" strike="noStrike" dirty="0">
                <a:effectLst/>
                <a:latin typeface="Calibri" panose="020F0502020204030204" pitchFamily="34" charset="0"/>
              </a:rPr>
              <a:t>Tvärprofessionellt arbetssätt där</a:t>
            </a:r>
            <a:r>
              <a:rPr lang="sv-SE" sz="6200" dirty="0"/>
              <a:t> båda huvudmännen jobbar 	tillsammans</a:t>
            </a:r>
            <a:r>
              <a:rPr lang="sv-SE" sz="5000" dirty="0"/>
              <a:t>. </a:t>
            </a:r>
          </a:p>
          <a:p>
            <a:pPr algn="l" rtl="0" fontAlgn="base"/>
            <a:r>
              <a:rPr lang="sv-SE" sz="5000" dirty="0"/>
              <a:t>	</a:t>
            </a:r>
          </a:p>
          <a:p>
            <a:pPr algn="l" rtl="0" fontAlgn="base"/>
            <a:r>
              <a:rPr lang="sv-SE" sz="5000" dirty="0"/>
              <a:t>	</a:t>
            </a:r>
            <a:r>
              <a:rPr lang="sv-SE" sz="6200" dirty="0"/>
              <a:t>Samordnade, individanpassade och behovsstyrda  vård- och 	stödinsatser för att främja deltagarnas hälsa, trygghet och </a:t>
            </a:r>
          </a:p>
          <a:p>
            <a:pPr algn="l" rtl="0" fontAlgn="base"/>
            <a:r>
              <a:rPr lang="sv-SE" sz="6200" dirty="0"/>
              <a:t>	levnadsvillkor</a:t>
            </a:r>
            <a:r>
              <a:rPr lang="sv-SE" sz="5000" dirty="0"/>
              <a:t>.</a:t>
            </a:r>
          </a:p>
          <a:p>
            <a:pPr algn="l" rtl="0" fontAlgn="base"/>
            <a:endParaRPr lang="sv-SE" sz="5000" dirty="0"/>
          </a:p>
          <a:p>
            <a:pPr algn="l" rtl="0" fontAlgn="base"/>
            <a:r>
              <a:rPr lang="sv-SE" sz="5000" dirty="0"/>
              <a:t>	</a:t>
            </a:r>
            <a:r>
              <a:rPr lang="sv-SE" sz="6200" dirty="0"/>
              <a:t>Verksamheten ska bedriva </a:t>
            </a:r>
          </a:p>
          <a:p>
            <a:pPr algn="l" rtl="0" fontAlgn="base"/>
            <a:r>
              <a:rPr lang="sv-SE" sz="6200" dirty="0"/>
              <a:t>	-uppsökande arbete, </a:t>
            </a:r>
          </a:p>
          <a:p>
            <a:pPr algn="l" rtl="0" fontAlgn="base"/>
            <a:r>
              <a:rPr lang="sv-SE" sz="6200" dirty="0"/>
              <a:t>	-utföra hälso- och sjukvårds- och socialtjänstinsatser samt </a:t>
            </a:r>
          </a:p>
          <a:p>
            <a:pPr algn="l" rtl="0" fontAlgn="base"/>
            <a:r>
              <a:rPr lang="sv-SE" sz="6200" dirty="0"/>
              <a:t>	-samordna insatser</a:t>
            </a:r>
            <a:r>
              <a:rPr lang="sv-SE" sz="5000" dirty="0"/>
              <a:t>. </a:t>
            </a:r>
          </a:p>
          <a:p>
            <a:pPr algn="l" rtl="0" fontAlgn="base"/>
            <a:endParaRPr lang="sv-SE" sz="5000" dirty="0"/>
          </a:p>
          <a:p>
            <a:pPr algn="l" rtl="0" fontAlgn="base"/>
            <a:r>
              <a:rPr lang="sv-SE" sz="5000" dirty="0"/>
              <a:t>	</a:t>
            </a:r>
            <a:r>
              <a:rPr lang="sv-SE" sz="6200" dirty="0"/>
              <a:t>I samordning ingår att inrätta en vård -och stödsamordnare som 	ansvarar för att det upprättas en individuell plan och att planerade 	insatser genomförs. </a:t>
            </a:r>
          </a:p>
          <a:p>
            <a:pPr algn="l" rtl="0" fontAlgn="base"/>
            <a:endParaRPr lang="sv-SE" sz="5000" dirty="0"/>
          </a:p>
          <a:p>
            <a:pPr algn="l" rtl="0" fontAlgn="base"/>
            <a:r>
              <a:rPr lang="sv-SE" sz="5000" dirty="0"/>
              <a:t>	</a:t>
            </a:r>
            <a:r>
              <a:rPr lang="sv-SE" sz="6200" dirty="0"/>
              <a:t>Målgrupp: personer med behov av både socialtjänst- och hälso- och 	sjukvårdsinsatser med en psykisk funktionsnedsättning av sådan 	karaktär att det behövs särskild samordning under längre tid</a:t>
            </a:r>
            <a:r>
              <a:rPr lang="sv-SE" sz="5000" dirty="0"/>
              <a:t>.</a:t>
            </a:r>
            <a:endParaRPr lang="sv-SE" sz="5000" b="0" i="0" u="none" strike="noStrike" dirty="0">
              <a:solidFill>
                <a:srgbClr val="5F5F5F"/>
              </a:solidFill>
              <a:effectLst/>
              <a:latin typeface="+mn-lt"/>
            </a:endParaRPr>
          </a:p>
          <a:p>
            <a:pPr algn="l" rtl="0" fontAlgn="base"/>
            <a:r>
              <a:rPr lang="sv-SE" sz="3800" dirty="0">
                <a:solidFill>
                  <a:srgbClr val="5F5F5F"/>
                </a:solidFill>
                <a:latin typeface="+mn-lt"/>
              </a:rPr>
              <a:t>	</a:t>
            </a:r>
            <a:endParaRPr lang="en-US" sz="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06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9959D4ADCBC204B86A87612CDF112EC" ma:contentTypeVersion="4" ma:contentTypeDescription="Skapa ett nytt dokument." ma:contentTypeScope="" ma:versionID="fa53df43c49947cb0c28ba079256fa00">
  <xsd:schema xmlns:xsd="http://www.w3.org/2001/XMLSchema" xmlns:xs="http://www.w3.org/2001/XMLSchema" xmlns:p="http://schemas.microsoft.com/office/2006/metadata/properties" xmlns:ns2="ab59cd2e-6586-45bc-be24-27dbacee26bb" targetNamespace="http://schemas.microsoft.com/office/2006/metadata/properties" ma:root="true" ma:fieldsID="5c840daa5bb1019d705248d473284ab9" ns2:_="">
    <xsd:import namespace="ab59cd2e-6586-45bc-be24-27dbacee26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9cd2e-6586-45bc-be24-27dbacee26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91C6DA-FEF2-4F64-9829-BBF33BDEB2E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BB511FB-8D7A-46FF-9878-CCF8E8357C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59cd2e-6586-45bc-be24-27dbacee26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95EED2-28B7-4E22-A412-AD1FFAD88F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4936</TotalTime>
  <Words>1573</Words>
  <Application>Microsoft Office PowerPoint</Application>
  <PresentationFormat>Widescreen</PresentationFormat>
  <Paragraphs>457</Paragraphs>
  <Slides>18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Office-tema</vt:lpstr>
      <vt:lpstr>PowerPoint Presentation</vt:lpstr>
      <vt:lpstr> Samsjuklighets-  utredningen</vt:lpstr>
      <vt:lpstr>10. En behovsanpassad tvångsvårdslagstiftning där hälso- och sjukvården ansvarar för all tvångsvård.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Uppdraget i              länet</vt:lpstr>
      <vt:lpstr>   MÅLGRUPP:      Länsinvånare i      Jämtland Härjedalen     som..   </vt:lpstr>
      <vt:lpstr>PowerPoint Presentation</vt:lpstr>
      <vt:lpstr>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Mona Nilsson</dc:creator>
  <cp:lastModifiedBy>Mona Nilsson</cp:lastModifiedBy>
  <cp:revision>46</cp:revision>
  <dcterms:created xsi:type="dcterms:W3CDTF">2025-04-29T11:52:20Z</dcterms:created>
  <dcterms:modified xsi:type="dcterms:W3CDTF">2025-05-30T09:38:25Z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0x01010069959D4ADCBC204B86A87612CDF112EC</vt:lpwstr>
  </property>
</Properties>
</file>