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10232" r:id="rId5"/>
    <p:sldId id="274" r:id="rId6"/>
    <p:sldId id="10146" r:id="rId7"/>
    <p:sldId id="10191" r:id="rId8"/>
    <p:sldId id="10216" r:id="rId9"/>
    <p:sldId id="10222" r:id="rId10"/>
    <p:sldId id="10219" r:id="rId11"/>
    <p:sldId id="10220" r:id="rId12"/>
    <p:sldId id="10224" r:id="rId13"/>
    <p:sldId id="10223" r:id="rId14"/>
    <p:sldId id="10221" r:id="rId15"/>
    <p:sldId id="10193" r:id="rId16"/>
    <p:sldId id="10230" r:id="rId17"/>
    <p:sldId id="273" r:id="rId18"/>
    <p:sldId id="10214" r:id="rId19"/>
    <p:sldId id="10225" r:id="rId20"/>
    <p:sldId id="10226" r:id="rId21"/>
    <p:sldId id="10227" r:id="rId22"/>
    <p:sldId id="10245" r:id="rId23"/>
    <p:sldId id="10229" r:id="rId24"/>
    <p:sldId id="257" r:id="rId25"/>
    <p:sldId id="10228" r:id="rId26"/>
    <p:sldId id="258" r:id="rId27"/>
    <p:sldId id="10246" r:id="rId28"/>
    <p:sldId id="10235" r:id="rId29"/>
    <p:sldId id="10236" r:id="rId30"/>
    <p:sldId id="10237" r:id="rId31"/>
    <p:sldId id="10238" r:id="rId32"/>
    <p:sldId id="10239" r:id="rId33"/>
    <p:sldId id="10240"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Format med tema 2 - dekorfär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100" d="100"/>
          <a:sy n="100" d="100"/>
        </p:scale>
        <p:origin x="138" y="49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D88441-B9A2-4B97-819E-13498BEBF63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sv-SE"/>
        </a:p>
      </dgm:t>
    </dgm:pt>
    <dgm:pt modelId="{2AAA7468-8D8C-495D-83A0-483C154A1B66}">
      <dgm:prSet phldrT="[Text]"/>
      <dgm:spPr/>
      <dgm:t>
        <a:bodyPr/>
        <a:lstStyle/>
        <a:p>
          <a:r>
            <a:rPr lang="sv-SE"/>
            <a:t>1</a:t>
          </a:r>
        </a:p>
      </dgm:t>
    </dgm:pt>
    <dgm:pt modelId="{C9E45F10-6416-4C8C-BCFB-3D7999197567}" type="parTrans" cxnId="{715FA90C-1D4A-46C8-AFC7-A82991F93864}">
      <dgm:prSet/>
      <dgm:spPr/>
      <dgm:t>
        <a:bodyPr/>
        <a:lstStyle/>
        <a:p>
          <a:endParaRPr lang="sv-SE"/>
        </a:p>
      </dgm:t>
    </dgm:pt>
    <dgm:pt modelId="{1FA67141-EFC2-48C9-96E6-996F80AD9891}" type="sibTrans" cxnId="{715FA90C-1D4A-46C8-AFC7-A82991F93864}">
      <dgm:prSet/>
      <dgm:spPr/>
      <dgm:t>
        <a:bodyPr/>
        <a:lstStyle/>
        <a:p>
          <a:endParaRPr lang="sv-SE"/>
        </a:p>
      </dgm:t>
    </dgm:pt>
    <dgm:pt modelId="{1E61144D-7CC3-4617-8E7B-43B973EFDBC6}">
      <dgm:prSet phldrT="[Text]"/>
      <dgm:spPr/>
      <dgm:t>
        <a:bodyPr/>
        <a:lstStyle/>
        <a:p>
          <a:r>
            <a:rPr lang="sv-SE"/>
            <a:t>Gör samtliga framtida utskick på NAFS-mallen </a:t>
          </a:r>
        </a:p>
      </dgm:t>
    </dgm:pt>
    <dgm:pt modelId="{04192879-E030-4FD4-9DFD-37E0041166BF}" type="parTrans" cxnId="{543ECAB3-5113-4FD9-9D50-05F6FEA49096}">
      <dgm:prSet/>
      <dgm:spPr/>
      <dgm:t>
        <a:bodyPr/>
        <a:lstStyle/>
        <a:p>
          <a:endParaRPr lang="sv-SE"/>
        </a:p>
      </dgm:t>
    </dgm:pt>
    <dgm:pt modelId="{98ED7DCF-8953-4EA6-A612-73CF2503A5A2}" type="sibTrans" cxnId="{543ECAB3-5113-4FD9-9D50-05F6FEA49096}">
      <dgm:prSet/>
      <dgm:spPr/>
      <dgm:t>
        <a:bodyPr/>
        <a:lstStyle/>
        <a:p>
          <a:endParaRPr lang="sv-SE"/>
        </a:p>
      </dgm:t>
    </dgm:pt>
    <dgm:pt modelId="{8B25CAB8-298F-408C-B0C3-E2877D69127E}">
      <dgm:prSet phldrT="[Text]"/>
      <dgm:spPr/>
      <dgm:t>
        <a:bodyPr/>
        <a:lstStyle/>
        <a:p>
          <a:r>
            <a:rPr lang="sv-SE"/>
            <a:t>2</a:t>
          </a:r>
        </a:p>
      </dgm:t>
    </dgm:pt>
    <dgm:pt modelId="{10870E7C-43B0-46F7-B73D-D3616BB30205}" type="parTrans" cxnId="{51ADDA1A-AB66-4DC2-A4B2-D4D3FCEB3512}">
      <dgm:prSet/>
      <dgm:spPr/>
      <dgm:t>
        <a:bodyPr/>
        <a:lstStyle/>
        <a:p>
          <a:endParaRPr lang="sv-SE"/>
        </a:p>
      </dgm:t>
    </dgm:pt>
    <dgm:pt modelId="{2F2C8F43-A829-4259-B602-2D6F37FC3C9F}" type="sibTrans" cxnId="{51ADDA1A-AB66-4DC2-A4B2-D4D3FCEB3512}">
      <dgm:prSet/>
      <dgm:spPr/>
      <dgm:t>
        <a:bodyPr/>
        <a:lstStyle/>
        <a:p>
          <a:endParaRPr lang="sv-SE"/>
        </a:p>
      </dgm:t>
    </dgm:pt>
    <dgm:pt modelId="{2EE44ECF-1CD0-40E9-BF88-1D6FAACF4612}">
      <dgm:prSet phldrT="[Text]"/>
      <dgm:spPr/>
      <dgm:t>
        <a:bodyPr/>
        <a:lstStyle/>
        <a:p>
          <a:r>
            <a:rPr lang="sv-SE"/>
            <a:t>Gå in på </a:t>
          </a:r>
          <a:r>
            <a:rPr lang="sv-SE" i="1"/>
            <a:t>Uppföljning</a:t>
          </a:r>
          <a:r>
            <a:rPr lang="sv-SE"/>
            <a:t>: Filtrera fram XXX</a:t>
          </a:r>
          <a:r>
            <a:rPr lang="sv-SE" i="1"/>
            <a:t> </a:t>
          </a:r>
          <a:r>
            <a:rPr lang="sv-SE"/>
            <a:t>för att få en överblick hur formulären succesivt får status </a:t>
          </a:r>
          <a:r>
            <a:rPr lang="sv-SE" i="1"/>
            <a:t>Besvarad</a:t>
          </a:r>
          <a:r>
            <a:rPr lang="sv-SE"/>
            <a:t> </a:t>
          </a:r>
        </a:p>
      </dgm:t>
    </dgm:pt>
    <dgm:pt modelId="{9B5FBD53-3F1C-4EFE-B0BD-9C6266AD2787}" type="parTrans" cxnId="{56B74F63-CD73-41D6-BC08-9B1179982FFB}">
      <dgm:prSet/>
      <dgm:spPr/>
      <dgm:t>
        <a:bodyPr/>
        <a:lstStyle/>
        <a:p>
          <a:endParaRPr lang="sv-SE"/>
        </a:p>
      </dgm:t>
    </dgm:pt>
    <dgm:pt modelId="{8E383363-918B-40B1-ADC3-84D51A034643}" type="sibTrans" cxnId="{56B74F63-CD73-41D6-BC08-9B1179982FFB}">
      <dgm:prSet/>
      <dgm:spPr/>
      <dgm:t>
        <a:bodyPr/>
        <a:lstStyle/>
        <a:p>
          <a:endParaRPr lang="sv-SE"/>
        </a:p>
      </dgm:t>
    </dgm:pt>
    <dgm:pt modelId="{8190D569-1433-4DED-83D9-430222994922}">
      <dgm:prSet phldrT="[Text]"/>
      <dgm:spPr/>
      <dgm:t>
        <a:bodyPr/>
        <a:lstStyle/>
        <a:p>
          <a:r>
            <a:rPr lang="sv-SE"/>
            <a:t>3</a:t>
          </a:r>
        </a:p>
      </dgm:t>
    </dgm:pt>
    <dgm:pt modelId="{9494DF74-08B0-4CE2-8D67-5CD2B98D30CD}" type="parTrans" cxnId="{3269BE6A-3383-4339-84E9-692231EA8F6F}">
      <dgm:prSet/>
      <dgm:spPr/>
      <dgm:t>
        <a:bodyPr/>
        <a:lstStyle/>
        <a:p>
          <a:endParaRPr lang="sv-SE"/>
        </a:p>
      </dgm:t>
    </dgm:pt>
    <dgm:pt modelId="{652BD03D-5EBB-4A58-8E5A-9CEF14B27B2B}" type="sibTrans" cxnId="{3269BE6A-3383-4339-84E9-692231EA8F6F}">
      <dgm:prSet/>
      <dgm:spPr/>
      <dgm:t>
        <a:bodyPr/>
        <a:lstStyle/>
        <a:p>
          <a:endParaRPr lang="sv-SE"/>
        </a:p>
      </dgm:t>
    </dgm:pt>
    <dgm:pt modelId="{5827BA23-3CC2-4F21-9E7A-E685BACB32E0}">
      <dgm:prSet phldrT="[Text]"/>
      <dgm:spPr/>
      <dgm:t>
        <a:bodyPr/>
        <a:lstStyle/>
        <a:p>
          <a:r>
            <a:rPr lang="sv-SE"/>
            <a:t>När alla formulärutskick fått status </a:t>
          </a:r>
          <a:r>
            <a:rPr lang="sv-SE" i="1"/>
            <a:t>Besvarad</a:t>
          </a:r>
          <a:r>
            <a:rPr lang="sv-SE"/>
            <a:t> (eller om man bedömer att formulärutskicket inte kommer att besvaras), ska samtliga formulärutskick på “egna” mallen GALLRAS </a:t>
          </a:r>
        </a:p>
      </dgm:t>
    </dgm:pt>
    <dgm:pt modelId="{66A71CF0-5C14-4CFC-8E6D-30998429676A}" type="parTrans" cxnId="{71FFE4D1-4392-440E-B710-0B695A42BB83}">
      <dgm:prSet/>
      <dgm:spPr/>
      <dgm:t>
        <a:bodyPr/>
        <a:lstStyle/>
        <a:p>
          <a:endParaRPr lang="sv-SE"/>
        </a:p>
      </dgm:t>
    </dgm:pt>
    <dgm:pt modelId="{F5C73679-467D-4A2E-ADA3-3E51DAA3B629}" type="sibTrans" cxnId="{71FFE4D1-4392-440E-B710-0B695A42BB83}">
      <dgm:prSet/>
      <dgm:spPr/>
      <dgm:t>
        <a:bodyPr/>
        <a:lstStyle/>
        <a:p>
          <a:endParaRPr lang="sv-SE"/>
        </a:p>
      </dgm:t>
    </dgm:pt>
    <dgm:pt modelId="{0A08A777-70B8-47D7-B9E6-44CC7D21CC72}" type="pres">
      <dgm:prSet presAssocID="{C8D88441-B9A2-4B97-819E-13498BEBF63A}" presName="linearFlow" presStyleCnt="0">
        <dgm:presLayoutVars>
          <dgm:dir/>
          <dgm:animLvl val="lvl"/>
          <dgm:resizeHandles val="exact"/>
        </dgm:presLayoutVars>
      </dgm:prSet>
      <dgm:spPr/>
    </dgm:pt>
    <dgm:pt modelId="{029B21EB-0C5C-4DAA-94A9-C950BB8222F4}" type="pres">
      <dgm:prSet presAssocID="{2AAA7468-8D8C-495D-83A0-483C154A1B66}" presName="composite" presStyleCnt="0"/>
      <dgm:spPr/>
    </dgm:pt>
    <dgm:pt modelId="{178B97BC-9EA9-4A91-BB05-A07F5377520C}" type="pres">
      <dgm:prSet presAssocID="{2AAA7468-8D8C-495D-83A0-483C154A1B66}" presName="parentText" presStyleLbl="alignNode1" presStyleIdx="0" presStyleCnt="3">
        <dgm:presLayoutVars>
          <dgm:chMax val="1"/>
          <dgm:bulletEnabled val="1"/>
        </dgm:presLayoutVars>
      </dgm:prSet>
      <dgm:spPr/>
    </dgm:pt>
    <dgm:pt modelId="{734DA90A-9314-4766-A7A5-61516687A54B}" type="pres">
      <dgm:prSet presAssocID="{2AAA7468-8D8C-495D-83A0-483C154A1B66}" presName="descendantText" presStyleLbl="alignAcc1" presStyleIdx="0" presStyleCnt="3" custLinFactNeighborX="22737" custLinFactNeighborY="-13056">
        <dgm:presLayoutVars>
          <dgm:bulletEnabled val="1"/>
        </dgm:presLayoutVars>
      </dgm:prSet>
      <dgm:spPr/>
    </dgm:pt>
    <dgm:pt modelId="{7F82513A-80F3-4BCD-8EDA-FDB963C56535}" type="pres">
      <dgm:prSet presAssocID="{1FA67141-EFC2-48C9-96E6-996F80AD9891}" presName="sp" presStyleCnt="0"/>
      <dgm:spPr/>
    </dgm:pt>
    <dgm:pt modelId="{E6A18858-8D2B-40E7-B2A8-995C2860FCEF}" type="pres">
      <dgm:prSet presAssocID="{8B25CAB8-298F-408C-B0C3-E2877D69127E}" presName="composite" presStyleCnt="0"/>
      <dgm:spPr/>
    </dgm:pt>
    <dgm:pt modelId="{C1DF1401-3476-4735-902B-D1D075C043DC}" type="pres">
      <dgm:prSet presAssocID="{8B25CAB8-298F-408C-B0C3-E2877D69127E}" presName="parentText" presStyleLbl="alignNode1" presStyleIdx="1" presStyleCnt="3">
        <dgm:presLayoutVars>
          <dgm:chMax val="1"/>
          <dgm:bulletEnabled val="1"/>
        </dgm:presLayoutVars>
      </dgm:prSet>
      <dgm:spPr/>
    </dgm:pt>
    <dgm:pt modelId="{C0AB4F92-3A95-4454-A822-761127A73893}" type="pres">
      <dgm:prSet presAssocID="{8B25CAB8-298F-408C-B0C3-E2877D69127E}" presName="descendantText" presStyleLbl="alignAcc1" presStyleIdx="1" presStyleCnt="3">
        <dgm:presLayoutVars>
          <dgm:bulletEnabled val="1"/>
        </dgm:presLayoutVars>
      </dgm:prSet>
      <dgm:spPr/>
    </dgm:pt>
    <dgm:pt modelId="{9B22E24C-0392-4F2E-AC6E-64726F4C77C7}" type="pres">
      <dgm:prSet presAssocID="{2F2C8F43-A829-4259-B602-2D6F37FC3C9F}" presName="sp" presStyleCnt="0"/>
      <dgm:spPr/>
    </dgm:pt>
    <dgm:pt modelId="{8944F40F-84B3-418C-806D-0C889BF5C5E7}" type="pres">
      <dgm:prSet presAssocID="{8190D569-1433-4DED-83D9-430222994922}" presName="composite" presStyleCnt="0"/>
      <dgm:spPr/>
    </dgm:pt>
    <dgm:pt modelId="{14592ACC-243F-4D46-8C3E-08AE7B0642E6}" type="pres">
      <dgm:prSet presAssocID="{8190D569-1433-4DED-83D9-430222994922}" presName="parentText" presStyleLbl="alignNode1" presStyleIdx="2" presStyleCnt="3" custLinFactNeighborX="2021" custLinFactNeighborY="-543">
        <dgm:presLayoutVars>
          <dgm:chMax val="1"/>
          <dgm:bulletEnabled val="1"/>
        </dgm:presLayoutVars>
      </dgm:prSet>
      <dgm:spPr/>
    </dgm:pt>
    <dgm:pt modelId="{E33DAAAD-4027-43D5-BCC4-C1ED199DDE5A}" type="pres">
      <dgm:prSet presAssocID="{8190D569-1433-4DED-83D9-430222994922}" presName="descendantText" presStyleLbl="alignAcc1" presStyleIdx="2" presStyleCnt="3">
        <dgm:presLayoutVars>
          <dgm:bulletEnabled val="1"/>
        </dgm:presLayoutVars>
      </dgm:prSet>
      <dgm:spPr/>
    </dgm:pt>
  </dgm:ptLst>
  <dgm:cxnLst>
    <dgm:cxn modelId="{715FA90C-1D4A-46C8-AFC7-A82991F93864}" srcId="{C8D88441-B9A2-4B97-819E-13498BEBF63A}" destId="{2AAA7468-8D8C-495D-83A0-483C154A1B66}" srcOrd="0" destOrd="0" parTransId="{C9E45F10-6416-4C8C-BCFB-3D7999197567}" sibTransId="{1FA67141-EFC2-48C9-96E6-996F80AD9891}"/>
    <dgm:cxn modelId="{51ADDA1A-AB66-4DC2-A4B2-D4D3FCEB3512}" srcId="{C8D88441-B9A2-4B97-819E-13498BEBF63A}" destId="{8B25CAB8-298F-408C-B0C3-E2877D69127E}" srcOrd="1" destOrd="0" parTransId="{10870E7C-43B0-46F7-B73D-D3616BB30205}" sibTransId="{2F2C8F43-A829-4259-B602-2D6F37FC3C9F}"/>
    <dgm:cxn modelId="{56B74F63-CD73-41D6-BC08-9B1179982FFB}" srcId="{8B25CAB8-298F-408C-B0C3-E2877D69127E}" destId="{2EE44ECF-1CD0-40E9-BF88-1D6FAACF4612}" srcOrd="0" destOrd="0" parTransId="{9B5FBD53-3F1C-4EFE-B0BD-9C6266AD2787}" sibTransId="{8E383363-918B-40B1-ADC3-84D51A034643}"/>
    <dgm:cxn modelId="{3269BE6A-3383-4339-84E9-692231EA8F6F}" srcId="{C8D88441-B9A2-4B97-819E-13498BEBF63A}" destId="{8190D569-1433-4DED-83D9-430222994922}" srcOrd="2" destOrd="0" parTransId="{9494DF74-08B0-4CE2-8D67-5CD2B98D30CD}" sibTransId="{652BD03D-5EBB-4A58-8E5A-9CEF14B27B2B}"/>
    <dgm:cxn modelId="{8A097777-8981-4D21-8054-C922B6AF7F7B}" type="presOf" srcId="{2EE44ECF-1CD0-40E9-BF88-1D6FAACF4612}" destId="{C0AB4F92-3A95-4454-A822-761127A73893}" srcOrd="0" destOrd="0" presId="urn:microsoft.com/office/officeart/2005/8/layout/chevron2"/>
    <dgm:cxn modelId="{8BAC8997-0567-4EC5-AAF0-3B332F1C5079}" type="presOf" srcId="{8B25CAB8-298F-408C-B0C3-E2877D69127E}" destId="{C1DF1401-3476-4735-902B-D1D075C043DC}" srcOrd="0" destOrd="0" presId="urn:microsoft.com/office/officeart/2005/8/layout/chevron2"/>
    <dgm:cxn modelId="{40FAD59C-E837-4020-8709-AAC7E6D17739}" type="presOf" srcId="{C8D88441-B9A2-4B97-819E-13498BEBF63A}" destId="{0A08A777-70B8-47D7-B9E6-44CC7D21CC72}" srcOrd="0" destOrd="0" presId="urn:microsoft.com/office/officeart/2005/8/layout/chevron2"/>
    <dgm:cxn modelId="{A0B4DDB2-2FD7-4421-B861-4371D2474792}" type="presOf" srcId="{8190D569-1433-4DED-83D9-430222994922}" destId="{14592ACC-243F-4D46-8C3E-08AE7B0642E6}" srcOrd="0" destOrd="0" presId="urn:microsoft.com/office/officeart/2005/8/layout/chevron2"/>
    <dgm:cxn modelId="{543ECAB3-5113-4FD9-9D50-05F6FEA49096}" srcId="{2AAA7468-8D8C-495D-83A0-483C154A1B66}" destId="{1E61144D-7CC3-4617-8E7B-43B973EFDBC6}" srcOrd="0" destOrd="0" parTransId="{04192879-E030-4FD4-9DFD-37E0041166BF}" sibTransId="{98ED7DCF-8953-4EA6-A612-73CF2503A5A2}"/>
    <dgm:cxn modelId="{53CA50B4-4E3F-4EE5-9B53-5BF0F8B93DB5}" type="presOf" srcId="{5827BA23-3CC2-4F21-9E7A-E685BACB32E0}" destId="{E33DAAAD-4027-43D5-BCC4-C1ED199DDE5A}" srcOrd="0" destOrd="0" presId="urn:microsoft.com/office/officeart/2005/8/layout/chevron2"/>
    <dgm:cxn modelId="{FCDA24C6-4F87-4DA3-953B-288A60C5CEE1}" type="presOf" srcId="{1E61144D-7CC3-4617-8E7B-43B973EFDBC6}" destId="{734DA90A-9314-4766-A7A5-61516687A54B}" srcOrd="0" destOrd="0" presId="urn:microsoft.com/office/officeart/2005/8/layout/chevron2"/>
    <dgm:cxn modelId="{71FFE4D1-4392-440E-B710-0B695A42BB83}" srcId="{8190D569-1433-4DED-83D9-430222994922}" destId="{5827BA23-3CC2-4F21-9E7A-E685BACB32E0}" srcOrd="0" destOrd="0" parTransId="{66A71CF0-5C14-4CFC-8E6D-30998429676A}" sibTransId="{F5C73679-467D-4A2E-ADA3-3E51DAA3B629}"/>
    <dgm:cxn modelId="{F79791DD-850B-4835-977A-C2D7DF7B9388}" type="presOf" srcId="{2AAA7468-8D8C-495D-83A0-483C154A1B66}" destId="{178B97BC-9EA9-4A91-BB05-A07F5377520C}" srcOrd="0" destOrd="0" presId="urn:microsoft.com/office/officeart/2005/8/layout/chevron2"/>
    <dgm:cxn modelId="{D264DC9F-7551-4F68-9E82-E1DDE4FDF2D0}" type="presParOf" srcId="{0A08A777-70B8-47D7-B9E6-44CC7D21CC72}" destId="{029B21EB-0C5C-4DAA-94A9-C950BB8222F4}" srcOrd="0" destOrd="0" presId="urn:microsoft.com/office/officeart/2005/8/layout/chevron2"/>
    <dgm:cxn modelId="{A498EE14-B34E-44CD-9976-C00D92FC56F5}" type="presParOf" srcId="{029B21EB-0C5C-4DAA-94A9-C950BB8222F4}" destId="{178B97BC-9EA9-4A91-BB05-A07F5377520C}" srcOrd="0" destOrd="0" presId="urn:microsoft.com/office/officeart/2005/8/layout/chevron2"/>
    <dgm:cxn modelId="{116ED805-0376-4911-A9CA-BCF69F94BD6D}" type="presParOf" srcId="{029B21EB-0C5C-4DAA-94A9-C950BB8222F4}" destId="{734DA90A-9314-4766-A7A5-61516687A54B}" srcOrd="1" destOrd="0" presId="urn:microsoft.com/office/officeart/2005/8/layout/chevron2"/>
    <dgm:cxn modelId="{6E1C21E5-7BDC-458D-9CF8-14F2E612B2A7}" type="presParOf" srcId="{0A08A777-70B8-47D7-B9E6-44CC7D21CC72}" destId="{7F82513A-80F3-4BCD-8EDA-FDB963C56535}" srcOrd="1" destOrd="0" presId="urn:microsoft.com/office/officeart/2005/8/layout/chevron2"/>
    <dgm:cxn modelId="{7A3175D2-D2CA-4A6C-A480-A8B5712009BD}" type="presParOf" srcId="{0A08A777-70B8-47D7-B9E6-44CC7D21CC72}" destId="{E6A18858-8D2B-40E7-B2A8-995C2860FCEF}" srcOrd="2" destOrd="0" presId="urn:microsoft.com/office/officeart/2005/8/layout/chevron2"/>
    <dgm:cxn modelId="{45C15BCF-A46D-4E8F-9F58-F6953C155A09}" type="presParOf" srcId="{E6A18858-8D2B-40E7-B2A8-995C2860FCEF}" destId="{C1DF1401-3476-4735-902B-D1D075C043DC}" srcOrd="0" destOrd="0" presId="urn:microsoft.com/office/officeart/2005/8/layout/chevron2"/>
    <dgm:cxn modelId="{72C33128-32E8-4590-B34B-528C1B7F96F3}" type="presParOf" srcId="{E6A18858-8D2B-40E7-B2A8-995C2860FCEF}" destId="{C0AB4F92-3A95-4454-A822-761127A73893}" srcOrd="1" destOrd="0" presId="urn:microsoft.com/office/officeart/2005/8/layout/chevron2"/>
    <dgm:cxn modelId="{4F2BAFB0-FB4B-4FDD-AE8E-6B980A2FECC5}" type="presParOf" srcId="{0A08A777-70B8-47D7-B9E6-44CC7D21CC72}" destId="{9B22E24C-0392-4F2E-AC6E-64726F4C77C7}" srcOrd="3" destOrd="0" presId="urn:microsoft.com/office/officeart/2005/8/layout/chevron2"/>
    <dgm:cxn modelId="{7CA0E533-64B6-4B79-B58A-473AD0DB98A7}" type="presParOf" srcId="{0A08A777-70B8-47D7-B9E6-44CC7D21CC72}" destId="{8944F40F-84B3-418C-806D-0C889BF5C5E7}" srcOrd="4" destOrd="0" presId="urn:microsoft.com/office/officeart/2005/8/layout/chevron2"/>
    <dgm:cxn modelId="{392D30FA-B864-4FBF-BE7A-7723E4964642}" type="presParOf" srcId="{8944F40F-84B3-418C-806D-0C889BF5C5E7}" destId="{14592ACC-243F-4D46-8C3E-08AE7B0642E6}" srcOrd="0" destOrd="0" presId="urn:microsoft.com/office/officeart/2005/8/layout/chevron2"/>
    <dgm:cxn modelId="{1CDFA59F-5D06-447B-B5F1-BFD84B8EEB78}" type="presParOf" srcId="{8944F40F-84B3-418C-806D-0C889BF5C5E7}" destId="{E33DAAAD-4027-43D5-BCC4-C1ED199DDE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B97BC-9EA9-4A91-BB05-A07F5377520C}">
      <dsp:nvSpPr>
        <dsp:cNvPr id="0" name=""/>
        <dsp:cNvSpPr/>
      </dsp:nvSpPr>
      <dsp:spPr>
        <a:xfrm rot="5400000">
          <a:off x="-205706" y="206107"/>
          <a:ext cx="1371377" cy="95996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v-SE" sz="2400" kern="1200"/>
            <a:t>1</a:t>
          </a:r>
        </a:p>
      </dsp:txBody>
      <dsp:txXfrm rot="-5400000">
        <a:off x="1" y="480382"/>
        <a:ext cx="959964" cy="411413"/>
      </dsp:txXfrm>
    </dsp:sp>
    <dsp:sp modelId="{734DA90A-9314-4766-A7A5-61516687A54B}">
      <dsp:nvSpPr>
        <dsp:cNvPr id="0" name=""/>
        <dsp:cNvSpPr/>
      </dsp:nvSpPr>
      <dsp:spPr>
        <a:xfrm rot="5400000">
          <a:off x="3192719" y="-2232754"/>
          <a:ext cx="891395" cy="53569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a:t>Gör samtliga framtida utskick på NAFS-mallen </a:t>
          </a:r>
        </a:p>
      </dsp:txBody>
      <dsp:txXfrm rot="-5400000">
        <a:off x="959964" y="43515"/>
        <a:ext cx="5313391" cy="804367"/>
      </dsp:txXfrm>
    </dsp:sp>
    <dsp:sp modelId="{C1DF1401-3476-4735-902B-D1D075C043DC}">
      <dsp:nvSpPr>
        <dsp:cNvPr id="0" name=""/>
        <dsp:cNvSpPr/>
      </dsp:nvSpPr>
      <dsp:spPr>
        <a:xfrm rot="5400000">
          <a:off x="-205706" y="1380005"/>
          <a:ext cx="1371377" cy="95996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v-SE" sz="2400" kern="1200"/>
            <a:t>2</a:t>
          </a:r>
        </a:p>
      </dsp:txBody>
      <dsp:txXfrm rot="-5400000">
        <a:off x="1" y="1654280"/>
        <a:ext cx="959964" cy="411413"/>
      </dsp:txXfrm>
    </dsp:sp>
    <dsp:sp modelId="{C0AB4F92-3A95-4454-A822-761127A73893}">
      <dsp:nvSpPr>
        <dsp:cNvPr id="0" name=""/>
        <dsp:cNvSpPr/>
      </dsp:nvSpPr>
      <dsp:spPr>
        <a:xfrm rot="5400000">
          <a:off x="3192719" y="-1058455"/>
          <a:ext cx="891395" cy="53569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a:t>Gå in på </a:t>
          </a:r>
          <a:r>
            <a:rPr lang="sv-SE" sz="1400" i="1" kern="1200"/>
            <a:t>Uppföljning</a:t>
          </a:r>
          <a:r>
            <a:rPr lang="sv-SE" sz="1400" kern="1200"/>
            <a:t>: Filtrera fram XXX</a:t>
          </a:r>
          <a:r>
            <a:rPr lang="sv-SE" sz="1400" i="1" kern="1200"/>
            <a:t> </a:t>
          </a:r>
          <a:r>
            <a:rPr lang="sv-SE" sz="1400" kern="1200"/>
            <a:t>för att få en överblick hur formulären succesivt får status </a:t>
          </a:r>
          <a:r>
            <a:rPr lang="sv-SE" sz="1400" i="1" kern="1200"/>
            <a:t>Besvarad</a:t>
          </a:r>
          <a:r>
            <a:rPr lang="sv-SE" sz="1400" kern="1200"/>
            <a:t> </a:t>
          </a:r>
        </a:p>
      </dsp:txBody>
      <dsp:txXfrm rot="-5400000">
        <a:off x="959964" y="1217814"/>
        <a:ext cx="5313391" cy="804367"/>
      </dsp:txXfrm>
    </dsp:sp>
    <dsp:sp modelId="{14592ACC-243F-4D46-8C3E-08AE7B0642E6}">
      <dsp:nvSpPr>
        <dsp:cNvPr id="0" name=""/>
        <dsp:cNvSpPr/>
      </dsp:nvSpPr>
      <dsp:spPr>
        <a:xfrm rot="5400000">
          <a:off x="-186305" y="2546457"/>
          <a:ext cx="1371377" cy="95996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v-SE" sz="2400" kern="1200"/>
            <a:t>3</a:t>
          </a:r>
        </a:p>
      </dsp:txBody>
      <dsp:txXfrm rot="-5400000">
        <a:off x="19402" y="2820732"/>
        <a:ext cx="959964" cy="411413"/>
      </dsp:txXfrm>
    </dsp:sp>
    <dsp:sp modelId="{E33DAAAD-4027-43D5-BCC4-C1ED199DDE5A}">
      <dsp:nvSpPr>
        <dsp:cNvPr id="0" name=""/>
        <dsp:cNvSpPr/>
      </dsp:nvSpPr>
      <dsp:spPr>
        <a:xfrm rot="5400000">
          <a:off x="3192719" y="115442"/>
          <a:ext cx="891395" cy="53569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a:t>När alla formulärutskick fått status </a:t>
          </a:r>
          <a:r>
            <a:rPr lang="sv-SE" sz="1400" i="1" kern="1200"/>
            <a:t>Besvarad</a:t>
          </a:r>
          <a:r>
            <a:rPr lang="sv-SE" sz="1400" kern="1200"/>
            <a:t> (eller om man bedömer att formulärutskicket inte kommer att besvaras), ska samtliga formulärutskick på “egna” mallen GALLRAS </a:t>
          </a:r>
        </a:p>
      </dsp:txBody>
      <dsp:txXfrm rot="-5400000">
        <a:off x="959964" y="2391711"/>
        <a:ext cx="5313391" cy="8043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EAF8ADE-DFB0-6344-91AF-C2340D4A73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02F8833-CBDB-8E44-991E-7719DBE5D6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AD629D-E35B-0940-BCF8-E9D569AAAE2E}" type="datetimeFigureOut">
              <a:rPr lang="sv-SE" smtClean="0"/>
              <a:t>2025-09-30</a:t>
            </a:fld>
            <a:endParaRPr lang="sv-SE"/>
          </a:p>
        </p:txBody>
      </p:sp>
      <p:sp>
        <p:nvSpPr>
          <p:cNvPr id="4" name="Platshållare för sidfot 3">
            <a:extLst>
              <a:ext uri="{FF2B5EF4-FFF2-40B4-BE49-F238E27FC236}">
                <a16:creationId xmlns:a16="http://schemas.microsoft.com/office/drawing/2014/main" id="{C3D6739B-AC65-D24B-AC64-71E56FA32A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8D3F9890-91E1-FA43-9F16-0BBCFAAAAB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9680A0-A5E7-3B49-AD2F-70CF6E629945}" type="slidenum">
              <a:rPr lang="sv-SE" smtClean="0"/>
              <a:t>‹#›</a:t>
            </a:fld>
            <a:endParaRPr lang="sv-SE"/>
          </a:p>
        </p:txBody>
      </p:sp>
    </p:spTree>
    <p:extLst>
      <p:ext uri="{BB962C8B-B14F-4D97-AF65-F5344CB8AC3E}">
        <p14:creationId xmlns:p14="http://schemas.microsoft.com/office/powerpoint/2010/main" val="3191180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23D13-F35E-4529-B3F7-0633FF5C8FD7}" type="datetimeFigureOut">
              <a:rPr lang="sv-SE" smtClean="0"/>
              <a:t>2025-09-30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EDCF4-EC53-45ED-9657-3068B2115E42}" type="slidenum">
              <a:rPr lang="sv-SE" smtClean="0"/>
              <a:t>‹#›</a:t>
            </a:fld>
            <a:endParaRPr lang="sv-SE"/>
          </a:p>
        </p:txBody>
      </p:sp>
    </p:spTree>
    <p:extLst>
      <p:ext uri="{BB962C8B-B14F-4D97-AF65-F5344CB8AC3E}">
        <p14:creationId xmlns:p14="http://schemas.microsoft.com/office/powerpoint/2010/main" val="204878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MARIKE</a:t>
            </a:r>
          </a:p>
        </p:txBody>
      </p:sp>
      <p:sp>
        <p:nvSpPr>
          <p:cNvPr id="4" name="Platshållare för bildnummer 3"/>
          <p:cNvSpPr>
            <a:spLocks noGrp="1"/>
          </p:cNvSpPr>
          <p:nvPr>
            <p:ph type="sldNum" sz="quarter" idx="5"/>
          </p:nvPr>
        </p:nvSpPr>
        <p:spPr/>
        <p:txBody>
          <a:bodyPr/>
          <a:lstStyle/>
          <a:p>
            <a:fld id="{36DEDCF4-EC53-45ED-9657-3068B2115E42}" type="slidenum">
              <a:rPr lang="sv-SE" smtClean="0"/>
              <a:t>2</a:t>
            </a:fld>
            <a:endParaRPr lang="sv-SE"/>
          </a:p>
        </p:txBody>
      </p:sp>
    </p:spTree>
    <p:extLst>
      <p:ext uri="{BB962C8B-B14F-4D97-AF65-F5344CB8AC3E}">
        <p14:creationId xmlns:p14="http://schemas.microsoft.com/office/powerpoint/2010/main" val="9023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SANDRA</a:t>
            </a:r>
          </a:p>
        </p:txBody>
      </p:sp>
      <p:sp>
        <p:nvSpPr>
          <p:cNvPr id="4" name="Platshållare för bildnummer 3"/>
          <p:cNvSpPr>
            <a:spLocks noGrp="1"/>
          </p:cNvSpPr>
          <p:nvPr>
            <p:ph type="sldNum" sz="quarter" idx="5"/>
          </p:nvPr>
        </p:nvSpPr>
        <p:spPr/>
        <p:txBody>
          <a:bodyPr/>
          <a:lstStyle/>
          <a:p>
            <a:fld id="{36DEDCF4-EC53-45ED-9657-3068B2115E42}" type="slidenum">
              <a:rPr lang="sv-SE" smtClean="0"/>
              <a:t>3</a:t>
            </a:fld>
            <a:endParaRPr lang="sv-SE"/>
          </a:p>
        </p:txBody>
      </p:sp>
    </p:spTree>
    <p:extLst>
      <p:ext uri="{BB962C8B-B14F-4D97-AF65-F5344CB8AC3E}">
        <p14:creationId xmlns:p14="http://schemas.microsoft.com/office/powerpoint/2010/main" val="90505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SANDRA</a:t>
            </a:r>
          </a:p>
        </p:txBody>
      </p:sp>
      <p:sp>
        <p:nvSpPr>
          <p:cNvPr id="4" name="Platshållare för bildnummer 3"/>
          <p:cNvSpPr>
            <a:spLocks noGrp="1"/>
          </p:cNvSpPr>
          <p:nvPr>
            <p:ph type="sldNum" sz="quarter" idx="5"/>
          </p:nvPr>
        </p:nvSpPr>
        <p:spPr/>
        <p:txBody>
          <a:bodyPr/>
          <a:lstStyle/>
          <a:p>
            <a:fld id="{36DEDCF4-EC53-45ED-9657-3068B2115E42}" type="slidenum">
              <a:rPr lang="sv-SE" smtClean="0"/>
              <a:t>4</a:t>
            </a:fld>
            <a:endParaRPr lang="sv-SE"/>
          </a:p>
        </p:txBody>
      </p:sp>
    </p:spTree>
    <p:extLst>
      <p:ext uri="{BB962C8B-B14F-4D97-AF65-F5344CB8AC3E}">
        <p14:creationId xmlns:p14="http://schemas.microsoft.com/office/powerpoint/2010/main" val="197599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SANDRA</a:t>
            </a:r>
          </a:p>
        </p:txBody>
      </p:sp>
      <p:sp>
        <p:nvSpPr>
          <p:cNvPr id="4" name="Platshållare för bildnummer 3"/>
          <p:cNvSpPr>
            <a:spLocks noGrp="1"/>
          </p:cNvSpPr>
          <p:nvPr>
            <p:ph type="sldNum" sz="quarter" idx="5"/>
          </p:nvPr>
        </p:nvSpPr>
        <p:spPr/>
        <p:txBody>
          <a:bodyPr/>
          <a:lstStyle/>
          <a:p>
            <a:fld id="{36DEDCF4-EC53-45ED-9657-3068B2115E42}" type="slidenum">
              <a:rPr lang="sv-SE" smtClean="0"/>
              <a:t>12</a:t>
            </a:fld>
            <a:endParaRPr lang="sv-SE"/>
          </a:p>
        </p:txBody>
      </p:sp>
    </p:spTree>
    <p:extLst>
      <p:ext uri="{BB962C8B-B14F-4D97-AF65-F5344CB8AC3E}">
        <p14:creationId xmlns:p14="http://schemas.microsoft.com/office/powerpoint/2010/main" val="1782603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sida utan bild ROSA">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F6D261CD-7475-462D-96A6-570AC61F5569}"/>
              </a:ext>
            </a:extLst>
          </p:cNvPr>
          <p:cNvSpPr/>
          <p:nvPr userDrawn="1"/>
        </p:nvSpPr>
        <p:spPr>
          <a:xfrm>
            <a:off x="0" y="0"/>
            <a:ext cx="12192000" cy="5644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0C5D4EC2-9FA8-4FE8-96F7-29DCCDEDD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78728"/>
            <a:ext cx="12202510" cy="2200292"/>
          </a:xfrm>
          <a:prstGeom prst="rect">
            <a:avLst/>
          </a:prstGeom>
        </p:spPr>
      </p:pic>
      <p:sp>
        <p:nvSpPr>
          <p:cNvPr id="2" name="Rubrik 1">
            <a:extLst>
              <a:ext uri="{FF2B5EF4-FFF2-40B4-BE49-F238E27FC236}">
                <a16:creationId xmlns:a16="http://schemas.microsoft.com/office/drawing/2014/main" id="{C4679F00-E121-4F6A-8D29-D9E7E550A99B}"/>
              </a:ext>
            </a:extLst>
          </p:cNvPr>
          <p:cNvSpPr>
            <a:spLocks noGrp="1"/>
          </p:cNvSpPr>
          <p:nvPr>
            <p:ph type="ctrTitle" hasCustomPrompt="1"/>
          </p:nvPr>
        </p:nvSpPr>
        <p:spPr>
          <a:xfrm>
            <a:off x="1524000" y="1952672"/>
            <a:ext cx="9144000" cy="2387600"/>
          </a:xfrm>
        </p:spPr>
        <p:txBody>
          <a:bodyPr anchor="t"/>
          <a:lstStyle>
            <a:lvl1pPr algn="ctr">
              <a:defRPr sz="5400" spc="0"/>
            </a:lvl1pPr>
          </a:lstStyle>
          <a:p>
            <a:r>
              <a:rPr lang="sv-SE"/>
              <a:t>En rubrik kommer</a:t>
            </a:r>
            <a:br>
              <a:rPr lang="sv-SE"/>
            </a:br>
            <a:r>
              <a:rPr lang="sv-SE"/>
              <a:t>att stå här och kan</a:t>
            </a:r>
            <a:br>
              <a:rPr lang="sv-SE"/>
            </a:br>
            <a:r>
              <a:rPr lang="sv-SE"/>
              <a:t>vara på tre rader</a:t>
            </a:r>
          </a:p>
        </p:txBody>
      </p:sp>
      <p:sp>
        <p:nvSpPr>
          <p:cNvPr id="3" name="Underrubrik 2">
            <a:extLst>
              <a:ext uri="{FF2B5EF4-FFF2-40B4-BE49-F238E27FC236}">
                <a16:creationId xmlns:a16="http://schemas.microsoft.com/office/drawing/2014/main" id="{F9F3B956-728F-4271-9E5F-A466177507C6}"/>
              </a:ext>
            </a:extLst>
          </p:cNvPr>
          <p:cNvSpPr>
            <a:spLocks noGrp="1"/>
          </p:cNvSpPr>
          <p:nvPr>
            <p:ph type="subTitle" idx="1" hasCustomPrompt="1"/>
          </p:nvPr>
        </p:nvSpPr>
        <p:spPr>
          <a:xfrm>
            <a:off x="1524000" y="1176772"/>
            <a:ext cx="9144000" cy="410286"/>
          </a:xfrm>
        </p:spPr>
        <p:txBody>
          <a:bodyPr anchor="b"/>
          <a:lstStyle>
            <a:lvl1pPr marL="0" indent="0" algn="ctr">
              <a:buNone/>
              <a:defRPr sz="14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sp>
        <p:nvSpPr>
          <p:cNvPr id="9" name="Rektangel 8">
            <a:extLst>
              <a:ext uri="{FF2B5EF4-FFF2-40B4-BE49-F238E27FC236}">
                <a16:creationId xmlns:a16="http://schemas.microsoft.com/office/drawing/2014/main" id="{25C65CF8-0829-4AB6-891A-190544AC3286}"/>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2" name="Bildobjekt 11">
            <a:extLst>
              <a:ext uri="{FF2B5EF4-FFF2-40B4-BE49-F238E27FC236}">
                <a16:creationId xmlns:a16="http://schemas.microsoft.com/office/drawing/2014/main" id="{EBE118A1-F797-4EAF-B63F-697D3863B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pic>
        <p:nvPicPr>
          <p:cNvPr id="4" name="Bildobjekt 3" descr="En bild som visar text, Teckensnitt, Grafik, grafisk design&#10;&#10;AI-genererat innehåll kan vara felaktigt.">
            <a:extLst>
              <a:ext uri="{FF2B5EF4-FFF2-40B4-BE49-F238E27FC236}">
                <a16:creationId xmlns:a16="http://schemas.microsoft.com/office/drawing/2014/main" id="{D97718CC-F949-3EF3-469B-5B356D6962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0000" y="5760000"/>
            <a:ext cx="2880056" cy="733269"/>
          </a:xfrm>
          <a:prstGeom prst="rect">
            <a:avLst/>
          </a:prstGeom>
        </p:spPr>
      </p:pic>
    </p:spTree>
    <p:extLst>
      <p:ext uri="{BB962C8B-B14F-4D97-AF65-F5344CB8AC3E}">
        <p14:creationId xmlns:p14="http://schemas.microsoft.com/office/powerpoint/2010/main" val="222801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p:txBody>
          <a:bodyPr/>
          <a:lstStyle>
            <a:lvl1pPr>
              <a:defRPr spc="0"/>
            </a:lvl1pPr>
          </a:lstStyle>
          <a:p>
            <a:r>
              <a:rPr lang="sv-SE">
                <a:solidFill>
                  <a:schemeClr val="accent1"/>
                </a:solidFill>
              </a:rPr>
              <a:t>Rubrik</a:t>
            </a:r>
            <a:r>
              <a:rPr lang="sv-SE"/>
              <a:t>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5423338" y="1693273"/>
            <a:ext cx="5958536" cy="3564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
        <p:nvSpPr>
          <p:cNvPr id="10" name="Platshållare för bild 9">
            <a:extLst>
              <a:ext uri="{FF2B5EF4-FFF2-40B4-BE49-F238E27FC236}">
                <a16:creationId xmlns:a16="http://schemas.microsoft.com/office/drawing/2014/main" id="{E79EAE5D-FEC0-4EF7-BBA5-3270B4215AD3}"/>
              </a:ext>
            </a:extLst>
          </p:cNvPr>
          <p:cNvSpPr>
            <a:spLocks noGrp="1"/>
          </p:cNvSpPr>
          <p:nvPr>
            <p:ph type="pic" sz="quarter" idx="13"/>
          </p:nvPr>
        </p:nvSpPr>
        <p:spPr>
          <a:xfrm>
            <a:off x="935038" y="1619250"/>
            <a:ext cx="4110037" cy="3709988"/>
          </a:xfrm>
          <a:prstGeom prst="roundRect">
            <a:avLst>
              <a:gd name="adj" fmla="val 1369"/>
            </a:avLst>
          </a:prstGeom>
          <a:noFill/>
        </p:spPr>
        <p:txBody>
          <a:bodyPr tIns="576000"/>
          <a:lstStyle>
            <a:lvl1pPr marL="0" indent="0" algn="ctr">
              <a:buNone/>
              <a:defRPr/>
            </a:lvl1pPr>
          </a:lstStyle>
          <a:p>
            <a:r>
              <a:rPr lang="sv-SE"/>
              <a:t>Klicka på ikonen för att lägga till en bild</a:t>
            </a:r>
          </a:p>
        </p:txBody>
      </p:sp>
    </p:spTree>
    <p:extLst>
      <p:ext uri="{BB962C8B-B14F-4D97-AF65-F5344CB8AC3E}">
        <p14:creationId xmlns:p14="http://schemas.microsoft.com/office/powerpoint/2010/main" val="5795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74296" y="84221"/>
            <a:ext cx="10567736" cy="1149264"/>
          </a:xfrm>
        </p:spPr>
        <p:txBody>
          <a:bodyPr/>
          <a:lstStyle>
            <a:lvl1pPr>
              <a:defRPr spc="0"/>
            </a:lvl1pPr>
          </a:lstStyle>
          <a:p>
            <a:r>
              <a:rPr lang="sv-SE">
                <a:solidFill>
                  <a:schemeClr val="accent1"/>
                </a:solidFill>
              </a:rPr>
              <a:t>Rubrik</a:t>
            </a:r>
            <a:r>
              <a:rPr lang="sv-SE"/>
              <a:t>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922424" y="1693273"/>
            <a:ext cx="5919810" cy="3564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
        <p:nvSpPr>
          <p:cNvPr id="7" name="Platshållare för bild 9">
            <a:extLst>
              <a:ext uri="{FF2B5EF4-FFF2-40B4-BE49-F238E27FC236}">
                <a16:creationId xmlns:a16="http://schemas.microsoft.com/office/drawing/2014/main" id="{DCD0C5FE-126D-416C-9A5B-02C9EAD42FBB}"/>
              </a:ext>
            </a:extLst>
          </p:cNvPr>
          <p:cNvSpPr>
            <a:spLocks noGrp="1"/>
          </p:cNvSpPr>
          <p:nvPr>
            <p:ph type="pic" sz="quarter" idx="13"/>
          </p:nvPr>
        </p:nvSpPr>
        <p:spPr>
          <a:xfrm>
            <a:off x="7346348" y="1619250"/>
            <a:ext cx="4110037" cy="3709988"/>
          </a:xfrm>
          <a:prstGeom prst="roundRect">
            <a:avLst>
              <a:gd name="adj" fmla="val 1369"/>
            </a:avLst>
          </a:prstGeom>
          <a:noFill/>
        </p:spPr>
        <p:txBody>
          <a:bodyPr tIns="576000"/>
          <a:lstStyle>
            <a:lvl1pPr marL="0" indent="0" algn="ctr">
              <a:buNone/>
              <a:defRPr/>
            </a:lvl1pPr>
          </a:lstStyle>
          <a:p>
            <a:r>
              <a:rPr lang="sv-SE"/>
              <a:t>Klicka på ikonen för att lägga till en bild</a:t>
            </a:r>
          </a:p>
        </p:txBody>
      </p:sp>
    </p:spTree>
    <p:extLst>
      <p:ext uri="{BB962C8B-B14F-4D97-AF65-F5344CB8AC3E}">
        <p14:creationId xmlns:p14="http://schemas.microsoft.com/office/powerpoint/2010/main" val="419791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D5545B1-EC61-4586-B3F7-6354B25D50F5}"/>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En bild som visar text, Teckensnitt, Grafik, grafisk design&#10;&#10;AI-genererat innehåll kan vara felaktigt.">
            <a:extLst>
              <a:ext uri="{FF2B5EF4-FFF2-40B4-BE49-F238E27FC236}">
                <a16:creationId xmlns:a16="http://schemas.microsoft.com/office/drawing/2014/main" id="{3B326034-8C65-7F1D-24BB-17D037EE10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0896" y="2819079"/>
            <a:ext cx="5570204" cy="1418186"/>
          </a:xfrm>
          <a:prstGeom prst="rect">
            <a:avLst/>
          </a:prstGeom>
        </p:spPr>
      </p:pic>
    </p:spTree>
    <p:extLst>
      <p:ext uri="{BB962C8B-B14F-4D97-AF65-F5344CB8AC3E}">
        <p14:creationId xmlns:p14="http://schemas.microsoft.com/office/powerpoint/2010/main" val="138984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720000"/>
            <a:ext cx="6172200" cy="500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2025-09-30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195938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tartsida utan bild VI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0C5D4EC2-9FA8-4FE8-96F7-29DCCDEDD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78728"/>
            <a:ext cx="12202510" cy="2200292"/>
          </a:xfrm>
          <a:prstGeom prst="rect">
            <a:avLst/>
          </a:prstGeom>
        </p:spPr>
      </p:pic>
      <p:sp>
        <p:nvSpPr>
          <p:cNvPr id="2" name="Rubrik 1">
            <a:extLst>
              <a:ext uri="{FF2B5EF4-FFF2-40B4-BE49-F238E27FC236}">
                <a16:creationId xmlns:a16="http://schemas.microsoft.com/office/drawing/2014/main" id="{C4679F00-E121-4F6A-8D29-D9E7E550A99B}"/>
              </a:ext>
            </a:extLst>
          </p:cNvPr>
          <p:cNvSpPr>
            <a:spLocks noGrp="1"/>
          </p:cNvSpPr>
          <p:nvPr>
            <p:ph type="ctrTitle" hasCustomPrompt="1"/>
          </p:nvPr>
        </p:nvSpPr>
        <p:spPr>
          <a:xfrm>
            <a:off x="1524000" y="1952672"/>
            <a:ext cx="9144000" cy="2387600"/>
          </a:xfrm>
        </p:spPr>
        <p:txBody>
          <a:bodyPr anchor="t"/>
          <a:lstStyle>
            <a:lvl1pPr algn="ctr">
              <a:defRPr sz="5400"/>
            </a:lvl1pPr>
          </a:lstStyle>
          <a:p>
            <a:r>
              <a:rPr lang="sv-SE"/>
              <a:t>En rubrik kommer</a:t>
            </a:r>
            <a:br>
              <a:rPr lang="sv-SE"/>
            </a:br>
            <a:r>
              <a:rPr lang="sv-SE"/>
              <a:t>att stå här och kan</a:t>
            </a:r>
            <a:br>
              <a:rPr lang="sv-SE"/>
            </a:br>
            <a:r>
              <a:rPr lang="sv-SE"/>
              <a:t>vara på tre rader</a:t>
            </a:r>
          </a:p>
        </p:txBody>
      </p:sp>
      <p:sp>
        <p:nvSpPr>
          <p:cNvPr id="3" name="Underrubrik 2">
            <a:extLst>
              <a:ext uri="{FF2B5EF4-FFF2-40B4-BE49-F238E27FC236}">
                <a16:creationId xmlns:a16="http://schemas.microsoft.com/office/drawing/2014/main" id="{F9F3B956-728F-4271-9E5F-A466177507C6}"/>
              </a:ext>
            </a:extLst>
          </p:cNvPr>
          <p:cNvSpPr>
            <a:spLocks noGrp="1"/>
          </p:cNvSpPr>
          <p:nvPr>
            <p:ph type="subTitle" idx="1" hasCustomPrompt="1"/>
          </p:nvPr>
        </p:nvSpPr>
        <p:spPr>
          <a:xfrm>
            <a:off x="1524000" y="1176772"/>
            <a:ext cx="9144000" cy="410286"/>
          </a:xfrm>
        </p:spPr>
        <p:txBody>
          <a:bodyPr anchor="b"/>
          <a:lstStyle>
            <a:lvl1pPr marL="0" indent="0" algn="ctr">
              <a:buNone/>
              <a:defRPr sz="14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sp>
        <p:nvSpPr>
          <p:cNvPr id="9" name="Rektangel 8">
            <a:extLst>
              <a:ext uri="{FF2B5EF4-FFF2-40B4-BE49-F238E27FC236}">
                <a16:creationId xmlns:a16="http://schemas.microsoft.com/office/drawing/2014/main" id="{25C65CF8-0829-4AB6-891A-190544AC3286}"/>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2" name="Bildobjekt 11">
            <a:extLst>
              <a:ext uri="{FF2B5EF4-FFF2-40B4-BE49-F238E27FC236}">
                <a16:creationId xmlns:a16="http://schemas.microsoft.com/office/drawing/2014/main" id="{EBE118A1-F797-4EAF-B63F-697D3863B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pic>
        <p:nvPicPr>
          <p:cNvPr id="5" name="Bildobjekt 4" descr="En bild som visar text, Teckensnitt, Grafik, grafisk design&#10;&#10;AI-genererat innehåll kan vara felaktigt.">
            <a:extLst>
              <a:ext uri="{FF2B5EF4-FFF2-40B4-BE49-F238E27FC236}">
                <a16:creationId xmlns:a16="http://schemas.microsoft.com/office/drawing/2014/main" id="{28A28E25-9534-94F5-655A-6C91BE5659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0000" y="5760000"/>
            <a:ext cx="2880056" cy="733269"/>
          </a:xfrm>
          <a:prstGeom prst="rect">
            <a:avLst/>
          </a:prstGeom>
        </p:spPr>
      </p:pic>
    </p:spTree>
    <p:extLst>
      <p:ext uri="{BB962C8B-B14F-4D97-AF65-F5344CB8AC3E}">
        <p14:creationId xmlns:p14="http://schemas.microsoft.com/office/powerpoint/2010/main" val="51664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ROS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98FF978-7AC6-4A7A-943A-D6BAC9303385}"/>
              </a:ext>
            </a:extLst>
          </p:cNvPr>
          <p:cNvSpPr/>
          <p:nvPr userDrawn="1"/>
        </p:nvSpPr>
        <p:spPr>
          <a:xfrm>
            <a:off x="0" y="6120545"/>
            <a:ext cx="121968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6">
            <a:extLst>
              <a:ext uri="{FF2B5EF4-FFF2-40B4-BE49-F238E27FC236}">
                <a16:creationId xmlns:a16="http://schemas.microsoft.com/office/drawing/2014/main" id="{733B926C-A7EB-4393-AE91-4468A5CB554A}"/>
              </a:ext>
            </a:extLst>
          </p:cNvPr>
          <p:cNvSpPr>
            <a:spLocks noGrp="1"/>
          </p:cNvSpPr>
          <p:nvPr>
            <p:ph type="pic" sz="quarter" idx="13"/>
          </p:nvPr>
        </p:nvSpPr>
        <p:spPr>
          <a:xfrm>
            <a:off x="-10510" y="0"/>
            <a:ext cx="12202510" cy="4781496"/>
          </a:xfrm>
          <a:custGeom>
            <a:avLst/>
            <a:gdLst>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18234"/>
              <a:gd name="connsiteX1" fmla="*/ 12192000 w 12192000"/>
              <a:gd name="connsiteY1" fmla="*/ 0 h 5318234"/>
              <a:gd name="connsiteX2" fmla="*/ 12192000 w 12192000"/>
              <a:gd name="connsiteY2" fmla="*/ 5307013 h 5318234"/>
              <a:gd name="connsiteX3" fmla="*/ 6243145 w 12192000"/>
              <a:gd name="connsiteY3" fmla="*/ 5318234 h 5318234"/>
              <a:gd name="connsiteX4" fmla="*/ 0 w 12192000"/>
              <a:gd name="connsiteY4" fmla="*/ 5307013 h 5318234"/>
              <a:gd name="connsiteX5" fmla="*/ 0 w 12192000"/>
              <a:gd name="connsiteY5" fmla="*/ 0 h 5318234"/>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10510 w 12202510"/>
              <a:gd name="connsiteY0" fmla="*/ 0 h 4781496"/>
              <a:gd name="connsiteX1" fmla="*/ 12202510 w 12202510"/>
              <a:gd name="connsiteY1" fmla="*/ 0 h 4781496"/>
              <a:gd name="connsiteX2" fmla="*/ 12202510 w 12202510"/>
              <a:gd name="connsiteY2" fmla="*/ 4781496 h 4781496"/>
              <a:gd name="connsiteX3" fmla="*/ 0 w 12202510"/>
              <a:gd name="connsiteY3" fmla="*/ 4686903 h 4781496"/>
              <a:gd name="connsiteX4" fmla="*/ 10510 w 12202510"/>
              <a:gd name="connsiteY4" fmla="*/ 0 h 4781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510" h="4781496">
                <a:moveTo>
                  <a:pt x="10510" y="0"/>
                </a:moveTo>
                <a:lnTo>
                  <a:pt x="12202510" y="0"/>
                </a:lnTo>
                <a:lnTo>
                  <a:pt x="12202510" y="4781496"/>
                </a:lnTo>
                <a:cubicBezTo>
                  <a:pt x="10755586" y="4140365"/>
                  <a:pt x="5598509" y="2490241"/>
                  <a:pt x="0" y="4686903"/>
                </a:cubicBezTo>
                <a:cubicBezTo>
                  <a:pt x="3503" y="3124602"/>
                  <a:pt x="7007" y="1562301"/>
                  <a:pt x="10510" y="0"/>
                </a:cubicBezTo>
                <a:close/>
              </a:path>
            </a:pathLst>
          </a:custGeom>
          <a:solidFill>
            <a:schemeClr val="accent3"/>
          </a:solidFill>
        </p:spPr>
        <p:txBody>
          <a:bodyPr tIns="133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4435504"/>
            <a:ext cx="10515600" cy="1149264"/>
          </a:xfrm>
        </p:spPr>
        <p:txBody>
          <a:bodyPr/>
          <a:lstStyle>
            <a:lvl1pPr algn="ctr">
              <a:defRPr sz="4600"/>
            </a:lvl1pPr>
          </a:lstStyle>
          <a:p>
            <a:r>
              <a:rPr lang="sv-SE"/>
              <a:t>En rubrik kommer</a:t>
            </a:r>
            <a:br>
              <a:rPr lang="sv-SE"/>
            </a:br>
            <a:r>
              <a:rPr lang="sv-SE"/>
              <a:t>att stå här och vara på två rader</a:t>
            </a:r>
          </a:p>
        </p:txBody>
      </p:sp>
      <p:sp>
        <p:nvSpPr>
          <p:cNvPr id="10" name="Underrubrik 2">
            <a:extLst>
              <a:ext uri="{FF2B5EF4-FFF2-40B4-BE49-F238E27FC236}">
                <a16:creationId xmlns:a16="http://schemas.microsoft.com/office/drawing/2014/main" id="{A1446BD1-50A4-40FE-9679-6F29CE291357}"/>
              </a:ext>
            </a:extLst>
          </p:cNvPr>
          <p:cNvSpPr>
            <a:spLocks noGrp="1"/>
          </p:cNvSpPr>
          <p:nvPr>
            <p:ph type="subTitle" idx="1" hasCustomPrompt="1"/>
          </p:nvPr>
        </p:nvSpPr>
        <p:spPr>
          <a:xfrm>
            <a:off x="385840" y="630272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pic>
        <p:nvPicPr>
          <p:cNvPr id="4" name="Bildobjekt 3" descr="En bild som visar text, Teckensnitt, Grafik, grafisk design&#10;&#10;AI-genererat innehåll kan vara felaktigt.">
            <a:extLst>
              <a:ext uri="{FF2B5EF4-FFF2-40B4-BE49-F238E27FC236}">
                <a16:creationId xmlns:a16="http://schemas.microsoft.com/office/drawing/2014/main" id="{5518F845-6EEB-CA99-819A-AF61D80B99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6000" y="6298133"/>
            <a:ext cx="1820294" cy="463451"/>
          </a:xfrm>
          <a:prstGeom prst="rect">
            <a:avLst/>
          </a:prstGeom>
        </p:spPr>
      </p:pic>
    </p:spTree>
    <p:extLst>
      <p:ext uri="{BB962C8B-B14F-4D97-AF65-F5344CB8AC3E}">
        <p14:creationId xmlns:p14="http://schemas.microsoft.com/office/powerpoint/2010/main" val="308513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VI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98FF978-7AC6-4A7A-943A-D6BAC9303385}"/>
              </a:ext>
            </a:extLst>
          </p:cNvPr>
          <p:cNvSpPr/>
          <p:nvPr userDrawn="1"/>
        </p:nvSpPr>
        <p:spPr>
          <a:xfrm>
            <a:off x="0" y="6120545"/>
            <a:ext cx="121932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6">
            <a:extLst>
              <a:ext uri="{FF2B5EF4-FFF2-40B4-BE49-F238E27FC236}">
                <a16:creationId xmlns:a16="http://schemas.microsoft.com/office/drawing/2014/main" id="{733B926C-A7EB-4393-AE91-4468A5CB554A}"/>
              </a:ext>
            </a:extLst>
          </p:cNvPr>
          <p:cNvSpPr>
            <a:spLocks noGrp="1"/>
          </p:cNvSpPr>
          <p:nvPr>
            <p:ph type="pic" sz="quarter" idx="13"/>
          </p:nvPr>
        </p:nvSpPr>
        <p:spPr>
          <a:xfrm>
            <a:off x="-10510" y="0"/>
            <a:ext cx="12202510" cy="4781496"/>
          </a:xfrm>
          <a:custGeom>
            <a:avLst/>
            <a:gdLst>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18234"/>
              <a:gd name="connsiteX1" fmla="*/ 12192000 w 12192000"/>
              <a:gd name="connsiteY1" fmla="*/ 0 h 5318234"/>
              <a:gd name="connsiteX2" fmla="*/ 12192000 w 12192000"/>
              <a:gd name="connsiteY2" fmla="*/ 5307013 h 5318234"/>
              <a:gd name="connsiteX3" fmla="*/ 6243145 w 12192000"/>
              <a:gd name="connsiteY3" fmla="*/ 5318234 h 5318234"/>
              <a:gd name="connsiteX4" fmla="*/ 0 w 12192000"/>
              <a:gd name="connsiteY4" fmla="*/ 5307013 h 5318234"/>
              <a:gd name="connsiteX5" fmla="*/ 0 w 12192000"/>
              <a:gd name="connsiteY5" fmla="*/ 0 h 5318234"/>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10510 w 12202510"/>
              <a:gd name="connsiteY0" fmla="*/ 0 h 4781496"/>
              <a:gd name="connsiteX1" fmla="*/ 12202510 w 12202510"/>
              <a:gd name="connsiteY1" fmla="*/ 0 h 4781496"/>
              <a:gd name="connsiteX2" fmla="*/ 12202510 w 12202510"/>
              <a:gd name="connsiteY2" fmla="*/ 4781496 h 4781496"/>
              <a:gd name="connsiteX3" fmla="*/ 0 w 12202510"/>
              <a:gd name="connsiteY3" fmla="*/ 4686903 h 4781496"/>
              <a:gd name="connsiteX4" fmla="*/ 10510 w 12202510"/>
              <a:gd name="connsiteY4" fmla="*/ 0 h 4781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510" h="4781496">
                <a:moveTo>
                  <a:pt x="10510" y="0"/>
                </a:moveTo>
                <a:lnTo>
                  <a:pt x="12202510" y="0"/>
                </a:lnTo>
                <a:lnTo>
                  <a:pt x="12202510" y="4781496"/>
                </a:lnTo>
                <a:cubicBezTo>
                  <a:pt x="10755586" y="4140365"/>
                  <a:pt x="5598509" y="2490241"/>
                  <a:pt x="0" y="4686903"/>
                </a:cubicBezTo>
                <a:cubicBezTo>
                  <a:pt x="3503" y="3124602"/>
                  <a:pt x="7007" y="1562301"/>
                  <a:pt x="10510" y="0"/>
                </a:cubicBezTo>
                <a:close/>
              </a:path>
            </a:pathLst>
          </a:custGeom>
          <a:solidFill>
            <a:schemeClr val="bg1"/>
          </a:solidFill>
        </p:spPr>
        <p:txBody>
          <a:bodyPr tIns="133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4435504"/>
            <a:ext cx="10515600" cy="1149264"/>
          </a:xfrm>
        </p:spPr>
        <p:txBody>
          <a:bodyPr/>
          <a:lstStyle>
            <a:lvl1pPr algn="ctr">
              <a:defRPr sz="4600"/>
            </a:lvl1pPr>
          </a:lstStyle>
          <a:p>
            <a:r>
              <a:rPr lang="sv-SE"/>
              <a:t>En rubrik kommer</a:t>
            </a:r>
            <a:br>
              <a:rPr lang="sv-SE"/>
            </a:br>
            <a:r>
              <a:rPr lang="sv-SE"/>
              <a:t>att stå här och vara på två rader</a:t>
            </a:r>
          </a:p>
        </p:txBody>
      </p:sp>
      <p:sp>
        <p:nvSpPr>
          <p:cNvPr id="10" name="Underrubrik 2">
            <a:extLst>
              <a:ext uri="{FF2B5EF4-FFF2-40B4-BE49-F238E27FC236}">
                <a16:creationId xmlns:a16="http://schemas.microsoft.com/office/drawing/2014/main" id="{A1446BD1-50A4-40FE-9679-6F29CE291357}"/>
              </a:ext>
            </a:extLst>
          </p:cNvPr>
          <p:cNvSpPr>
            <a:spLocks noGrp="1"/>
          </p:cNvSpPr>
          <p:nvPr>
            <p:ph type="subTitle" idx="1" hasCustomPrompt="1"/>
          </p:nvPr>
        </p:nvSpPr>
        <p:spPr>
          <a:xfrm>
            <a:off x="385840" y="630272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pic>
        <p:nvPicPr>
          <p:cNvPr id="4" name="Bildobjekt 3" descr="En bild som visar text, Teckensnitt, Grafik, grafisk design&#10;&#10;AI-genererat innehåll kan vara felaktigt.">
            <a:extLst>
              <a:ext uri="{FF2B5EF4-FFF2-40B4-BE49-F238E27FC236}">
                <a16:creationId xmlns:a16="http://schemas.microsoft.com/office/drawing/2014/main" id="{3702D7FB-9CC4-F0C2-2F4C-E47313937D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6000" y="6300000"/>
            <a:ext cx="1820294" cy="463451"/>
          </a:xfrm>
          <a:prstGeom prst="rect">
            <a:avLst/>
          </a:prstGeom>
        </p:spPr>
      </p:pic>
    </p:spTree>
    <p:extLst>
      <p:ext uri="{BB962C8B-B14F-4D97-AF65-F5344CB8AC3E}">
        <p14:creationId xmlns:p14="http://schemas.microsoft.com/office/powerpoint/2010/main" val="176132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stående 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9B1E09-5306-4C10-87AB-2A88B20FDCA3}"/>
              </a:ext>
            </a:extLst>
          </p:cNvPr>
          <p:cNvSpPr/>
          <p:nvPr userDrawn="1"/>
        </p:nvSpPr>
        <p:spPr>
          <a:xfrm>
            <a:off x="4534293" y="0"/>
            <a:ext cx="765770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bild 3">
            <a:extLst>
              <a:ext uri="{FF2B5EF4-FFF2-40B4-BE49-F238E27FC236}">
                <a16:creationId xmlns:a16="http://schemas.microsoft.com/office/drawing/2014/main" id="{A6D5D8B6-D25B-4C93-B295-E27694AD218D}"/>
              </a:ext>
            </a:extLst>
          </p:cNvPr>
          <p:cNvSpPr>
            <a:spLocks noGrp="1"/>
          </p:cNvSpPr>
          <p:nvPr>
            <p:ph type="pic" sz="quarter" idx="10"/>
          </p:nvPr>
        </p:nvSpPr>
        <p:spPr>
          <a:xfrm>
            <a:off x="0" y="0"/>
            <a:ext cx="5409044" cy="612457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044" h="6858000">
                <a:moveTo>
                  <a:pt x="0" y="0"/>
                </a:moveTo>
                <a:lnTo>
                  <a:pt x="4724633" y="0"/>
                </a:lnTo>
                <a:cubicBezTo>
                  <a:pt x="5544943" y="1510553"/>
                  <a:pt x="5691367" y="5015753"/>
                  <a:pt x="4814281" y="6858000"/>
                </a:cubicBezTo>
                <a:lnTo>
                  <a:pt x="0" y="6858000"/>
                </a:lnTo>
                <a:lnTo>
                  <a:pt x="0" y="0"/>
                </a:lnTo>
                <a:close/>
              </a:path>
            </a:pathLst>
          </a:custGeom>
          <a:solidFill>
            <a:schemeClr val="bg1"/>
          </a:solidFill>
          <a:ln>
            <a:noFill/>
          </a:ln>
        </p:spPr>
        <p:txBody>
          <a:bodyPr tIns="61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6113929" y="2438399"/>
            <a:ext cx="5732929" cy="2518839"/>
          </a:xfrm>
        </p:spPr>
        <p:txBody>
          <a:bodyPr anchor="t"/>
          <a:lstStyle>
            <a:lvl1pPr algn="l">
              <a:defRPr sz="4600"/>
            </a:lvl1pPr>
          </a:lstStyle>
          <a:p>
            <a:r>
              <a:rPr lang="sv-SE"/>
              <a:t>En rubrik kommer</a:t>
            </a:r>
            <a:br>
              <a:rPr lang="sv-SE"/>
            </a:br>
            <a:r>
              <a:rPr lang="sv-SE"/>
              <a:t>att stå här och vara på tre rader</a:t>
            </a:r>
          </a:p>
        </p:txBody>
      </p:sp>
      <p:pic>
        <p:nvPicPr>
          <p:cNvPr id="9" name="Bildobjekt 8">
            <a:extLst>
              <a:ext uri="{FF2B5EF4-FFF2-40B4-BE49-F238E27FC236}">
                <a16:creationId xmlns:a16="http://schemas.microsoft.com/office/drawing/2014/main" id="{25B9738A-C3E8-4B02-8BAA-0C250B90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317" y="6316726"/>
            <a:ext cx="811630" cy="329318"/>
          </a:xfrm>
          <a:prstGeom prst="rect">
            <a:avLst/>
          </a:prstGeom>
        </p:spPr>
      </p:pic>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sp>
        <p:nvSpPr>
          <p:cNvPr id="32" name="Rektangel 31">
            <a:extLst>
              <a:ext uri="{FF2B5EF4-FFF2-40B4-BE49-F238E27FC236}">
                <a16:creationId xmlns:a16="http://schemas.microsoft.com/office/drawing/2014/main" id="{813EFC0E-885A-43B5-9260-07804A71EAA3}"/>
              </a:ext>
            </a:extLst>
          </p:cNvPr>
          <p:cNvSpPr/>
          <p:nvPr userDrawn="1"/>
        </p:nvSpPr>
        <p:spPr>
          <a:xfrm>
            <a:off x="0" y="6112042"/>
            <a:ext cx="121932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Underrubrik 2">
            <a:extLst>
              <a:ext uri="{FF2B5EF4-FFF2-40B4-BE49-F238E27FC236}">
                <a16:creationId xmlns:a16="http://schemas.microsoft.com/office/drawing/2014/main" id="{B8308509-CDE4-4C50-93DD-8185D4032388}"/>
              </a:ext>
            </a:extLst>
          </p:cNvPr>
          <p:cNvSpPr>
            <a:spLocks noGrp="1"/>
          </p:cNvSpPr>
          <p:nvPr>
            <p:ph type="subTitle" idx="1" hasCustomPrompt="1"/>
          </p:nvPr>
        </p:nvSpPr>
        <p:spPr>
          <a:xfrm>
            <a:off x="385840" y="628479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6" name="Bildobjekt 5" descr="En bild som visar text, Teckensnitt, Grafik, grafisk design&#10;&#10;AI-genererat innehåll kan vara felaktigt.">
            <a:extLst>
              <a:ext uri="{FF2B5EF4-FFF2-40B4-BE49-F238E27FC236}">
                <a16:creationId xmlns:a16="http://schemas.microsoft.com/office/drawing/2014/main" id="{8998D2FA-55F6-90BA-2B54-CEFCD61CEAF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16000" y="6300000"/>
            <a:ext cx="1820294" cy="463451"/>
          </a:xfrm>
          <a:prstGeom prst="rect">
            <a:avLst/>
          </a:prstGeom>
        </p:spPr>
      </p:pic>
    </p:spTree>
    <p:extLst>
      <p:ext uri="{BB962C8B-B14F-4D97-AF65-F5344CB8AC3E}">
        <p14:creationId xmlns:p14="http://schemas.microsoft.com/office/powerpoint/2010/main" val="300922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stående VI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9B1E09-5306-4C10-87AB-2A88B20FDCA3}"/>
              </a:ext>
            </a:extLst>
          </p:cNvPr>
          <p:cNvSpPr/>
          <p:nvPr userDrawn="1"/>
        </p:nvSpPr>
        <p:spPr>
          <a:xfrm>
            <a:off x="4534293" y="0"/>
            <a:ext cx="76577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bild 3">
            <a:extLst>
              <a:ext uri="{FF2B5EF4-FFF2-40B4-BE49-F238E27FC236}">
                <a16:creationId xmlns:a16="http://schemas.microsoft.com/office/drawing/2014/main" id="{A6D5D8B6-D25B-4C93-B295-E27694AD218D}"/>
              </a:ext>
            </a:extLst>
          </p:cNvPr>
          <p:cNvSpPr>
            <a:spLocks noGrp="1"/>
          </p:cNvSpPr>
          <p:nvPr>
            <p:ph type="pic" sz="quarter" idx="10"/>
          </p:nvPr>
        </p:nvSpPr>
        <p:spPr>
          <a:xfrm>
            <a:off x="0" y="0"/>
            <a:ext cx="5409044" cy="6115050"/>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044" h="6858000">
                <a:moveTo>
                  <a:pt x="0" y="0"/>
                </a:moveTo>
                <a:lnTo>
                  <a:pt x="4724633" y="0"/>
                </a:lnTo>
                <a:cubicBezTo>
                  <a:pt x="5544943" y="1510553"/>
                  <a:pt x="5691367" y="5015753"/>
                  <a:pt x="4814281" y="6858000"/>
                </a:cubicBezTo>
                <a:lnTo>
                  <a:pt x="0" y="6858000"/>
                </a:lnTo>
                <a:lnTo>
                  <a:pt x="0" y="0"/>
                </a:lnTo>
                <a:close/>
              </a:path>
            </a:pathLst>
          </a:custGeom>
          <a:solidFill>
            <a:schemeClr val="bg1"/>
          </a:solidFill>
          <a:ln>
            <a:noFill/>
          </a:ln>
        </p:spPr>
        <p:txBody>
          <a:bodyPr tIns="61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6113929" y="2438399"/>
            <a:ext cx="5732929" cy="2518839"/>
          </a:xfrm>
        </p:spPr>
        <p:txBody>
          <a:bodyPr anchor="t"/>
          <a:lstStyle>
            <a:lvl1pPr algn="l">
              <a:defRPr sz="4600"/>
            </a:lvl1pPr>
          </a:lstStyle>
          <a:p>
            <a:r>
              <a:rPr lang="sv-SE"/>
              <a:t>En rubrik kommer</a:t>
            </a:r>
            <a:br>
              <a:rPr lang="sv-SE"/>
            </a:br>
            <a:r>
              <a:rPr lang="sv-SE"/>
              <a:t>att stå här och vara på tre rader</a:t>
            </a:r>
          </a:p>
        </p:txBody>
      </p:sp>
      <p:pic>
        <p:nvPicPr>
          <p:cNvPr id="9" name="Bildobjekt 8">
            <a:extLst>
              <a:ext uri="{FF2B5EF4-FFF2-40B4-BE49-F238E27FC236}">
                <a16:creationId xmlns:a16="http://schemas.microsoft.com/office/drawing/2014/main" id="{25B9738A-C3E8-4B02-8BAA-0C250B90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317" y="6316726"/>
            <a:ext cx="811630" cy="329318"/>
          </a:xfrm>
          <a:prstGeom prst="rect">
            <a:avLst/>
          </a:prstGeom>
        </p:spPr>
      </p:pic>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sp>
        <p:nvSpPr>
          <p:cNvPr id="32" name="Rektangel 31">
            <a:extLst>
              <a:ext uri="{FF2B5EF4-FFF2-40B4-BE49-F238E27FC236}">
                <a16:creationId xmlns:a16="http://schemas.microsoft.com/office/drawing/2014/main" id="{D7C6379A-E5B9-4DBE-87E3-D8A0F4B3241B}"/>
              </a:ext>
            </a:extLst>
          </p:cNvPr>
          <p:cNvSpPr/>
          <p:nvPr userDrawn="1"/>
        </p:nvSpPr>
        <p:spPr>
          <a:xfrm>
            <a:off x="0" y="6112042"/>
            <a:ext cx="121920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Underrubrik 2">
            <a:extLst>
              <a:ext uri="{FF2B5EF4-FFF2-40B4-BE49-F238E27FC236}">
                <a16:creationId xmlns:a16="http://schemas.microsoft.com/office/drawing/2014/main" id="{98DE3D41-C2B5-4D95-91B2-B0834D588D45}"/>
              </a:ext>
            </a:extLst>
          </p:cNvPr>
          <p:cNvSpPr>
            <a:spLocks noGrp="1"/>
          </p:cNvSpPr>
          <p:nvPr>
            <p:ph type="subTitle" idx="1" hasCustomPrompt="1"/>
          </p:nvPr>
        </p:nvSpPr>
        <p:spPr>
          <a:xfrm>
            <a:off x="385840" y="628479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6" name="Bildobjekt 5" descr="En bild som visar text, Teckensnitt, Grafik, grafisk design&#10;&#10;AI-genererat innehåll kan vara felaktigt.">
            <a:extLst>
              <a:ext uri="{FF2B5EF4-FFF2-40B4-BE49-F238E27FC236}">
                <a16:creationId xmlns:a16="http://schemas.microsoft.com/office/drawing/2014/main" id="{1E8C296B-9FC3-B074-385B-D680D4CB28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16000" y="6300000"/>
            <a:ext cx="1820294" cy="463451"/>
          </a:xfrm>
          <a:prstGeom prst="rect">
            <a:avLst/>
          </a:prstGeom>
        </p:spPr>
      </p:pic>
    </p:spTree>
    <p:extLst>
      <p:ext uri="{BB962C8B-B14F-4D97-AF65-F5344CB8AC3E}">
        <p14:creationId xmlns:p14="http://schemas.microsoft.com/office/powerpoint/2010/main" val="180268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apitelsida 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980B2C3-6720-4B17-BCEF-D058EE6EA5EF}"/>
              </a:ext>
            </a:extLst>
          </p:cNvPr>
          <p:cNvSpPr/>
          <p:nvPr userDrawn="1"/>
        </p:nvSpPr>
        <p:spPr>
          <a:xfrm>
            <a:off x="0" y="0"/>
            <a:ext cx="12192000" cy="6117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1540043"/>
            <a:ext cx="10515600" cy="2679331"/>
          </a:xfrm>
        </p:spPr>
        <p:txBody>
          <a:bodyPr anchor="ctr"/>
          <a:lstStyle>
            <a:lvl1pPr algn="ctr">
              <a:defRPr sz="4600"/>
            </a:lvl1pPr>
          </a:lstStyle>
          <a:p>
            <a:r>
              <a:rPr lang="sv-SE">
                <a:solidFill>
                  <a:schemeClr val="accent1"/>
                </a:solidFill>
              </a:rPr>
              <a:t>Vi finns på</a:t>
            </a:r>
            <a:br>
              <a:rPr lang="sv-SE"/>
            </a:br>
            <a:r>
              <a:rPr lang="sv-SE"/>
              <a:t>webb och telefon och</a:t>
            </a:r>
            <a:br>
              <a:rPr lang="sv-SE"/>
            </a:br>
            <a:r>
              <a:rPr lang="sv-SE"/>
              <a:t>har öppet dygnet runt</a:t>
            </a:r>
          </a:p>
        </p:txBody>
      </p:sp>
      <p:sp>
        <p:nvSpPr>
          <p:cNvPr id="6" name="Platshållare för sidfot 4">
            <a:extLst>
              <a:ext uri="{FF2B5EF4-FFF2-40B4-BE49-F238E27FC236}">
                <a16:creationId xmlns:a16="http://schemas.microsoft.com/office/drawing/2014/main" id="{E744CDB5-661C-4791-9896-07C2BE0466E4}"/>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7" name="Platshållare för bildnummer 5">
            <a:extLst>
              <a:ext uri="{FF2B5EF4-FFF2-40B4-BE49-F238E27FC236}">
                <a16:creationId xmlns:a16="http://schemas.microsoft.com/office/drawing/2014/main" id="{B7223757-76B0-47E7-AE0D-6C3F025C0278}"/>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spTree>
    <p:extLst>
      <p:ext uri="{BB962C8B-B14F-4D97-AF65-F5344CB8AC3E}">
        <p14:creationId xmlns:p14="http://schemas.microsoft.com/office/powerpoint/2010/main" val="96184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1540043"/>
            <a:ext cx="10515600" cy="2679331"/>
          </a:xfrm>
        </p:spPr>
        <p:txBody>
          <a:bodyPr anchor="ctr"/>
          <a:lstStyle>
            <a:lvl1pPr algn="ctr">
              <a:defRPr sz="4600"/>
            </a:lvl1pPr>
          </a:lstStyle>
          <a:p>
            <a:r>
              <a:rPr lang="sv-SE">
                <a:solidFill>
                  <a:schemeClr val="accent1"/>
                </a:solidFill>
              </a:rPr>
              <a:t>Vi finns på</a:t>
            </a:r>
            <a:br>
              <a:rPr lang="sv-SE"/>
            </a:br>
            <a:r>
              <a:rPr lang="sv-SE"/>
              <a:t>webb och telefon och</a:t>
            </a:r>
            <a:br>
              <a:rPr lang="sv-SE"/>
            </a:br>
            <a:r>
              <a:rPr lang="sv-SE"/>
              <a:t>har öppet dygnet runt</a:t>
            </a:r>
          </a:p>
        </p:txBody>
      </p:sp>
      <p:sp>
        <p:nvSpPr>
          <p:cNvPr id="6" name="Platshållare för sidfot 4">
            <a:extLst>
              <a:ext uri="{FF2B5EF4-FFF2-40B4-BE49-F238E27FC236}">
                <a16:creationId xmlns:a16="http://schemas.microsoft.com/office/drawing/2014/main" id="{E744CDB5-661C-4791-9896-07C2BE0466E4}"/>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7" name="Platshållare för bildnummer 5">
            <a:extLst>
              <a:ext uri="{FF2B5EF4-FFF2-40B4-BE49-F238E27FC236}">
                <a16:creationId xmlns:a16="http://schemas.microsoft.com/office/drawing/2014/main" id="{B7223757-76B0-47E7-AE0D-6C3F025C0278}"/>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spTree>
    <p:extLst>
      <p:ext uri="{BB962C8B-B14F-4D97-AF65-F5344CB8AC3E}">
        <p14:creationId xmlns:p14="http://schemas.microsoft.com/office/powerpoint/2010/main" val="48423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74296" y="84221"/>
            <a:ext cx="10072630" cy="1149264"/>
          </a:xfrm>
        </p:spPr>
        <p:txBody>
          <a:bodyPr/>
          <a:lstStyle>
            <a:lvl1pPr>
              <a:defRPr spc="0"/>
            </a:lvl1pPr>
          </a:lstStyle>
          <a:p>
            <a:r>
              <a:rPr lang="sv-SE"/>
              <a:t>Rubrik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922423" y="1693273"/>
            <a:ext cx="10018845" cy="3564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Tree>
    <p:extLst>
      <p:ext uri="{BB962C8B-B14F-4D97-AF65-F5344CB8AC3E}">
        <p14:creationId xmlns:p14="http://schemas.microsoft.com/office/powerpoint/2010/main" val="374365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13D54B3-3F29-493D-B9C7-8FF2C8DE3569}"/>
              </a:ext>
            </a:extLst>
          </p:cNvPr>
          <p:cNvSpPr/>
          <p:nvPr userDrawn="1"/>
        </p:nvSpPr>
        <p:spPr>
          <a:xfrm>
            <a:off x="0" y="6112042"/>
            <a:ext cx="121932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DC7C7845-42F2-47E4-96D5-7F5977D34261}"/>
              </a:ext>
            </a:extLst>
          </p:cNvPr>
          <p:cNvSpPr>
            <a:spLocks noGrp="1"/>
          </p:cNvSpPr>
          <p:nvPr>
            <p:ph type="title"/>
          </p:nvPr>
        </p:nvSpPr>
        <p:spPr>
          <a:xfrm>
            <a:off x="874296" y="84221"/>
            <a:ext cx="10515600" cy="1149264"/>
          </a:xfrm>
          <a:prstGeom prst="rect">
            <a:avLst/>
          </a:prstGeom>
        </p:spPr>
        <p:txBody>
          <a:bodyPr vert="horz" lIns="0" tIns="0" rIns="0" bIns="0" rtlCol="0" anchor="b"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2B6E503-A6AE-440E-9524-D5848DBA3FED}"/>
              </a:ext>
            </a:extLst>
          </p:cNvPr>
          <p:cNvSpPr>
            <a:spLocks noGrp="1"/>
          </p:cNvSpPr>
          <p:nvPr>
            <p:ph type="body" idx="1"/>
          </p:nvPr>
        </p:nvSpPr>
        <p:spPr>
          <a:xfrm>
            <a:off x="922424" y="1693273"/>
            <a:ext cx="10459450" cy="356452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683F6A5D-1C51-4365-ABBC-26E2E26DE459}"/>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CE1800B5-0CC4-499E-AD85-61BE4A07F5EB}"/>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cxnSp>
        <p:nvCxnSpPr>
          <p:cNvPr id="16" name="Rak koppling 15">
            <a:extLst>
              <a:ext uri="{FF2B5EF4-FFF2-40B4-BE49-F238E27FC236}">
                <a16:creationId xmlns:a16="http://schemas.microsoft.com/office/drawing/2014/main" id="{FB36DCB9-B0BC-4692-9E94-7E0F650AAE02}"/>
              </a:ext>
            </a:extLst>
          </p:cNvPr>
          <p:cNvCxnSpPr>
            <a:cxnSpLocks/>
          </p:cNvCxnSpPr>
          <p:nvPr userDrawn="1"/>
        </p:nvCxnSpPr>
        <p:spPr>
          <a:xfrm flipH="1">
            <a:off x="642809" y="6450806"/>
            <a:ext cx="16637" cy="81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ktangel 3">
            <a:extLst>
              <a:ext uri="{FF2B5EF4-FFF2-40B4-BE49-F238E27FC236}">
                <a16:creationId xmlns:a16="http://schemas.microsoft.com/office/drawing/2014/main" id="{EB9E73E2-B998-4067-931F-01E9716BB421}"/>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0" name="Bildobjekt 9">
            <a:extLst>
              <a:ext uri="{FF2B5EF4-FFF2-40B4-BE49-F238E27FC236}">
                <a16:creationId xmlns:a16="http://schemas.microsoft.com/office/drawing/2014/main" id="{4857C6E5-A5AF-4290-829D-C981D052ABE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pic>
        <p:nvPicPr>
          <p:cNvPr id="7" name="Bildobjekt 6" descr="En bild som visar text, Teckensnitt, Grafik, grafisk design&#10;&#10;AI-genererat innehåll kan vara felaktigt.">
            <a:extLst>
              <a:ext uri="{FF2B5EF4-FFF2-40B4-BE49-F238E27FC236}">
                <a16:creationId xmlns:a16="http://schemas.microsoft.com/office/drawing/2014/main" id="{66559F2F-9CE5-AB08-3764-D0E517072C9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16000" y="6300000"/>
            <a:ext cx="1820294" cy="463451"/>
          </a:xfrm>
          <a:prstGeom prst="rect">
            <a:avLst/>
          </a:prstGeom>
        </p:spPr>
      </p:pic>
    </p:spTree>
    <p:extLst>
      <p:ext uri="{BB962C8B-B14F-4D97-AF65-F5344CB8AC3E}">
        <p14:creationId xmlns:p14="http://schemas.microsoft.com/office/powerpoint/2010/main" val="235858411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9" r:id="rId4"/>
    <p:sldLayoutId id="2147483656" r:id="rId5"/>
    <p:sldLayoutId id="2147483657" r:id="rId6"/>
    <p:sldLayoutId id="2147483660" r:id="rId7"/>
    <p:sldLayoutId id="2147483653" r:id="rId8"/>
    <p:sldLayoutId id="2147483654" r:id="rId9"/>
    <p:sldLayoutId id="2147483650" r:id="rId10"/>
    <p:sldLayoutId id="2147483652" r:id="rId11"/>
    <p:sldLayoutId id="2147483655"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400" b="1" kern="1200" spc="0">
          <a:solidFill>
            <a:schemeClr val="accent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accent1"/>
        </a:buClr>
        <a:buFont typeface="Arial" panose="020B0604020202020204" pitchFamily="34" charset="0"/>
        <a:buChar char="•"/>
        <a:defRPr sz="2000" kern="1200">
          <a:solidFill>
            <a:schemeClr val="accent2"/>
          </a:solidFill>
          <a:latin typeface="+mn-lt"/>
          <a:ea typeface="+mn-ea"/>
          <a:cs typeface="+mn-cs"/>
        </a:defRPr>
      </a:lvl1pPr>
      <a:lvl2pPr marL="6858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regionjh.sharepoint.com/:w:/s/Lokalaadministratreri1177e-tjnster/EWXBKMkTsp1DpmS3kp21lr4BDN1UXJ5tvo746Dd87fpEIg?e=fgqxT3"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pixabay.com/sv/statistik-kurva-kursen-business-75412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1177e-tjanster@regionjh.se"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isof.se/download/18.17dda5f1791cdbd2873a99/1620030264840/Mynd-skrivreg2014-1.pdf" TargetMode="External"/><Relationship Id="rId2" Type="http://schemas.openxmlformats.org/officeDocument/2006/relationships/hyperlink" Target="https://svenska.se/saol/"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hyperlink" Target="https://www.1177.se/Jamtland-Harjedalen/e-tjanster"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1177.se/Jamtland-Harjedalen/riktlinjer-och-material/sprakliga-riktlinjer/" TargetMode="External"/><Relationship Id="rId7"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rjh.centuri.se/RegNo/81409"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inera.atlassian.net/wiki/spaces/OIIP/pages/3584557868/Bifoga+filer+i+ett+rende+och+meddelande+ADM+M+H#Lokal-administrat%C3%B6r-(ADM)-kan-l%C3%A5ta-inv%C3%A5nare-bifoga-filer-i-en-%C3%84rendetyp" TargetMode="External"/><Relationship Id="rId2" Type="http://schemas.openxmlformats.org/officeDocument/2006/relationships/hyperlink" Target="https://vardgivarwebb.regionjh.se/rest-api/centuri/document/6e6681cc-b627-4a7c-8923-4e095b7dc419/72799" TargetMode="Externa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BF4E79-E44B-AB3E-8A12-B326DCA83C55}"/>
              </a:ext>
            </a:extLst>
          </p:cNvPr>
          <p:cNvSpPr>
            <a:spLocks noGrp="1"/>
          </p:cNvSpPr>
          <p:nvPr>
            <p:ph type="ctrTitle"/>
          </p:nvPr>
        </p:nvSpPr>
        <p:spPr>
          <a:xfrm>
            <a:off x="1299411" y="2607824"/>
            <a:ext cx="9144000" cy="1007055"/>
          </a:xfrm>
        </p:spPr>
        <p:txBody>
          <a:bodyPr/>
          <a:lstStyle/>
          <a:p>
            <a:r>
              <a:rPr lang="sv-SE" dirty="0"/>
              <a:t>Användarforum 1177 e-tjänster</a:t>
            </a:r>
          </a:p>
        </p:txBody>
      </p:sp>
      <p:sp>
        <p:nvSpPr>
          <p:cNvPr id="3" name="Underrubrik 2">
            <a:extLst>
              <a:ext uri="{FF2B5EF4-FFF2-40B4-BE49-F238E27FC236}">
                <a16:creationId xmlns:a16="http://schemas.microsoft.com/office/drawing/2014/main" id="{8390D155-E6B1-89B3-B5EB-7390BAB6AD4B}"/>
              </a:ext>
            </a:extLst>
          </p:cNvPr>
          <p:cNvSpPr>
            <a:spLocks noGrp="1"/>
          </p:cNvSpPr>
          <p:nvPr>
            <p:ph type="subTitle" idx="1"/>
          </p:nvPr>
        </p:nvSpPr>
        <p:spPr>
          <a:xfrm>
            <a:off x="1299411" y="1452976"/>
            <a:ext cx="9144000" cy="410286"/>
          </a:xfrm>
        </p:spPr>
        <p:txBody>
          <a:bodyPr/>
          <a:lstStyle/>
          <a:p>
            <a:r>
              <a:rPr lang="sv-SE" sz="2800" dirty="0"/>
              <a:t>September 2025</a:t>
            </a:r>
          </a:p>
        </p:txBody>
      </p:sp>
    </p:spTree>
    <p:extLst>
      <p:ext uri="{BB962C8B-B14F-4D97-AF65-F5344CB8AC3E}">
        <p14:creationId xmlns:p14="http://schemas.microsoft.com/office/powerpoint/2010/main" val="1245217567"/>
      </p:ext>
    </p:extLst>
  </p:cSld>
  <p:clrMapOvr>
    <a:masterClrMapping/>
  </p:clrMapOvr>
  <mc:AlternateContent xmlns:mc="http://schemas.openxmlformats.org/markup-compatibility/2006" xmlns:p14="http://schemas.microsoft.com/office/powerpoint/2010/main">
    <mc:Choice Requires="p14">
      <p:transition spd="med" p14:dur="700" advTm="43894">
        <p:fade/>
      </p:transition>
    </mc:Choice>
    <mc:Fallback xmlns="">
      <p:transition spd="med" advTm="4389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0975BE-C5CB-34C7-AB45-59C166CEB7B5}"/>
              </a:ext>
            </a:extLst>
          </p:cNvPr>
          <p:cNvSpPr>
            <a:spLocks noGrp="1"/>
          </p:cNvSpPr>
          <p:nvPr>
            <p:ph type="title"/>
          </p:nvPr>
        </p:nvSpPr>
        <p:spPr>
          <a:xfrm>
            <a:off x="711722" y="486496"/>
            <a:ext cx="10515600" cy="775774"/>
          </a:xfrm>
        </p:spPr>
        <p:txBody>
          <a:bodyPr/>
          <a:lstStyle/>
          <a:p>
            <a:pPr algn="l"/>
            <a:r>
              <a:rPr lang="sv-SE" sz="3400"/>
              <a:t>Hantera ärenden</a:t>
            </a:r>
          </a:p>
        </p:txBody>
      </p:sp>
      <p:sp>
        <p:nvSpPr>
          <p:cNvPr id="5" name="textruta 4">
            <a:extLst>
              <a:ext uri="{FF2B5EF4-FFF2-40B4-BE49-F238E27FC236}">
                <a16:creationId xmlns:a16="http://schemas.microsoft.com/office/drawing/2014/main" id="{63B0AC2D-60FE-8AD7-7C34-90B08ED45866}"/>
              </a:ext>
            </a:extLst>
          </p:cNvPr>
          <p:cNvSpPr txBox="1"/>
          <p:nvPr/>
        </p:nvSpPr>
        <p:spPr>
          <a:xfrm>
            <a:off x="711722" y="2057921"/>
            <a:ext cx="9137956" cy="4313583"/>
          </a:xfrm>
          <a:prstGeom prst="rect">
            <a:avLst/>
          </a:prstGeom>
          <a:noFill/>
        </p:spPr>
        <p:txBody>
          <a:bodyPr wrap="square" lIns="0" tIns="0" rIns="0" bIns="0" rtlCol="0">
            <a:noAutofit/>
          </a:bodyPr>
          <a:lstStyle/>
          <a:p>
            <a:r>
              <a:rPr lang="sv-SE" sz="2400" b="1">
                <a:solidFill>
                  <a:srgbClr val="6A0032"/>
                </a:solidFill>
              </a:rPr>
              <a:t>Besvara och avsluta direkt</a:t>
            </a:r>
          </a:p>
          <a:p>
            <a:endParaRPr lang="sv-SE" b="1">
              <a:solidFill>
                <a:srgbClr val="6A0032"/>
              </a:solidFill>
            </a:endParaRPr>
          </a:p>
          <a:p>
            <a:pPr marL="285750" indent="-285750">
              <a:buFont typeface="Arial" panose="020B0604020202020204" pitchFamily="34" charset="0"/>
              <a:buChar char="•"/>
            </a:pPr>
            <a:r>
              <a:rPr lang="sv-SE" b="1">
                <a:solidFill>
                  <a:srgbClr val="6A0032"/>
                </a:solidFill>
              </a:rPr>
              <a:t>Ska bara användas i undantagsfall!</a:t>
            </a:r>
          </a:p>
          <a:p>
            <a:endParaRPr lang="sv-SE" b="1">
              <a:solidFill>
                <a:srgbClr val="6A0032"/>
              </a:solidFill>
            </a:endParaRPr>
          </a:p>
          <a:p>
            <a:r>
              <a:rPr lang="sv-SE">
                <a:solidFill>
                  <a:srgbClr val="6A0032"/>
                </a:solidFill>
              </a:rPr>
              <a:t>Vi förstår att det används alltför ofta, vilket blir väldigt fel då det stänger all möjlighet till fortsatt konversation. Invånaren, som kanske vill svara på en fråga, ställa en fråga eller tillföra ny information i ärendet behöver då skicka in ett helt nytt ärende istället för att fortsätta kommunicera via det gamla, där all historik finns.</a:t>
            </a:r>
          </a:p>
          <a:p>
            <a:endParaRPr lang="sv-SE">
              <a:solidFill>
                <a:srgbClr val="6A0032"/>
              </a:solidFill>
            </a:endParaRPr>
          </a:p>
          <a:p>
            <a:r>
              <a:rPr lang="sv-SE">
                <a:solidFill>
                  <a:srgbClr val="6A0032"/>
                </a:solidFill>
              </a:rPr>
              <a:t>Lathund för att hantera ärende finns här i teams:  </a:t>
            </a:r>
            <a:r>
              <a:rPr lang="sv-SE">
                <a:solidFill>
                  <a:srgbClr val="6A0032"/>
                </a:solidFill>
                <a:hlinkClick r:id="rId2"/>
              </a:rPr>
              <a:t>Lathund- Hantera ärenden</a:t>
            </a:r>
            <a:endParaRPr lang="sv-SE">
              <a:solidFill>
                <a:srgbClr val="6A0032"/>
              </a:solidFill>
            </a:endParaRPr>
          </a:p>
          <a:p>
            <a:endParaRPr lang="sv-SE"/>
          </a:p>
        </p:txBody>
      </p:sp>
    </p:spTree>
    <p:extLst>
      <p:ext uri="{BB962C8B-B14F-4D97-AF65-F5344CB8AC3E}">
        <p14:creationId xmlns:p14="http://schemas.microsoft.com/office/powerpoint/2010/main" val="3007175945"/>
      </p:ext>
    </p:extLst>
  </p:cSld>
  <p:clrMapOvr>
    <a:masterClrMapping/>
  </p:clrMapOvr>
  <mc:AlternateContent xmlns:mc="http://schemas.openxmlformats.org/markup-compatibility/2006" xmlns:p14="http://schemas.microsoft.com/office/powerpoint/2010/main">
    <mc:Choice Requires="p14">
      <p:transition spd="med" p14:dur="700" advTm="109969">
        <p:fade/>
      </p:transition>
    </mc:Choice>
    <mc:Fallback xmlns="">
      <p:transition spd="med" advTm="10996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83A5C893-B227-A800-B4C1-3968506B3AD9}"/>
              </a:ext>
            </a:extLst>
          </p:cNvPr>
          <p:cNvSpPr txBox="1"/>
          <p:nvPr/>
        </p:nvSpPr>
        <p:spPr>
          <a:xfrm>
            <a:off x="471748" y="1968341"/>
            <a:ext cx="11460998" cy="2282414"/>
          </a:xfrm>
          <a:prstGeom prst="rect">
            <a:avLst/>
          </a:prstGeom>
          <a:noFill/>
        </p:spPr>
        <p:txBody>
          <a:bodyPr wrap="square" lIns="0" tIns="0" rIns="0" bIns="0" rtlCol="0">
            <a:noAutofit/>
          </a:bodyPr>
          <a:lstStyle/>
          <a:p>
            <a:pPr algn="l"/>
            <a:r>
              <a:rPr lang="sv-SE" b="1">
                <a:solidFill>
                  <a:srgbClr val="6A0032"/>
                </a:solidFill>
              </a:rPr>
              <a:t>Automatfördelning av ärenden</a:t>
            </a:r>
          </a:p>
          <a:p>
            <a:pPr algn="l"/>
            <a:r>
              <a:rPr lang="sv-SE">
                <a:solidFill>
                  <a:srgbClr val="6A0032"/>
                </a:solidFill>
              </a:rPr>
              <a:t>Det går nu att automatfördela ärenden till en grupp eller direkt till en ärendehanterare utan att en ärendemottagare behöver vara inblandad. Det är en inställning per ärendetyp.</a:t>
            </a:r>
          </a:p>
          <a:p>
            <a:pPr algn="l"/>
            <a:endParaRPr lang="sv-SE">
              <a:solidFill>
                <a:srgbClr val="6A0032"/>
              </a:solidFill>
            </a:endParaRPr>
          </a:p>
          <a:p>
            <a:pPr marL="285750" indent="-285750" algn="l">
              <a:buFont typeface="Arial" panose="020B0604020202020204" pitchFamily="34" charset="0"/>
              <a:buChar char="•"/>
            </a:pPr>
            <a:r>
              <a:rPr lang="sv-SE">
                <a:solidFill>
                  <a:srgbClr val="6A0032"/>
                </a:solidFill>
              </a:rPr>
              <a:t>Ärenden som har automatfördelning kommer automatisk fördelas till grupp/ärendehanterare när ärendet kommer in till mottagningen.</a:t>
            </a:r>
          </a:p>
          <a:p>
            <a:pPr algn="l"/>
            <a:endParaRPr lang="sv-SE">
              <a:solidFill>
                <a:srgbClr val="6A0032"/>
              </a:solidFill>
            </a:endParaRPr>
          </a:p>
          <a:p>
            <a:pPr marL="285750" indent="-285750" algn="l">
              <a:buFont typeface="Arial" panose="020B0604020202020204" pitchFamily="34" charset="0"/>
              <a:buChar char="•"/>
            </a:pPr>
            <a:r>
              <a:rPr lang="sv-SE">
                <a:solidFill>
                  <a:srgbClr val="6A0032"/>
                </a:solidFill>
              </a:rPr>
              <a:t>Ärendet kommer fortfarande synas för ärendemottagare under Mottagningens ärenden - Alla ärenden. Hanteras inte ärendet inom handläggningstiden (som är uppsatt på mottagningen eller ärendetypen) kommer ärendet att flaggas upp under mottagningens ärenden att hantera.</a:t>
            </a:r>
          </a:p>
          <a:p>
            <a:pPr algn="l"/>
            <a:endParaRPr lang="sv-SE">
              <a:solidFill>
                <a:srgbClr val="6A0032"/>
              </a:solidFill>
            </a:endParaRPr>
          </a:p>
          <a:p>
            <a:pPr marL="285750" indent="-285750" algn="l">
              <a:buFont typeface="Arial" panose="020B0604020202020204" pitchFamily="34" charset="0"/>
              <a:buChar char="•"/>
            </a:pPr>
            <a:r>
              <a:rPr lang="sv-SE">
                <a:solidFill>
                  <a:srgbClr val="6A0032"/>
                </a:solidFill>
              </a:rPr>
              <a:t>Slutar vald ärendehanterare eller gruppen tas bort så hamnar ärendet under mottagningens inkomna ärenden istället.</a:t>
            </a:r>
          </a:p>
          <a:p>
            <a:pPr algn="l"/>
            <a:endParaRPr lang="sv-SE">
              <a:solidFill>
                <a:srgbClr val="6A0032"/>
              </a:solidFill>
            </a:endParaRPr>
          </a:p>
        </p:txBody>
      </p:sp>
      <p:pic>
        <p:nvPicPr>
          <p:cNvPr id="10" name="Bildobjekt 9">
            <a:extLst>
              <a:ext uri="{FF2B5EF4-FFF2-40B4-BE49-F238E27FC236}">
                <a16:creationId xmlns:a16="http://schemas.microsoft.com/office/drawing/2014/main" id="{591C4FFB-E6B6-59ED-8BDA-ECCF85E48182}"/>
              </a:ext>
            </a:extLst>
          </p:cNvPr>
          <p:cNvPicPr>
            <a:picLocks noChangeAspect="1"/>
          </p:cNvPicPr>
          <p:nvPr/>
        </p:nvPicPr>
        <p:blipFill>
          <a:blip r:embed="rId2"/>
          <a:stretch>
            <a:fillRect/>
          </a:stretch>
        </p:blipFill>
        <p:spPr>
          <a:xfrm>
            <a:off x="4599505" y="721149"/>
            <a:ext cx="5531946" cy="1256851"/>
          </a:xfrm>
          <a:prstGeom prst="rect">
            <a:avLst/>
          </a:prstGeom>
        </p:spPr>
      </p:pic>
      <p:sp>
        <p:nvSpPr>
          <p:cNvPr id="2" name="Pratbubbla: oval 1">
            <a:extLst>
              <a:ext uri="{FF2B5EF4-FFF2-40B4-BE49-F238E27FC236}">
                <a16:creationId xmlns:a16="http://schemas.microsoft.com/office/drawing/2014/main" id="{60BEB137-2506-329D-5329-C76FDCE439C2}"/>
              </a:ext>
            </a:extLst>
          </p:cNvPr>
          <p:cNvSpPr/>
          <p:nvPr/>
        </p:nvSpPr>
        <p:spPr>
          <a:xfrm rot="20923335">
            <a:off x="187944" y="259150"/>
            <a:ext cx="4549801" cy="1357144"/>
          </a:xfrm>
          <a:prstGeom prst="wedgeEllipseCallout">
            <a:avLst>
              <a:gd name="adj1" fmla="val -46600"/>
              <a:gd name="adj2" fmla="val -510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a:t>Vill någon </a:t>
            </a:r>
            <a:r>
              <a:rPr lang="sv-SE" sz="2400" err="1"/>
              <a:t>pilota</a:t>
            </a:r>
            <a:r>
              <a:rPr lang="sv-SE" sz="2400"/>
              <a:t>/testa en ny funktion?</a:t>
            </a:r>
          </a:p>
        </p:txBody>
      </p:sp>
    </p:spTree>
    <p:extLst>
      <p:ext uri="{BB962C8B-B14F-4D97-AF65-F5344CB8AC3E}">
        <p14:creationId xmlns:p14="http://schemas.microsoft.com/office/powerpoint/2010/main" val="1747005998"/>
      </p:ext>
    </p:extLst>
  </p:cSld>
  <p:clrMapOvr>
    <a:masterClrMapping/>
  </p:clrMapOvr>
  <mc:AlternateContent xmlns:mc="http://schemas.openxmlformats.org/markup-compatibility/2006" xmlns:p14="http://schemas.microsoft.com/office/powerpoint/2010/main">
    <mc:Choice Requires="p14">
      <p:transition spd="med" p14:dur="700" advTm="156308">
        <p:fade/>
      </p:transition>
    </mc:Choice>
    <mc:Fallback xmlns="">
      <p:transition spd="med" advTm="156308">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9D737443-C0A9-096D-3F7F-825AEF667A34}"/>
              </a:ext>
            </a:extLst>
          </p:cNvPr>
          <p:cNvSpPr txBox="1"/>
          <p:nvPr/>
        </p:nvSpPr>
        <p:spPr>
          <a:xfrm>
            <a:off x="470948" y="553137"/>
            <a:ext cx="6902758" cy="1198172"/>
          </a:xfrm>
          <a:prstGeom prst="rect">
            <a:avLst/>
          </a:prstGeom>
          <a:noFill/>
        </p:spPr>
        <p:txBody>
          <a:bodyPr wrap="square" lIns="0" tIns="0" rIns="0" bIns="0" rtlCol="0" anchor="t">
            <a:noAutofit/>
          </a:bodyPr>
          <a:lstStyle/>
          <a:p>
            <a:r>
              <a:rPr lang="sv-SE" sz="2800" b="1">
                <a:solidFill>
                  <a:schemeClr val="accent2"/>
                </a:solidFill>
              </a:rPr>
              <a:t>Förvaltningens aktiviteter</a:t>
            </a:r>
            <a:endParaRPr lang="sv-SE" sz="2400" b="1">
              <a:solidFill>
                <a:schemeClr val="accent2"/>
              </a:solidFill>
              <a:ea typeface="Open Sans"/>
              <a:cs typeface="Open Sans"/>
            </a:endParaRPr>
          </a:p>
        </p:txBody>
      </p:sp>
      <p:pic>
        <p:nvPicPr>
          <p:cNvPr id="7" name="Bildobjekt 6" descr="Anteckningsbok och bärbar dator på skrivbordet">
            <a:extLst>
              <a:ext uri="{FF2B5EF4-FFF2-40B4-BE49-F238E27FC236}">
                <a16:creationId xmlns:a16="http://schemas.microsoft.com/office/drawing/2014/main" id="{30BE814E-2617-D96C-2C66-BD43D8B90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86636">
            <a:off x="780403" y="2093591"/>
            <a:ext cx="4842789" cy="32285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ruta 1">
            <a:extLst>
              <a:ext uri="{FF2B5EF4-FFF2-40B4-BE49-F238E27FC236}">
                <a16:creationId xmlns:a16="http://schemas.microsoft.com/office/drawing/2014/main" id="{BF74C7BB-8067-C9EC-E83C-A4F322508034}"/>
              </a:ext>
            </a:extLst>
          </p:cNvPr>
          <p:cNvSpPr txBox="1"/>
          <p:nvPr/>
        </p:nvSpPr>
        <p:spPr>
          <a:xfrm>
            <a:off x="6702353" y="2427169"/>
            <a:ext cx="4922462" cy="4192292"/>
          </a:xfrm>
          <a:prstGeom prst="rect">
            <a:avLst/>
          </a:prstGeom>
          <a:noFill/>
        </p:spPr>
        <p:txBody>
          <a:bodyPr wrap="square" lIns="0" tIns="0" rIns="0" bIns="0" rtlCol="0">
            <a:noAutofit/>
          </a:bodyPr>
          <a:lstStyle/>
          <a:p>
            <a:pPr marL="285750" indent="-285750" fontAlgn="base">
              <a:buFont typeface="Arial" panose="020B0604020202020204" pitchFamily="34" charset="0"/>
              <a:buChar char="•"/>
            </a:pPr>
            <a:endParaRPr lang="sv-SE" sz="1600">
              <a:solidFill>
                <a:schemeClr val="accent2"/>
              </a:solidFill>
            </a:endParaRPr>
          </a:p>
          <a:p>
            <a:pPr marL="285750" indent="-285750" fontAlgn="base">
              <a:buFont typeface="Arial" panose="020B0604020202020204" pitchFamily="34" charset="0"/>
              <a:buChar char="•"/>
            </a:pPr>
            <a:r>
              <a:rPr lang="sv-SE" sz="2000">
                <a:solidFill>
                  <a:schemeClr val="accent2"/>
                </a:solidFill>
              </a:rPr>
              <a:t>Kvalitetsuppföljning personalverktyget</a:t>
            </a:r>
          </a:p>
          <a:p>
            <a:pPr marL="285750" indent="-285750" fontAlgn="base">
              <a:buFont typeface="Arial" panose="020B0604020202020204" pitchFamily="34" charset="0"/>
              <a:buChar char="•"/>
            </a:pPr>
            <a:r>
              <a:rPr lang="sv-SE" sz="2000">
                <a:solidFill>
                  <a:schemeClr val="accent2"/>
                </a:solidFill>
              </a:rPr>
              <a:t>Statistik efter tertial 2</a:t>
            </a:r>
          </a:p>
          <a:p>
            <a:pPr marL="285750" indent="-285750" fontAlgn="base">
              <a:buFont typeface="Arial" panose="020B0604020202020204" pitchFamily="34" charset="0"/>
              <a:buChar char="•"/>
            </a:pPr>
            <a:r>
              <a:rPr lang="sv-SE" sz="2000">
                <a:solidFill>
                  <a:schemeClr val="accent2"/>
                </a:solidFill>
              </a:rPr>
              <a:t>Grundutbudet​ fortsätter att rullas ut</a:t>
            </a:r>
          </a:p>
          <a:p>
            <a:pPr marL="285750" indent="-285750" fontAlgn="base">
              <a:buFont typeface="Arial" panose="020B0604020202020204" pitchFamily="34" charset="0"/>
              <a:buChar char="•"/>
            </a:pPr>
            <a:r>
              <a:rPr lang="sv-SE" sz="2000">
                <a:solidFill>
                  <a:schemeClr val="accent2"/>
                </a:solidFill>
              </a:rPr>
              <a:t>Ragunda kommun, första kommunen som kommer synas på 1177 Journalen​</a:t>
            </a:r>
          </a:p>
          <a:p>
            <a:pPr marL="285750" indent="-285750" fontAlgn="base">
              <a:buFont typeface="Arial" panose="020B0604020202020204" pitchFamily="34" charset="0"/>
              <a:buChar char="•"/>
            </a:pPr>
            <a:r>
              <a:rPr lang="sv-SE" sz="2000">
                <a:solidFill>
                  <a:schemeClr val="accent2"/>
                </a:solidFill>
              </a:rPr>
              <a:t>SoB i Folktandvården</a:t>
            </a:r>
          </a:p>
          <a:p>
            <a:pPr marL="285750" indent="-285750" fontAlgn="base">
              <a:buFont typeface="Arial" panose="020B0604020202020204" pitchFamily="34" charset="0"/>
              <a:buChar char="•"/>
            </a:pPr>
            <a:r>
              <a:rPr lang="sv-SE" sz="2000">
                <a:solidFill>
                  <a:schemeClr val="accent2"/>
                </a:solidFill>
              </a:rPr>
              <a:t>Nya formulär till BVC</a:t>
            </a:r>
          </a:p>
          <a:p>
            <a:pPr marL="285750" indent="-285750" fontAlgn="base">
              <a:buFont typeface="Arial" panose="020B0604020202020204" pitchFamily="34" charset="0"/>
              <a:buChar char="•"/>
            </a:pPr>
            <a:r>
              <a:rPr lang="sv-SE" sz="2000">
                <a:solidFill>
                  <a:schemeClr val="accent2"/>
                </a:solidFill>
              </a:rPr>
              <a:t>Information 1177 Stöd och behandling</a:t>
            </a:r>
          </a:p>
          <a:p>
            <a:pPr marL="285750" indent="-285750" fontAlgn="base">
              <a:buFont typeface="Arial" panose="020B0604020202020204" pitchFamily="34" charset="0"/>
              <a:buChar char="•"/>
            </a:pPr>
            <a:r>
              <a:rPr lang="sv-SE" sz="2000">
                <a:solidFill>
                  <a:schemeClr val="accent2"/>
                </a:solidFill>
              </a:rPr>
              <a:t>Digitala kallelser</a:t>
            </a:r>
          </a:p>
          <a:p>
            <a:pPr marL="285750" indent="-285750" fontAlgn="base">
              <a:buFont typeface="Arial" panose="020B0604020202020204" pitchFamily="34" charset="0"/>
              <a:buChar char="•"/>
            </a:pPr>
            <a:endParaRPr lang="sv-SE" sz="1600">
              <a:solidFill>
                <a:schemeClr val="accent2"/>
              </a:solidFill>
              <a:highlight>
                <a:srgbClr val="FFFF00"/>
              </a:highlight>
            </a:endParaRPr>
          </a:p>
          <a:p>
            <a:pPr marL="285750" indent="-285750" fontAlgn="base">
              <a:buFont typeface="Arial" panose="020B0604020202020204" pitchFamily="34" charset="0"/>
              <a:buChar char="•"/>
            </a:pPr>
            <a:endParaRPr lang="sv-SE" sz="1600">
              <a:solidFill>
                <a:schemeClr val="accent2"/>
              </a:solidFill>
            </a:endParaRPr>
          </a:p>
          <a:p>
            <a:br>
              <a:rPr lang="sv-SE"/>
            </a:br>
            <a:endParaRPr lang="sv-SE"/>
          </a:p>
        </p:txBody>
      </p:sp>
    </p:spTree>
    <p:extLst>
      <p:ext uri="{BB962C8B-B14F-4D97-AF65-F5344CB8AC3E}">
        <p14:creationId xmlns:p14="http://schemas.microsoft.com/office/powerpoint/2010/main" val="1181935574"/>
      </p:ext>
    </p:extLst>
  </p:cSld>
  <p:clrMapOvr>
    <a:masterClrMapping/>
  </p:clrMapOvr>
  <mc:AlternateContent xmlns:mc="http://schemas.openxmlformats.org/markup-compatibility/2006" xmlns:p14="http://schemas.microsoft.com/office/powerpoint/2010/main">
    <mc:Choice Requires="p14">
      <p:transition spd="med" p14:dur="700" advTm="274637">
        <p:fade/>
      </p:transition>
    </mc:Choice>
    <mc:Fallback xmlns="">
      <p:transition spd="med" advTm="274637">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C996CF4A-458B-AB5B-F573-E8896383C47F}"/>
              </a:ext>
            </a:extLst>
          </p:cNvPr>
          <p:cNvSpPr txBox="1"/>
          <p:nvPr/>
        </p:nvSpPr>
        <p:spPr>
          <a:xfrm>
            <a:off x="352113" y="1477016"/>
            <a:ext cx="6004653" cy="2806749"/>
          </a:xfrm>
          <a:prstGeom prst="rect">
            <a:avLst/>
          </a:prstGeom>
          <a:noFill/>
        </p:spPr>
        <p:txBody>
          <a:bodyPr wrap="square" lIns="0" tIns="0" rIns="0" bIns="0" rtlCol="0">
            <a:noAutofit/>
          </a:bodyPr>
          <a:lstStyle/>
          <a:p>
            <a:pPr algn="l"/>
            <a:r>
              <a:rPr lang="sv-SE" sz="2400">
                <a:solidFill>
                  <a:schemeClr val="accent2"/>
                </a:solidFill>
              </a:rPr>
              <a:t>Man ser över både:</a:t>
            </a:r>
          </a:p>
          <a:p>
            <a:pPr algn="l"/>
            <a:endParaRPr lang="sv-SE" sz="2400">
              <a:solidFill>
                <a:schemeClr val="accent2"/>
              </a:solidFill>
            </a:endParaRPr>
          </a:p>
          <a:p>
            <a:pPr marL="342900" indent="-342900" algn="l">
              <a:buFont typeface="Arial" panose="020B0604020202020204" pitchFamily="34" charset="0"/>
              <a:buChar char="•"/>
            </a:pPr>
            <a:r>
              <a:rPr lang="sv-SE" sz="2400">
                <a:solidFill>
                  <a:schemeClr val="accent2"/>
                </a:solidFill>
              </a:rPr>
              <a:t>Förslag på nya åldersgränser</a:t>
            </a:r>
          </a:p>
          <a:p>
            <a:pPr marL="342900" indent="-342900" algn="l">
              <a:buFont typeface="Arial" panose="020B0604020202020204" pitchFamily="34" charset="0"/>
              <a:buChar char="•"/>
            </a:pPr>
            <a:endParaRPr lang="sv-SE" sz="2400">
              <a:solidFill>
                <a:schemeClr val="accent2"/>
              </a:solidFill>
            </a:endParaRPr>
          </a:p>
          <a:p>
            <a:pPr marL="342900" indent="-342900" algn="l">
              <a:buFont typeface="Arial" panose="020B0604020202020204" pitchFamily="34" charset="0"/>
              <a:buChar char="•"/>
            </a:pPr>
            <a:r>
              <a:rPr lang="sv-SE" sz="2400">
                <a:solidFill>
                  <a:schemeClr val="accent2"/>
                </a:solidFill>
              </a:rPr>
              <a:t>Barns kontaktuppgifter/ inställningssidan </a:t>
            </a:r>
          </a:p>
        </p:txBody>
      </p:sp>
      <p:sp>
        <p:nvSpPr>
          <p:cNvPr id="7" name="Flödesschema: Alternativ process 6">
            <a:extLst>
              <a:ext uri="{FF2B5EF4-FFF2-40B4-BE49-F238E27FC236}">
                <a16:creationId xmlns:a16="http://schemas.microsoft.com/office/drawing/2014/main" id="{482270D6-55D3-DD37-DC9B-C671FCDEFD10}"/>
              </a:ext>
            </a:extLst>
          </p:cNvPr>
          <p:cNvSpPr/>
          <p:nvPr/>
        </p:nvSpPr>
        <p:spPr>
          <a:xfrm>
            <a:off x="246189" y="108292"/>
            <a:ext cx="4117090" cy="950392"/>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Från </a:t>
            </a:r>
            <a:r>
              <a:rPr lang="sv-SE" err="1"/>
              <a:t>Inera</a:t>
            </a:r>
            <a:endParaRPr lang="sv-SE"/>
          </a:p>
        </p:txBody>
      </p:sp>
    </p:spTree>
    <p:extLst>
      <p:ext uri="{BB962C8B-B14F-4D97-AF65-F5344CB8AC3E}">
        <p14:creationId xmlns:p14="http://schemas.microsoft.com/office/powerpoint/2010/main" val="893786939"/>
      </p:ext>
    </p:extLst>
  </p:cSld>
  <p:clrMapOvr>
    <a:masterClrMapping/>
  </p:clrMapOvr>
  <mc:AlternateContent xmlns:mc="http://schemas.openxmlformats.org/markup-compatibility/2006" xmlns:p14="http://schemas.microsoft.com/office/powerpoint/2010/main">
    <mc:Choice Requires="p14">
      <p:transition spd="med" p14:dur="700" advTm="100276">
        <p:fade/>
      </p:transition>
    </mc:Choice>
    <mc:Fallback xmlns="">
      <p:transition spd="med" advTm="100276">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5FB3779-0B75-93DE-41E1-7415A6C9A74E}"/>
              </a:ext>
            </a:extLst>
          </p:cNvPr>
          <p:cNvPicPr>
            <a:picLocks noChangeAspect="1"/>
          </p:cNvPicPr>
          <p:nvPr/>
        </p:nvPicPr>
        <p:blipFill>
          <a:blip r:embed="rId2"/>
          <a:stretch>
            <a:fillRect/>
          </a:stretch>
        </p:blipFill>
        <p:spPr>
          <a:xfrm>
            <a:off x="983613" y="3429000"/>
            <a:ext cx="2279895" cy="1780674"/>
          </a:xfrm>
          <a:prstGeom prst="rect">
            <a:avLst/>
          </a:prstGeom>
          <a:solidFill>
            <a:schemeClr val="accent3">
              <a:lumMod val="25000"/>
              <a:lumOff val="75000"/>
            </a:schemeClr>
          </a:solidFill>
        </p:spPr>
      </p:pic>
      <p:grpSp>
        <p:nvGrpSpPr>
          <p:cNvPr id="4" name="Grupp 3">
            <a:extLst>
              <a:ext uri="{FF2B5EF4-FFF2-40B4-BE49-F238E27FC236}">
                <a16:creationId xmlns:a16="http://schemas.microsoft.com/office/drawing/2014/main" id="{C1905608-E17B-2A6B-FFF4-73F7FA4FCE5A}"/>
              </a:ext>
            </a:extLst>
          </p:cNvPr>
          <p:cNvGrpSpPr/>
          <p:nvPr/>
        </p:nvGrpSpPr>
        <p:grpSpPr>
          <a:xfrm>
            <a:off x="3263508" y="1172537"/>
            <a:ext cx="9163469" cy="4512926"/>
            <a:chOff x="3263508" y="1172537"/>
            <a:chExt cx="9163469" cy="4512926"/>
          </a:xfrm>
        </p:grpSpPr>
        <p:pic>
          <p:nvPicPr>
            <p:cNvPr id="31" name="Bildobjekt 30" descr="En bild som visar grafisk design, Grafik, design, illustration&#10;&#10;Automatiskt genererad beskrivning">
              <a:extLst>
                <a:ext uri="{FF2B5EF4-FFF2-40B4-BE49-F238E27FC236}">
                  <a16:creationId xmlns:a16="http://schemas.microsoft.com/office/drawing/2014/main" id="{FFF26D72-BE56-3B23-6CDB-C84E13B601A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63508" y="1172537"/>
              <a:ext cx="6408889" cy="4512926"/>
            </a:xfrm>
            <a:prstGeom prst="rect">
              <a:avLst/>
            </a:prstGeom>
          </p:spPr>
        </p:pic>
        <p:sp>
          <p:nvSpPr>
            <p:cNvPr id="27" name="textruta 26">
              <a:extLst>
                <a:ext uri="{FF2B5EF4-FFF2-40B4-BE49-F238E27FC236}">
                  <a16:creationId xmlns:a16="http://schemas.microsoft.com/office/drawing/2014/main" id="{EA49AD0E-D37B-BE4F-E318-5E8EE1B61C4F}"/>
                </a:ext>
              </a:extLst>
            </p:cNvPr>
            <p:cNvSpPr txBox="1"/>
            <p:nvPr/>
          </p:nvSpPr>
          <p:spPr>
            <a:xfrm>
              <a:off x="3397277" y="1336419"/>
              <a:ext cx="9029700" cy="1284244"/>
            </a:xfrm>
            <a:prstGeom prst="rect">
              <a:avLst/>
            </a:prstGeom>
            <a:noFill/>
          </p:spPr>
          <p:txBody>
            <a:bodyPr wrap="square" lIns="0" tIns="0" rIns="0" bIns="0" rtlCol="0">
              <a:noAutofit/>
            </a:bodyPr>
            <a:lstStyle/>
            <a:p>
              <a:r>
                <a:rPr lang="sv-SE" sz="4800">
                  <a:solidFill>
                    <a:schemeClr val="accent1"/>
                  </a:solidFill>
                  <a:latin typeface="+mj-lt"/>
                </a:rPr>
                <a:t>Statistik</a:t>
              </a:r>
            </a:p>
          </p:txBody>
        </p:sp>
      </p:grpSp>
    </p:spTree>
    <p:extLst>
      <p:ext uri="{BB962C8B-B14F-4D97-AF65-F5344CB8AC3E}">
        <p14:creationId xmlns:p14="http://schemas.microsoft.com/office/powerpoint/2010/main" val="2452166866"/>
      </p:ext>
    </p:extLst>
  </p:cSld>
  <p:clrMapOvr>
    <a:masterClrMapping/>
  </p:clrMapOvr>
  <mc:AlternateContent xmlns:mc="http://schemas.openxmlformats.org/markup-compatibility/2006" xmlns:p14="http://schemas.microsoft.com/office/powerpoint/2010/main">
    <mc:Choice Requires="p14">
      <p:transition spd="med" p14:dur="700" advTm="14429">
        <p:fade/>
      </p:transition>
    </mc:Choice>
    <mc:Fallback xmlns="">
      <p:transition spd="med" advTm="14429">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303A8B-9FD7-0FFC-D002-69CA51CC17A9}"/>
              </a:ext>
            </a:extLst>
          </p:cNvPr>
          <p:cNvSpPr>
            <a:spLocks noGrp="1"/>
          </p:cNvSpPr>
          <p:nvPr>
            <p:ph type="title"/>
          </p:nvPr>
        </p:nvSpPr>
        <p:spPr>
          <a:xfrm>
            <a:off x="471748" y="299916"/>
            <a:ext cx="5624251" cy="808213"/>
          </a:xfrm>
        </p:spPr>
        <p:txBody>
          <a:bodyPr/>
          <a:lstStyle/>
          <a:p>
            <a:pPr algn="l"/>
            <a:r>
              <a:rPr lang="sv-SE" sz="3200"/>
              <a:t>Inkomna och skickade ärenden</a:t>
            </a:r>
          </a:p>
        </p:txBody>
      </p:sp>
      <p:graphicFrame>
        <p:nvGraphicFramePr>
          <p:cNvPr id="5" name="Tabell 4">
            <a:extLst>
              <a:ext uri="{FF2B5EF4-FFF2-40B4-BE49-F238E27FC236}">
                <a16:creationId xmlns:a16="http://schemas.microsoft.com/office/drawing/2014/main" id="{E31BE123-D89D-B12F-B00C-B625C8B27A8E}"/>
              </a:ext>
            </a:extLst>
          </p:cNvPr>
          <p:cNvGraphicFramePr>
            <a:graphicFrameLocks noGrp="1"/>
          </p:cNvGraphicFramePr>
          <p:nvPr/>
        </p:nvGraphicFramePr>
        <p:xfrm>
          <a:off x="471747" y="1382777"/>
          <a:ext cx="7807548" cy="1822775"/>
        </p:xfrm>
        <a:graphic>
          <a:graphicData uri="http://schemas.openxmlformats.org/drawingml/2006/table">
            <a:tbl>
              <a:tblPr>
                <a:tableStyleId>{3C2FFA5D-87B4-456A-9821-1D502468CF0F}</a:tableStyleId>
              </a:tblPr>
              <a:tblGrid>
                <a:gridCol w="1277540">
                  <a:extLst>
                    <a:ext uri="{9D8B030D-6E8A-4147-A177-3AD203B41FA5}">
                      <a16:colId xmlns:a16="http://schemas.microsoft.com/office/drawing/2014/main" val="4180503865"/>
                    </a:ext>
                  </a:extLst>
                </a:gridCol>
                <a:gridCol w="2011019">
                  <a:extLst>
                    <a:ext uri="{9D8B030D-6E8A-4147-A177-3AD203B41FA5}">
                      <a16:colId xmlns:a16="http://schemas.microsoft.com/office/drawing/2014/main" val="4109267891"/>
                    </a:ext>
                  </a:extLst>
                </a:gridCol>
                <a:gridCol w="2387391">
                  <a:extLst>
                    <a:ext uri="{9D8B030D-6E8A-4147-A177-3AD203B41FA5}">
                      <a16:colId xmlns:a16="http://schemas.microsoft.com/office/drawing/2014/main" val="170746202"/>
                    </a:ext>
                  </a:extLst>
                </a:gridCol>
                <a:gridCol w="2131598">
                  <a:extLst>
                    <a:ext uri="{9D8B030D-6E8A-4147-A177-3AD203B41FA5}">
                      <a16:colId xmlns:a16="http://schemas.microsoft.com/office/drawing/2014/main" val="117189491"/>
                    </a:ext>
                  </a:extLst>
                </a:gridCol>
              </a:tblGrid>
              <a:tr h="498723">
                <a:tc>
                  <a:txBody>
                    <a:bodyPr/>
                    <a:lstStyle/>
                    <a:p>
                      <a:pPr marL="0" algn="ctr" defTabSz="914400" rtl="0" eaLnBrk="1" fontAlgn="b" latinLnBrk="0" hangingPunct="1">
                        <a:buNone/>
                      </a:pP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Inkomna ärenden 2023</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Inkomna ärenden 2024</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Inkomna ärende 2025</a:t>
                      </a:r>
                    </a:p>
                  </a:txBody>
                  <a:tcPr marL="6350" marR="6350" marT="6350" anchor="b"/>
                </a:tc>
                <a:extLst>
                  <a:ext uri="{0D108BD9-81ED-4DB2-BD59-A6C34878D82A}">
                    <a16:rowId xmlns:a16="http://schemas.microsoft.com/office/drawing/2014/main" val="432014371"/>
                  </a:ext>
                </a:extLst>
              </a:tr>
              <a:tr h="407355">
                <a:tc>
                  <a:txBody>
                    <a:bodyPr/>
                    <a:lstStyle/>
                    <a:p>
                      <a:pPr marL="0" algn="ctr" defTabSz="914400" rtl="0" eaLnBrk="1" fontAlgn="b" latinLnBrk="0" hangingPunct="1">
                        <a:buNone/>
                      </a:pPr>
                      <a:r>
                        <a:rPr lang="sv-SE" sz="1800" kern="1200">
                          <a:solidFill>
                            <a:schemeClr val="accent2"/>
                          </a:solidFill>
                          <a:latin typeface="+mn-lt"/>
                          <a:ea typeface="+mn-ea"/>
                          <a:cs typeface="+mn-cs"/>
                        </a:rPr>
                        <a:t>T1 jan-april</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48390</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61 660</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75 665</a:t>
                      </a:r>
                    </a:p>
                  </a:txBody>
                  <a:tcPr marL="6350" marR="6350" marT="6350" anchor="b"/>
                </a:tc>
                <a:extLst>
                  <a:ext uri="{0D108BD9-81ED-4DB2-BD59-A6C34878D82A}">
                    <a16:rowId xmlns:a16="http://schemas.microsoft.com/office/drawing/2014/main" val="1157254897"/>
                  </a:ext>
                </a:extLst>
              </a:tr>
              <a:tr h="407355">
                <a:tc>
                  <a:txBody>
                    <a:bodyPr/>
                    <a:lstStyle/>
                    <a:p>
                      <a:pPr marL="0" algn="ctr" defTabSz="914400" rtl="0" eaLnBrk="1" fontAlgn="b" latinLnBrk="0" hangingPunct="1">
                        <a:buNone/>
                      </a:pPr>
                      <a:r>
                        <a:rPr lang="sv-SE" sz="1800" kern="1200">
                          <a:solidFill>
                            <a:schemeClr val="accent2"/>
                          </a:solidFill>
                          <a:latin typeface="+mn-lt"/>
                          <a:ea typeface="+mn-ea"/>
                          <a:cs typeface="+mn-cs"/>
                        </a:rPr>
                        <a:t>T2 jan -aug</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94688</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119 032</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143 962</a:t>
                      </a:r>
                    </a:p>
                  </a:txBody>
                  <a:tcPr marL="6350" marR="6350" marT="6350" anchor="b"/>
                </a:tc>
                <a:extLst>
                  <a:ext uri="{0D108BD9-81ED-4DB2-BD59-A6C34878D82A}">
                    <a16:rowId xmlns:a16="http://schemas.microsoft.com/office/drawing/2014/main" val="1668279846"/>
                  </a:ext>
                </a:extLst>
              </a:tr>
              <a:tr h="407355">
                <a:tc>
                  <a:txBody>
                    <a:bodyPr/>
                    <a:lstStyle/>
                    <a:p>
                      <a:pPr marL="0" algn="ctr" defTabSz="914400" rtl="0" eaLnBrk="1" fontAlgn="b" latinLnBrk="0" hangingPunct="1">
                        <a:buNone/>
                      </a:pPr>
                      <a:r>
                        <a:rPr lang="sv-SE" sz="1800" kern="1200">
                          <a:solidFill>
                            <a:schemeClr val="accent2"/>
                          </a:solidFill>
                          <a:latin typeface="+mn-lt"/>
                          <a:ea typeface="+mn-ea"/>
                          <a:cs typeface="+mn-cs"/>
                        </a:rPr>
                        <a:t>T3 jan-dec</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147978</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185 018</a:t>
                      </a:r>
                    </a:p>
                  </a:txBody>
                  <a:tcPr marL="6350" marR="6350" marT="6350" anchor="b"/>
                </a:tc>
                <a:tc>
                  <a:txBody>
                    <a:bodyPr/>
                    <a:lstStyle/>
                    <a:p>
                      <a:pPr marL="0" algn="ctr" defTabSz="914400" rtl="0" eaLnBrk="1" fontAlgn="b" latinLnBrk="0" hangingPunct="1">
                        <a:buNone/>
                      </a:pPr>
                      <a:endParaRPr lang="sv-SE" sz="1800" kern="1200">
                        <a:solidFill>
                          <a:schemeClr val="accent2"/>
                        </a:solidFill>
                        <a:latin typeface="+mn-lt"/>
                        <a:ea typeface="+mn-ea"/>
                        <a:cs typeface="+mn-cs"/>
                      </a:endParaRPr>
                    </a:p>
                  </a:txBody>
                  <a:tcPr marL="6350" marR="6350" marT="6350" anchor="b"/>
                </a:tc>
                <a:extLst>
                  <a:ext uri="{0D108BD9-81ED-4DB2-BD59-A6C34878D82A}">
                    <a16:rowId xmlns:a16="http://schemas.microsoft.com/office/drawing/2014/main" val="2135668216"/>
                  </a:ext>
                </a:extLst>
              </a:tr>
            </a:tbl>
          </a:graphicData>
        </a:graphic>
      </p:graphicFrame>
      <p:graphicFrame>
        <p:nvGraphicFramePr>
          <p:cNvPr id="6" name="Tabell 5">
            <a:extLst>
              <a:ext uri="{FF2B5EF4-FFF2-40B4-BE49-F238E27FC236}">
                <a16:creationId xmlns:a16="http://schemas.microsoft.com/office/drawing/2014/main" id="{9E128B7E-7427-C3AC-7544-330721F1F99B}"/>
              </a:ext>
            </a:extLst>
          </p:cNvPr>
          <p:cNvGraphicFramePr>
            <a:graphicFrameLocks noGrp="1"/>
          </p:cNvGraphicFramePr>
          <p:nvPr/>
        </p:nvGraphicFramePr>
        <p:xfrm>
          <a:off x="471746" y="3778384"/>
          <a:ext cx="7807549" cy="1960778"/>
        </p:xfrm>
        <a:graphic>
          <a:graphicData uri="http://schemas.openxmlformats.org/drawingml/2006/table">
            <a:tbl>
              <a:tblPr>
                <a:tableStyleId>{08FB837D-C827-4EFA-A057-4D05807E0F7C}</a:tableStyleId>
              </a:tblPr>
              <a:tblGrid>
                <a:gridCol w="1267602">
                  <a:extLst>
                    <a:ext uri="{9D8B030D-6E8A-4147-A177-3AD203B41FA5}">
                      <a16:colId xmlns:a16="http://schemas.microsoft.com/office/drawing/2014/main" val="3617310553"/>
                    </a:ext>
                  </a:extLst>
                </a:gridCol>
                <a:gridCol w="2073302">
                  <a:extLst>
                    <a:ext uri="{9D8B030D-6E8A-4147-A177-3AD203B41FA5}">
                      <a16:colId xmlns:a16="http://schemas.microsoft.com/office/drawing/2014/main" val="342432769"/>
                    </a:ext>
                  </a:extLst>
                </a:gridCol>
                <a:gridCol w="2378579">
                  <a:extLst>
                    <a:ext uri="{9D8B030D-6E8A-4147-A177-3AD203B41FA5}">
                      <a16:colId xmlns:a16="http://schemas.microsoft.com/office/drawing/2014/main" val="3394444109"/>
                    </a:ext>
                  </a:extLst>
                </a:gridCol>
                <a:gridCol w="2088066">
                  <a:extLst>
                    <a:ext uri="{9D8B030D-6E8A-4147-A177-3AD203B41FA5}">
                      <a16:colId xmlns:a16="http://schemas.microsoft.com/office/drawing/2014/main" val="1355370174"/>
                    </a:ext>
                  </a:extLst>
                </a:gridCol>
              </a:tblGrid>
              <a:tr h="277099">
                <a:tc>
                  <a:txBody>
                    <a:bodyPr/>
                    <a:lstStyle/>
                    <a:p>
                      <a:pPr marL="0" algn="ctr" defTabSz="914400" rtl="0" eaLnBrk="1" fontAlgn="b" latinLnBrk="0" hangingPunct="1">
                        <a:buNone/>
                      </a:pP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Skickade ärenden 2023</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Skickade ärenden 2024</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Skickade ärenden 2025</a:t>
                      </a:r>
                    </a:p>
                  </a:txBody>
                  <a:tcPr marL="6350" marR="6350" marT="6350" anchor="b"/>
                </a:tc>
                <a:extLst>
                  <a:ext uri="{0D108BD9-81ED-4DB2-BD59-A6C34878D82A}">
                    <a16:rowId xmlns:a16="http://schemas.microsoft.com/office/drawing/2014/main" val="3261623258"/>
                  </a:ext>
                </a:extLst>
              </a:tr>
              <a:tr h="453356">
                <a:tc>
                  <a:txBody>
                    <a:bodyPr/>
                    <a:lstStyle/>
                    <a:p>
                      <a:pPr marL="0" algn="ctr" defTabSz="914400" rtl="0" eaLnBrk="1" fontAlgn="b" latinLnBrk="0" hangingPunct="1">
                        <a:buNone/>
                      </a:pPr>
                      <a:r>
                        <a:rPr lang="sv-SE" sz="1800" kern="1200">
                          <a:solidFill>
                            <a:schemeClr val="accent2"/>
                          </a:solidFill>
                          <a:latin typeface="+mn-lt"/>
                          <a:ea typeface="+mn-ea"/>
                          <a:cs typeface="+mn-cs"/>
                        </a:rPr>
                        <a:t>T1 jan-april</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8 516</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14 676</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25 895</a:t>
                      </a:r>
                    </a:p>
                  </a:txBody>
                  <a:tcPr marL="6350" marR="6350" marT="6350" anchor="b"/>
                </a:tc>
                <a:extLst>
                  <a:ext uri="{0D108BD9-81ED-4DB2-BD59-A6C34878D82A}">
                    <a16:rowId xmlns:a16="http://schemas.microsoft.com/office/drawing/2014/main" val="50320949"/>
                  </a:ext>
                </a:extLst>
              </a:tr>
              <a:tr h="453356">
                <a:tc>
                  <a:txBody>
                    <a:bodyPr/>
                    <a:lstStyle/>
                    <a:p>
                      <a:pPr marL="0" algn="ctr" defTabSz="914400" rtl="0" eaLnBrk="1" fontAlgn="b" latinLnBrk="0" hangingPunct="1">
                        <a:buNone/>
                      </a:pPr>
                      <a:r>
                        <a:rPr lang="sv-SE" sz="1800" kern="1200">
                          <a:solidFill>
                            <a:schemeClr val="accent2"/>
                          </a:solidFill>
                          <a:latin typeface="+mn-lt"/>
                          <a:ea typeface="+mn-ea"/>
                          <a:cs typeface="+mn-cs"/>
                        </a:rPr>
                        <a:t>T2 jan-aug</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17 257</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31 332</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46 596</a:t>
                      </a:r>
                    </a:p>
                  </a:txBody>
                  <a:tcPr marL="6350" marR="6350" marT="6350" anchor="b"/>
                </a:tc>
                <a:extLst>
                  <a:ext uri="{0D108BD9-81ED-4DB2-BD59-A6C34878D82A}">
                    <a16:rowId xmlns:a16="http://schemas.microsoft.com/office/drawing/2014/main" val="2574188430"/>
                  </a:ext>
                </a:extLst>
              </a:tr>
              <a:tr h="453356">
                <a:tc>
                  <a:txBody>
                    <a:bodyPr/>
                    <a:lstStyle/>
                    <a:p>
                      <a:pPr marL="0" algn="ctr" defTabSz="914400" rtl="0" eaLnBrk="1" fontAlgn="b" latinLnBrk="0" hangingPunct="1">
                        <a:buNone/>
                      </a:pPr>
                      <a:r>
                        <a:rPr lang="sv-SE" sz="1800" kern="1200">
                          <a:solidFill>
                            <a:schemeClr val="accent2"/>
                          </a:solidFill>
                          <a:latin typeface="+mn-lt"/>
                          <a:ea typeface="+mn-ea"/>
                          <a:cs typeface="+mn-cs"/>
                        </a:rPr>
                        <a:t>T3 jan-dec</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30 155</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52 491</a:t>
                      </a:r>
                    </a:p>
                  </a:txBody>
                  <a:tcPr marL="6350" marR="6350" marT="6350" anchor="b"/>
                </a:tc>
                <a:tc>
                  <a:txBody>
                    <a:bodyPr/>
                    <a:lstStyle/>
                    <a:p>
                      <a:pPr marL="0" algn="ctr" defTabSz="914400" rtl="0" eaLnBrk="1" fontAlgn="b" latinLnBrk="0" hangingPunct="1">
                        <a:buNone/>
                      </a:pPr>
                      <a:endParaRPr lang="sv-SE" sz="1800" kern="1200">
                        <a:solidFill>
                          <a:schemeClr val="accent2"/>
                        </a:solidFill>
                        <a:latin typeface="+mn-lt"/>
                        <a:ea typeface="+mn-ea"/>
                        <a:cs typeface="+mn-cs"/>
                      </a:endParaRPr>
                    </a:p>
                  </a:txBody>
                  <a:tcPr marL="6350" marR="6350" marT="6350" anchor="b"/>
                </a:tc>
                <a:extLst>
                  <a:ext uri="{0D108BD9-81ED-4DB2-BD59-A6C34878D82A}">
                    <a16:rowId xmlns:a16="http://schemas.microsoft.com/office/drawing/2014/main" val="4177521423"/>
                  </a:ext>
                </a:extLst>
              </a:tr>
            </a:tbl>
          </a:graphicData>
        </a:graphic>
      </p:graphicFrame>
    </p:spTree>
    <p:extLst>
      <p:ext uri="{BB962C8B-B14F-4D97-AF65-F5344CB8AC3E}">
        <p14:creationId xmlns:p14="http://schemas.microsoft.com/office/powerpoint/2010/main" val="2334210747"/>
      </p:ext>
    </p:extLst>
  </p:cSld>
  <p:clrMapOvr>
    <a:masterClrMapping/>
  </p:clrMapOvr>
  <mc:AlternateContent xmlns:mc="http://schemas.openxmlformats.org/markup-compatibility/2006" xmlns:p14="http://schemas.microsoft.com/office/powerpoint/2010/main">
    <mc:Choice Requires="p14">
      <p:transition spd="med" p14:dur="700" advTm="127305">
        <p:fade/>
      </p:transition>
    </mc:Choice>
    <mc:Fallback xmlns="">
      <p:transition spd="med" advTm="127305">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a:extLst>
              <a:ext uri="{FF2B5EF4-FFF2-40B4-BE49-F238E27FC236}">
                <a16:creationId xmlns:a16="http://schemas.microsoft.com/office/drawing/2014/main" id="{1E979F8D-2B62-FA61-4BC7-A3A260FE705E}"/>
              </a:ext>
            </a:extLst>
          </p:cNvPr>
          <p:cNvGraphicFramePr>
            <a:graphicFrameLocks noGrp="1"/>
          </p:cNvGraphicFramePr>
          <p:nvPr/>
        </p:nvGraphicFramePr>
        <p:xfrm>
          <a:off x="352479" y="3945836"/>
          <a:ext cx="8384017" cy="1873383"/>
        </p:xfrm>
        <a:graphic>
          <a:graphicData uri="http://schemas.openxmlformats.org/drawingml/2006/table">
            <a:tbl>
              <a:tblPr>
                <a:tableStyleId>{08FB837D-C827-4EFA-A057-4D05807E0F7C}</a:tableStyleId>
              </a:tblPr>
              <a:tblGrid>
                <a:gridCol w="1468498">
                  <a:extLst>
                    <a:ext uri="{9D8B030D-6E8A-4147-A177-3AD203B41FA5}">
                      <a16:colId xmlns:a16="http://schemas.microsoft.com/office/drawing/2014/main" val="1051689600"/>
                    </a:ext>
                  </a:extLst>
                </a:gridCol>
                <a:gridCol w="2356149">
                  <a:extLst>
                    <a:ext uri="{9D8B030D-6E8A-4147-A177-3AD203B41FA5}">
                      <a16:colId xmlns:a16="http://schemas.microsoft.com/office/drawing/2014/main" val="3435994"/>
                    </a:ext>
                  </a:extLst>
                </a:gridCol>
                <a:gridCol w="2256033">
                  <a:extLst>
                    <a:ext uri="{9D8B030D-6E8A-4147-A177-3AD203B41FA5}">
                      <a16:colId xmlns:a16="http://schemas.microsoft.com/office/drawing/2014/main" val="1228815575"/>
                    </a:ext>
                  </a:extLst>
                </a:gridCol>
                <a:gridCol w="2303337">
                  <a:extLst>
                    <a:ext uri="{9D8B030D-6E8A-4147-A177-3AD203B41FA5}">
                      <a16:colId xmlns:a16="http://schemas.microsoft.com/office/drawing/2014/main" val="836810135"/>
                    </a:ext>
                  </a:extLst>
                </a:gridCol>
              </a:tblGrid>
              <a:tr h="673650">
                <a:tc>
                  <a:txBody>
                    <a:bodyPr/>
                    <a:lstStyle/>
                    <a:p>
                      <a:pPr marL="0" algn="ctr" defTabSz="914400" rtl="0" eaLnBrk="1" fontAlgn="b" latinLnBrk="0" hangingPunct="1">
                        <a:buNone/>
                      </a:pP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Besvarade formulär 2023</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Besvarade formulär 2024</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Besvarade formulär 2025</a:t>
                      </a:r>
                    </a:p>
                  </a:txBody>
                  <a:tcPr marL="6350" marR="6350" marT="6350" anchor="b"/>
                </a:tc>
                <a:extLst>
                  <a:ext uri="{0D108BD9-81ED-4DB2-BD59-A6C34878D82A}">
                    <a16:rowId xmlns:a16="http://schemas.microsoft.com/office/drawing/2014/main" val="1026632775"/>
                  </a:ext>
                </a:extLst>
              </a:tr>
              <a:tr h="399911">
                <a:tc>
                  <a:txBody>
                    <a:bodyPr/>
                    <a:lstStyle/>
                    <a:p>
                      <a:pPr marL="0" algn="ctr" defTabSz="914400" rtl="0" eaLnBrk="1" fontAlgn="b" latinLnBrk="0" hangingPunct="1">
                        <a:buNone/>
                      </a:pPr>
                      <a:r>
                        <a:rPr lang="sv-SE" sz="1800" kern="1200">
                          <a:solidFill>
                            <a:schemeClr val="accent2"/>
                          </a:solidFill>
                          <a:latin typeface="+mn-lt"/>
                          <a:ea typeface="+mn-ea"/>
                          <a:cs typeface="+mn-cs"/>
                        </a:rPr>
                        <a:t>T1 jan-april</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1162</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4279</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5769</a:t>
                      </a:r>
                    </a:p>
                  </a:txBody>
                  <a:tcPr marL="6350" marR="6350" marT="6350" anchor="b"/>
                </a:tc>
                <a:extLst>
                  <a:ext uri="{0D108BD9-81ED-4DB2-BD59-A6C34878D82A}">
                    <a16:rowId xmlns:a16="http://schemas.microsoft.com/office/drawing/2014/main" val="3864586336"/>
                  </a:ext>
                </a:extLst>
              </a:tr>
              <a:tr h="399911">
                <a:tc>
                  <a:txBody>
                    <a:bodyPr/>
                    <a:lstStyle/>
                    <a:p>
                      <a:pPr marL="0" algn="ctr" defTabSz="914400" rtl="0" eaLnBrk="1" fontAlgn="b" latinLnBrk="0" hangingPunct="1">
                        <a:buNone/>
                      </a:pPr>
                      <a:r>
                        <a:rPr lang="sv-SE" sz="1800" kern="1200">
                          <a:solidFill>
                            <a:schemeClr val="accent2"/>
                          </a:solidFill>
                          <a:latin typeface="+mn-lt"/>
                          <a:ea typeface="+mn-ea"/>
                          <a:cs typeface="+mn-cs"/>
                        </a:rPr>
                        <a:t>T2 jan -aug</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3128</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8449</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9807</a:t>
                      </a:r>
                    </a:p>
                  </a:txBody>
                  <a:tcPr marL="6350" marR="6350" marT="6350" anchor="b"/>
                </a:tc>
                <a:extLst>
                  <a:ext uri="{0D108BD9-81ED-4DB2-BD59-A6C34878D82A}">
                    <a16:rowId xmlns:a16="http://schemas.microsoft.com/office/drawing/2014/main" val="3341264326"/>
                  </a:ext>
                </a:extLst>
              </a:tr>
              <a:tr h="399911">
                <a:tc>
                  <a:txBody>
                    <a:bodyPr/>
                    <a:lstStyle/>
                    <a:p>
                      <a:pPr marL="0" algn="ctr" defTabSz="914400" rtl="0" eaLnBrk="1" fontAlgn="b" latinLnBrk="0" hangingPunct="1">
                        <a:buNone/>
                      </a:pPr>
                      <a:r>
                        <a:rPr lang="sv-SE" sz="1800" kern="1200">
                          <a:solidFill>
                            <a:schemeClr val="accent2"/>
                          </a:solidFill>
                          <a:latin typeface="+mn-lt"/>
                          <a:ea typeface="+mn-ea"/>
                          <a:cs typeface="+mn-cs"/>
                        </a:rPr>
                        <a:t>T3 jan-dec</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6701</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12 389</a:t>
                      </a:r>
                    </a:p>
                  </a:txBody>
                  <a:tcPr marL="6350" marR="6350" marT="6350" anchor="b"/>
                </a:tc>
                <a:tc>
                  <a:txBody>
                    <a:bodyPr/>
                    <a:lstStyle/>
                    <a:p>
                      <a:pPr marL="0" algn="ctr" defTabSz="914400" rtl="0" eaLnBrk="1" fontAlgn="b" latinLnBrk="0" hangingPunct="1">
                        <a:buNone/>
                      </a:pPr>
                      <a:endParaRPr lang="sv-SE" sz="1800" kern="1200">
                        <a:solidFill>
                          <a:schemeClr val="accent2"/>
                        </a:solidFill>
                        <a:latin typeface="+mn-lt"/>
                        <a:ea typeface="+mn-ea"/>
                        <a:cs typeface="+mn-cs"/>
                      </a:endParaRPr>
                    </a:p>
                  </a:txBody>
                  <a:tcPr marL="6350" marR="6350" marT="6350" anchor="b"/>
                </a:tc>
                <a:extLst>
                  <a:ext uri="{0D108BD9-81ED-4DB2-BD59-A6C34878D82A}">
                    <a16:rowId xmlns:a16="http://schemas.microsoft.com/office/drawing/2014/main" val="4148080066"/>
                  </a:ext>
                </a:extLst>
              </a:tr>
            </a:tbl>
          </a:graphicData>
        </a:graphic>
      </p:graphicFrame>
      <p:graphicFrame>
        <p:nvGraphicFramePr>
          <p:cNvPr id="7" name="Tabell 6">
            <a:extLst>
              <a:ext uri="{FF2B5EF4-FFF2-40B4-BE49-F238E27FC236}">
                <a16:creationId xmlns:a16="http://schemas.microsoft.com/office/drawing/2014/main" id="{1B8017D2-D432-8943-CF78-5BD05CE773A7}"/>
              </a:ext>
            </a:extLst>
          </p:cNvPr>
          <p:cNvGraphicFramePr>
            <a:graphicFrameLocks noGrp="1"/>
          </p:cNvGraphicFramePr>
          <p:nvPr/>
        </p:nvGraphicFramePr>
        <p:xfrm>
          <a:off x="352478" y="1537210"/>
          <a:ext cx="8384018" cy="2030937"/>
        </p:xfrm>
        <a:graphic>
          <a:graphicData uri="http://schemas.openxmlformats.org/drawingml/2006/table">
            <a:tbl>
              <a:tblPr>
                <a:tableStyleId>{3C2FFA5D-87B4-456A-9821-1D502468CF0F}</a:tableStyleId>
              </a:tblPr>
              <a:tblGrid>
                <a:gridCol w="1569692">
                  <a:extLst>
                    <a:ext uri="{9D8B030D-6E8A-4147-A177-3AD203B41FA5}">
                      <a16:colId xmlns:a16="http://schemas.microsoft.com/office/drawing/2014/main" val="4172953416"/>
                    </a:ext>
                  </a:extLst>
                </a:gridCol>
                <a:gridCol w="2326851">
                  <a:extLst>
                    <a:ext uri="{9D8B030D-6E8A-4147-A177-3AD203B41FA5}">
                      <a16:colId xmlns:a16="http://schemas.microsoft.com/office/drawing/2014/main" val="455715161"/>
                    </a:ext>
                  </a:extLst>
                </a:gridCol>
                <a:gridCol w="2383663">
                  <a:extLst>
                    <a:ext uri="{9D8B030D-6E8A-4147-A177-3AD203B41FA5}">
                      <a16:colId xmlns:a16="http://schemas.microsoft.com/office/drawing/2014/main" val="401950103"/>
                    </a:ext>
                  </a:extLst>
                </a:gridCol>
                <a:gridCol w="2103812">
                  <a:extLst>
                    <a:ext uri="{9D8B030D-6E8A-4147-A177-3AD203B41FA5}">
                      <a16:colId xmlns:a16="http://schemas.microsoft.com/office/drawing/2014/main" val="2760389992"/>
                    </a:ext>
                  </a:extLst>
                </a:gridCol>
              </a:tblGrid>
              <a:tr h="830325">
                <a:tc>
                  <a:txBody>
                    <a:bodyPr/>
                    <a:lstStyle/>
                    <a:p>
                      <a:pPr marL="0" algn="ctr" defTabSz="914400" rtl="0" eaLnBrk="1" fontAlgn="b" latinLnBrk="0" hangingPunct="1">
                        <a:buNone/>
                      </a:pP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Skapade formulär 2023 </a:t>
                      </a:r>
                    </a:p>
                    <a:p>
                      <a:pPr marL="0" algn="l" defTabSz="914400" rtl="0" eaLnBrk="1" fontAlgn="b" latinLnBrk="0" hangingPunct="1">
                        <a:buNone/>
                      </a:pPr>
                      <a:r>
                        <a:rPr lang="sv-SE" sz="1400" kern="1200">
                          <a:solidFill>
                            <a:schemeClr val="accent2"/>
                          </a:solidFill>
                          <a:latin typeface="+mn-lt"/>
                          <a:ea typeface="+mn-ea"/>
                          <a:cs typeface="+mn-cs"/>
                        </a:rPr>
                        <a:t>(</a:t>
                      </a:r>
                      <a:r>
                        <a:rPr lang="sv-SE" sz="1200" kern="1200">
                          <a:solidFill>
                            <a:schemeClr val="accent2"/>
                          </a:solidFill>
                          <a:latin typeface="+mn-lt"/>
                          <a:ea typeface="+mn-ea"/>
                          <a:cs typeface="+mn-cs"/>
                        </a:rPr>
                        <a:t>covidformulär borträknade)</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Skapade formulär 2024</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Skapade formulär 2025</a:t>
                      </a:r>
                    </a:p>
                  </a:txBody>
                  <a:tcPr marL="6350" marR="6350" marT="6350" anchor="b"/>
                </a:tc>
                <a:extLst>
                  <a:ext uri="{0D108BD9-81ED-4DB2-BD59-A6C34878D82A}">
                    <a16:rowId xmlns:a16="http://schemas.microsoft.com/office/drawing/2014/main" val="4286032707"/>
                  </a:ext>
                </a:extLst>
              </a:tr>
              <a:tr h="400204">
                <a:tc>
                  <a:txBody>
                    <a:bodyPr/>
                    <a:lstStyle/>
                    <a:p>
                      <a:pPr marL="0" algn="ctr" defTabSz="914400" rtl="0" eaLnBrk="1" fontAlgn="b" latinLnBrk="0" hangingPunct="1">
                        <a:buNone/>
                      </a:pPr>
                      <a:r>
                        <a:rPr lang="sv-SE" sz="1800" kern="1200">
                          <a:solidFill>
                            <a:schemeClr val="accent2"/>
                          </a:solidFill>
                          <a:latin typeface="+mn-lt"/>
                          <a:ea typeface="+mn-ea"/>
                          <a:cs typeface="+mn-cs"/>
                        </a:rPr>
                        <a:t>T1 jan-april</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1683</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6421</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8020</a:t>
                      </a:r>
                    </a:p>
                  </a:txBody>
                  <a:tcPr marL="6350" marR="6350" marT="6350" anchor="b"/>
                </a:tc>
                <a:extLst>
                  <a:ext uri="{0D108BD9-81ED-4DB2-BD59-A6C34878D82A}">
                    <a16:rowId xmlns:a16="http://schemas.microsoft.com/office/drawing/2014/main" val="1423425696"/>
                  </a:ext>
                </a:extLst>
              </a:tr>
              <a:tr h="400204">
                <a:tc>
                  <a:txBody>
                    <a:bodyPr/>
                    <a:lstStyle/>
                    <a:p>
                      <a:pPr marL="0" algn="ctr" defTabSz="914400" rtl="0" eaLnBrk="1" fontAlgn="b" latinLnBrk="0" hangingPunct="1">
                        <a:buNone/>
                      </a:pPr>
                      <a:r>
                        <a:rPr lang="sv-SE" sz="1800" kern="1200">
                          <a:solidFill>
                            <a:schemeClr val="accent2"/>
                          </a:solidFill>
                          <a:latin typeface="+mn-lt"/>
                          <a:ea typeface="+mn-ea"/>
                          <a:cs typeface="+mn-cs"/>
                        </a:rPr>
                        <a:t>T2 jan -aug</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4990</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10 999</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13 678</a:t>
                      </a:r>
                    </a:p>
                  </a:txBody>
                  <a:tcPr marL="6350" marR="6350" marT="6350" anchor="b"/>
                </a:tc>
                <a:extLst>
                  <a:ext uri="{0D108BD9-81ED-4DB2-BD59-A6C34878D82A}">
                    <a16:rowId xmlns:a16="http://schemas.microsoft.com/office/drawing/2014/main" val="3083556500"/>
                  </a:ext>
                </a:extLst>
              </a:tr>
              <a:tr h="400204">
                <a:tc>
                  <a:txBody>
                    <a:bodyPr/>
                    <a:lstStyle/>
                    <a:p>
                      <a:pPr marL="0" algn="ctr" defTabSz="914400" rtl="0" eaLnBrk="1" fontAlgn="b" latinLnBrk="0" hangingPunct="1">
                        <a:buNone/>
                      </a:pPr>
                      <a:r>
                        <a:rPr lang="sv-SE" sz="1800" kern="1200">
                          <a:solidFill>
                            <a:schemeClr val="accent2"/>
                          </a:solidFill>
                          <a:latin typeface="+mn-lt"/>
                          <a:ea typeface="+mn-ea"/>
                          <a:cs typeface="+mn-cs"/>
                        </a:rPr>
                        <a:t>T3 jan-dec</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10448</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17 894</a:t>
                      </a:r>
                    </a:p>
                  </a:txBody>
                  <a:tcPr marL="6350" marR="6350" marT="6350" anchor="b"/>
                </a:tc>
                <a:tc>
                  <a:txBody>
                    <a:bodyPr/>
                    <a:lstStyle/>
                    <a:p>
                      <a:pPr marL="0" algn="ctr" defTabSz="914400" rtl="0" eaLnBrk="1" fontAlgn="b" latinLnBrk="0" hangingPunct="1">
                        <a:buNone/>
                      </a:pPr>
                      <a:endParaRPr lang="sv-SE" sz="1800" kern="1200">
                        <a:solidFill>
                          <a:schemeClr val="accent2"/>
                        </a:solidFill>
                        <a:latin typeface="+mn-lt"/>
                        <a:ea typeface="+mn-ea"/>
                        <a:cs typeface="+mn-cs"/>
                      </a:endParaRPr>
                    </a:p>
                  </a:txBody>
                  <a:tcPr marL="6350" marR="6350" marT="6350" anchor="b"/>
                </a:tc>
                <a:extLst>
                  <a:ext uri="{0D108BD9-81ED-4DB2-BD59-A6C34878D82A}">
                    <a16:rowId xmlns:a16="http://schemas.microsoft.com/office/drawing/2014/main" val="1589282103"/>
                  </a:ext>
                </a:extLst>
              </a:tr>
            </a:tbl>
          </a:graphicData>
        </a:graphic>
      </p:graphicFrame>
      <p:sp>
        <p:nvSpPr>
          <p:cNvPr id="8" name="textruta 7">
            <a:extLst>
              <a:ext uri="{FF2B5EF4-FFF2-40B4-BE49-F238E27FC236}">
                <a16:creationId xmlns:a16="http://schemas.microsoft.com/office/drawing/2014/main" id="{4D60BDF6-E16B-5714-ED1B-F92D72022E56}"/>
              </a:ext>
            </a:extLst>
          </p:cNvPr>
          <p:cNvSpPr txBox="1"/>
          <p:nvPr/>
        </p:nvSpPr>
        <p:spPr>
          <a:xfrm>
            <a:off x="352478" y="434348"/>
            <a:ext cx="6950990" cy="604433"/>
          </a:xfrm>
          <a:prstGeom prst="rect">
            <a:avLst/>
          </a:prstGeom>
          <a:noFill/>
        </p:spPr>
        <p:txBody>
          <a:bodyPr wrap="square" lIns="0" tIns="0" rIns="0" bIns="0" rtlCol="0">
            <a:noAutofit/>
          </a:bodyPr>
          <a:lstStyle/>
          <a:p>
            <a:pPr algn="l"/>
            <a:r>
              <a:rPr lang="sv-SE" sz="3200" b="1">
                <a:solidFill>
                  <a:schemeClr val="accent2"/>
                </a:solidFill>
                <a:latin typeface="+mj-lt"/>
                <a:ea typeface="+mj-ea"/>
                <a:cs typeface="+mj-cs"/>
              </a:rPr>
              <a:t>Skapade och besvarade formulär</a:t>
            </a:r>
          </a:p>
        </p:txBody>
      </p:sp>
    </p:spTree>
    <p:extLst>
      <p:ext uri="{BB962C8B-B14F-4D97-AF65-F5344CB8AC3E}">
        <p14:creationId xmlns:p14="http://schemas.microsoft.com/office/powerpoint/2010/main" val="3075397624"/>
      </p:ext>
    </p:extLst>
  </p:cSld>
  <p:clrMapOvr>
    <a:masterClrMapping/>
  </p:clrMapOvr>
  <mc:AlternateContent xmlns:mc="http://schemas.openxmlformats.org/markup-compatibility/2006" xmlns:p14="http://schemas.microsoft.com/office/powerpoint/2010/main">
    <mc:Choice Requires="p14">
      <p:transition spd="med" p14:dur="700" advTm="70386">
        <p:fade/>
      </p:transition>
    </mc:Choice>
    <mc:Fallback xmlns="">
      <p:transition spd="med" advTm="70386">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4">
            <a:extLst>
              <a:ext uri="{FF2B5EF4-FFF2-40B4-BE49-F238E27FC236}">
                <a16:creationId xmlns:a16="http://schemas.microsoft.com/office/drawing/2014/main" id="{87879614-3F79-22C5-DCFE-6406510DAE6E}"/>
              </a:ext>
            </a:extLst>
          </p:cNvPr>
          <p:cNvGraphicFramePr>
            <a:graphicFrameLocks noGrp="1"/>
          </p:cNvGraphicFramePr>
          <p:nvPr/>
        </p:nvGraphicFramePr>
        <p:xfrm>
          <a:off x="666776" y="1611824"/>
          <a:ext cx="7082377" cy="2628002"/>
        </p:xfrm>
        <a:graphic>
          <a:graphicData uri="http://schemas.openxmlformats.org/drawingml/2006/table">
            <a:tbl>
              <a:tblPr>
                <a:tableStyleId>{3C2FFA5D-87B4-456A-9821-1D502468CF0F}</a:tableStyleId>
              </a:tblPr>
              <a:tblGrid>
                <a:gridCol w="1291233">
                  <a:extLst>
                    <a:ext uri="{9D8B030D-6E8A-4147-A177-3AD203B41FA5}">
                      <a16:colId xmlns:a16="http://schemas.microsoft.com/office/drawing/2014/main" val="1174282254"/>
                    </a:ext>
                  </a:extLst>
                </a:gridCol>
                <a:gridCol w="1796284">
                  <a:extLst>
                    <a:ext uri="{9D8B030D-6E8A-4147-A177-3AD203B41FA5}">
                      <a16:colId xmlns:a16="http://schemas.microsoft.com/office/drawing/2014/main" val="3037341424"/>
                    </a:ext>
                  </a:extLst>
                </a:gridCol>
                <a:gridCol w="2086385">
                  <a:extLst>
                    <a:ext uri="{9D8B030D-6E8A-4147-A177-3AD203B41FA5}">
                      <a16:colId xmlns:a16="http://schemas.microsoft.com/office/drawing/2014/main" val="1431730869"/>
                    </a:ext>
                  </a:extLst>
                </a:gridCol>
                <a:gridCol w="1908475">
                  <a:extLst>
                    <a:ext uri="{9D8B030D-6E8A-4147-A177-3AD203B41FA5}">
                      <a16:colId xmlns:a16="http://schemas.microsoft.com/office/drawing/2014/main" val="1338655497"/>
                    </a:ext>
                  </a:extLst>
                </a:gridCol>
              </a:tblGrid>
              <a:tr h="695758">
                <a:tc>
                  <a:txBody>
                    <a:bodyPr/>
                    <a:lstStyle/>
                    <a:p>
                      <a:pPr algn="ctr" fontAlgn="b">
                        <a:buNone/>
                      </a:pPr>
                      <a:endParaRPr lang="sv-SE" sz="1100" b="0" i="0" u="none" strike="noStrike">
                        <a:solidFill>
                          <a:schemeClr val="accent2"/>
                        </a:solidFill>
                        <a:effectLst/>
                        <a:latin typeface="Calibri" panose="020F0502020204030204" pitchFamily="34" charset="0"/>
                      </a:endParaRP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Startade program (moment) 2023</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Startade program (moment) 2024</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Startade Program (moment) 2025</a:t>
                      </a:r>
                    </a:p>
                  </a:txBody>
                  <a:tcPr marL="6350" marR="6350" marT="6350" anchor="b"/>
                </a:tc>
                <a:extLst>
                  <a:ext uri="{0D108BD9-81ED-4DB2-BD59-A6C34878D82A}">
                    <a16:rowId xmlns:a16="http://schemas.microsoft.com/office/drawing/2014/main" val="512237191"/>
                  </a:ext>
                </a:extLst>
              </a:tr>
              <a:tr h="584324">
                <a:tc>
                  <a:txBody>
                    <a:bodyPr/>
                    <a:lstStyle/>
                    <a:p>
                      <a:pPr marL="0" algn="ctr" defTabSz="914400" rtl="0" eaLnBrk="1" fontAlgn="b" latinLnBrk="0" hangingPunct="1">
                        <a:buNone/>
                      </a:pPr>
                      <a:r>
                        <a:rPr lang="sv-SE" sz="1800" kern="1200">
                          <a:solidFill>
                            <a:schemeClr val="accent2"/>
                          </a:solidFill>
                          <a:latin typeface="+mn-lt"/>
                          <a:ea typeface="+mn-ea"/>
                          <a:cs typeface="+mn-cs"/>
                        </a:rPr>
                        <a:t>T1 jan-april</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572</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621</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725</a:t>
                      </a:r>
                    </a:p>
                  </a:txBody>
                  <a:tcPr marL="6350" marR="6350" marT="6350" anchor="b"/>
                </a:tc>
                <a:extLst>
                  <a:ext uri="{0D108BD9-81ED-4DB2-BD59-A6C34878D82A}">
                    <a16:rowId xmlns:a16="http://schemas.microsoft.com/office/drawing/2014/main" val="263683353"/>
                  </a:ext>
                </a:extLst>
              </a:tr>
              <a:tr h="584324">
                <a:tc>
                  <a:txBody>
                    <a:bodyPr/>
                    <a:lstStyle/>
                    <a:p>
                      <a:pPr marL="0" algn="ctr" defTabSz="914400" rtl="0" eaLnBrk="1" fontAlgn="b" latinLnBrk="0" hangingPunct="1">
                        <a:buNone/>
                      </a:pPr>
                      <a:r>
                        <a:rPr lang="sv-SE" sz="1800" kern="1200">
                          <a:solidFill>
                            <a:schemeClr val="accent2"/>
                          </a:solidFill>
                          <a:latin typeface="+mn-lt"/>
                          <a:ea typeface="+mn-ea"/>
                          <a:cs typeface="+mn-cs"/>
                        </a:rPr>
                        <a:t>T2 jan -aug</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1042</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1134</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1267</a:t>
                      </a:r>
                    </a:p>
                  </a:txBody>
                  <a:tcPr marL="6350" marR="6350" marT="6350" anchor="b"/>
                </a:tc>
                <a:extLst>
                  <a:ext uri="{0D108BD9-81ED-4DB2-BD59-A6C34878D82A}">
                    <a16:rowId xmlns:a16="http://schemas.microsoft.com/office/drawing/2014/main" val="1546606173"/>
                  </a:ext>
                </a:extLst>
              </a:tr>
              <a:tr h="584324">
                <a:tc>
                  <a:txBody>
                    <a:bodyPr/>
                    <a:lstStyle/>
                    <a:p>
                      <a:pPr marL="0" algn="ctr" defTabSz="914400" rtl="0" eaLnBrk="1" fontAlgn="b" latinLnBrk="0" hangingPunct="1">
                        <a:buNone/>
                      </a:pPr>
                      <a:r>
                        <a:rPr lang="sv-SE" sz="1800" kern="1200">
                          <a:solidFill>
                            <a:schemeClr val="accent2"/>
                          </a:solidFill>
                          <a:latin typeface="+mn-lt"/>
                          <a:ea typeface="+mn-ea"/>
                          <a:cs typeface="+mn-cs"/>
                        </a:rPr>
                        <a:t>T3 jan-dec</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1562</a:t>
                      </a:r>
                    </a:p>
                  </a:txBody>
                  <a:tcPr marL="6350" marR="6350" marT="6350" anchor="b"/>
                </a:tc>
                <a:tc>
                  <a:txBody>
                    <a:bodyPr/>
                    <a:lstStyle/>
                    <a:p>
                      <a:pPr marL="0" algn="ctr" defTabSz="914400" rtl="0" eaLnBrk="1" fontAlgn="b" latinLnBrk="0" hangingPunct="1">
                        <a:buNone/>
                      </a:pPr>
                      <a:r>
                        <a:rPr lang="sv-SE" sz="1800" kern="1200">
                          <a:solidFill>
                            <a:schemeClr val="accent2"/>
                          </a:solidFill>
                          <a:latin typeface="+mn-lt"/>
                          <a:ea typeface="+mn-ea"/>
                          <a:cs typeface="+mn-cs"/>
                        </a:rPr>
                        <a:t>1703</a:t>
                      </a:r>
                    </a:p>
                  </a:txBody>
                  <a:tcPr marL="6350" marR="6350" marT="6350" anchor="b"/>
                </a:tc>
                <a:tc>
                  <a:txBody>
                    <a:bodyPr/>
                    <a:lstStyle/>
                    <a:p>
                      <a:pPr marL="0" algn="ctr" defTabSz="914400" rtl="0" eaLnBrk="1" fontAlgn="b" latinLnBrk="0" hangingPunct="1">
                        <a:buNone/>
                      </a:pPr>
                      <a:endParaRPr lang="sv-SE" sz="1800" kern="1200">
                        <a:solidFill>
                          <a:schemeClr val="accent2"/>
                        </a:solidFill>
                        <a:latin typeface="+mn-lt"/>
                        <a:ea typeface="+mn-ea"/>
                        <a:cs typeface="+mn-cs"/>
                      </a:endParaRPr>
                    </a:p>
                  </a:txBody>
                  <a:tcPr marL="6350" marR="6350" marT="6350" anchor="b"/>
                </a:tc>
                <a:extLst>
                  <a:ext uri="{0D108BD9-81ED-4DB2-BD59-A6C34878D82A}">
                    <a16:rowId xmlns:a16="http://schemas.microsoft.com/office/drawing/2014/main" val="1320186026"/>
                  </a:ext>
                </a:extLst>
              </a:tr>
            </a:tbl>
          </a:graphicData>
        </a:graphic>
      </p:graphicFrame>
      <p:sp>
        <p:nvSpPr>
          <p:cNvPr id="6" name="textruta 5">
            <a:extLst>
              <a:ext uri="{FF2B5EF4-FFF2-40B4-BE49-F238E27FC236}">
                <a16:creationId xmlns:a16="http://schemas.microsoft.com/office/drawing/2014/main" id="{3108C83F-7EA3-EBE8-49A0-0D3E209E7229}"/>
              </a:ext>
            </a:extLst>
          </p:cNvPr>
          <p:cNvSpPr txBox="1"/>
          <p:nvPr/>
        </p:nvSpPr>
        <p:spPr>
          <a:xfrm>
            <a:off x="666776" y="584804"/>
            <a:ext cx="8723989" cy="759417"/>
          </a:xfrm>
          <a:prstGeom prst="rect">
            <a:avLst/>
          </a:prstGeom>
          <a:noFill/>
        </p:spPr>
        <p:txBody>
          <a:bodyPr wrap="square" lIns="0" tIns="0" rIns="0" bIns="0" rtlCol="0">
            <a:noAutofit/>
          </a:bodyPr>
          <a:lstStyle/>
          <a:p>
            <a:pPr algn="l"/>
            <a:r>
              <a:rPr lang="sv-SE" sz="3200" b="1">
                <a:solidFill>
                  <a:schemeClr val="accent2"/>
                </a:solidFill>
                <a:latin typeface="+mj-lt"/>
                <a:ea typeface="+mj-ea"/>
                <a:cs typeface="+mj-cs"/>
              </a:rPr>
              <a:t>Startade program i Stöd och behandling</a:t>
            </a:r>
          </a:p>
        </p:txBody>
      </p:sp>
      <p:sp>
        <p:nvSpPr>
          <p:cNvPr id="2" name="Ellips 1">
            <a:extLst>
              <a:ext uri="{FF2B5EF4-FFF2-40B4-BE49-F238E27FC236}">
                <a16:creationId xmlns:a16="http://schemas.microsoft.com/office/drawing/2014/main" id="{75112603-4354-9683-FAB8-80C7433D627C}"/>
              </a:ext>
            </a:extLst>
          </p:cNvPr>
          <p:cNvSpPr/>
          <p:nvPr/>
        </p:nvSpPr>
        <p:spPr>
          <a:xfrm>
            <a:off x="7324285" y="3130057"/>
            <a:ext cx="4200939" cy="27547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133 </a:t>
            </a:r>
            <a:r>
              <a:rPr lang="sv-SE" err="1"/>
              <a:t>st</a:t>
            </a:r>
            <a:r>
              <a:rPr lang="sv-SE"/>
              <a:t> fler invånare i länet har fått ett digitalt program tilldelat sig jämfört med samma period i fjol</a:t>
            </a:r>
          </a:p>
        </p:txBody>
      </p:sp>
    </p:spTree>
    <p:extLst>
      <p:ext uri="{BB962C8B-B14F-4D97-AF65-F5344CB8AC3E}">
        <p14:creationId xmlns:p14="http://schemas.microsoft.com/office/powerpoint/2010/main" val="1194766919"/>
      </p:ext>
    </p:extLst>
  </p:cSld>
  <p:clrMapOvr>
    <a:masterClrMapping/>
  </p:clrMapOvr>
  <mc:AlternateContent xmlns:mc="http://schemas.openxmlformats.org/markup-compatibility/2006" xmlns:p14="http://schemas.microsoft.com/office/powerpoint/2010/main">
    <mc:Choice Requires="p14">
      <p:transition spd="med" p14:dur="700" advTm="99972">
        <p:fade/>
      </p:transition>
    </mc:Choice>
    <mc:Fallback xmlns="">
      <p:transition spd="med" advTm="99972">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9FA34956-4648-29A1-ED35-C6F9196D9E81}"/>
              </a:ext>
            </a:extLst>
          </p:cNvPr>
          <p:cNvSpPr txBox="1"/>
          <p:nvPr/>
        </p:nvSpPr>
        <p:spPr>
          <a:xfrm>
            <a:off x="579312" y="333734"/>
            <a:ext cx="6719985" cy="906449"/>
          </a:xfrm>
          <a:prstGeom prst="rect">
            <a:avLst/>
          </a:prstGeom>
          <a:noFill/>
        </p:spPr>
        <p:txBody>
          <a:bodyPr wrap="square" lIns="0" tIns="0" rIns="0" bIns="0" rtlCol="0">
            <a:noAutofit/>
          </a:bodyPr>
          <a:lstStyle/>
          <a:p>
            <a:pPr algn="l"/>
            <a:r>
              <a:rPr lang="sv-SE" sz="3200" b="1">
                <a:solidFill>
                  <a:schemeClr val="accent2"/>
                </a:solidFill>
                <a:latin typeface="+mj-lt"/>
                <a:ea typeface="+mj-ea"/>
                <a:cs typeface="+mj-cs"/>
              </a:rPr>
              <a:t>Webbtidbok- antal händelser totalt</a:t>
            </a:r>
          </a:p>
          <a:p>
            <a:pPr algn="l"/>
            <a:r>
              <a:rPr lang="sv-SE">
                <a:solidFill>
                  <a:schemeClr val="accent2"/>
                </a:solidFill>
              </a:rPr>
              <a:t>Avboka tid, Boka tid och Omboka tid</a:t>
            </a:r>
          </a:p>
        </p:txBody>
      </p:sp>
      <p:graphicFrame>
        <p:nvGraphicFramePr>
          <p:cNvPr id="5" name="Tabell 4">
            <a:extLst>
              <a:ext uri="{FF2B5EF4-FFF2-40B4-BE49-F238E27FC236}">
                <a16:creationId xmlns:a16="http://schemas.microsoft.com/office/drawing/2014/main" id="{657C9E67-BF5F-87B8-F850-6D69C1405DF3}"/>
              </a:ext>
            </a:extLst>
          </p:cNvPr>
          <p:cNvGraphicFramePr>
            <a:graphicFrameLocks noGrp="1"/>
          </p:cNvGraphicFramePr>
          <p:nvPr/>
        </p:nvGraphicFramePr>
        <p:xfrm>
          <a:off x="579312" y="1643568"/>
          <a:ext cx="7431627" cy="1877964"/>
        </p:xfrm>
        <a:graphic>
          <a:graphicData uri="http://schemas.openxmlformats.org/drawingml/2006/table">
            <a:tbl>
              <a:tblPr>
                <a:tableStyleId>{3C2FFA5D-87B4-456A-9821-1D502468CF0F}</a:tableStyleId>
              </a:tblPr>
              <a:tblGrid>
                <a:gridCol w="1810479">
                  <a:extLst>
                    <a:ext uri="{9D8B030D-6E8A-4147-A177-3AD203B41FA5}">
                      <a16:colId xmlns:a16="http://schemas.microsoft.com/office/drawing/2014/main" val="1051689600"/>
                    </a:ext>
                  </a:extLst>
                </a:gridCol>
                <a:gridCol w="2781414">
                  <a:extLst>
                    <a:ext uri="{9D8B030D-6E8A-4147-A177-3AD203B41FA5}">
                      <a16:colId xmlns:a16="http://schemas.microsoft.com/office/drawing/2014/main" val="1228815575"/>
                    </a:ext>
                  </a:extLst>
                </a:gridCol>
                <a:gridCol w="2839734">
                  <a:extLst>
                    <a:ext uri="{9D8B030D-6E8A-4147-A177-3AD203B41FA5}">
                      <a16:colId xmlns:a16="http://schemas.microsoft.com/office/drawing/2014/main" val="836810135"/>
                    </a:ext>
                  </a:extLst>
                </a:gridCol>
              </a:tblGrid>
              <a:tr h="675297">
                <a:tc>
                  <a:txBody>
                    <a:bodyPr/>
                    <a:lstStyle/>
                    <a:p>
                      <a:pPr marL="0" algn="ctr" defTabSz="914400" rtl="0" eaLnBrk="1" fontAlgn="b" latinLnBrk="0" hangingPunct="1">
                        <a:buNone/>
                      </a:pP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rPr>
                        <a:t> 2024</a:t>
                      </a: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rPr>
                        <a:t> 2025</a:t>
                      </a:r>
                      <a:endParaRPr lang="sv-SE" sz="1800" kern="1200">
                        <a:solidFill>
                          <a:schemeClr val="accent2"/>
                        </a:solidFill>
                        <a:latin typeface="+mn-lt"/>
                        <a:ea typeface="+mn-ea"/>
                        <a:cs typeface="+mn-cs"/>
                      </a:endParaRPr>
                    </a:p>
                  </a:txBody>
                  <a:tcPr marL="6350" marR="6350" marT="6350" anchor="b"/>
                </a:tc>
                <a:extLst>
                  <a:ext uri="{0D108BD9-81ED-4DB2-BD59-A6C34878D82A}">
                    <a16:rowId xmlns:a16="http://schemas.microsoft.com/office/drawing/2014/main" val="1026632775"/>
                  </a:ext>
                </a:extLst>
              </a:tr>
              <a:tr h="400889">
                <a:tc>
                  <a:txBody>
                    <a:bodyPr/>
                    <a:lstStyle/>
                    <a:p>
                      <a:pPr marL="0" algn="ctr" defTabSz="914400" rtl="0" eaLnBrk="1" fontAlgn="b" latinLnBrk="0" hangingPunct="1">
                        <a:buNone/>
                      </a:pPr>
                      <a:r>
                        <a:rPr lang="sv-SE" sz="1800" kern="1200">
                          <a:solidFill>
                            <a:schemeClr val="accent2"/>
                          </a:solidFill>
                        </a:rPr>
                        <a:t>T1 jan-april</a:t>
                      </a: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rPr>
                        <a:t>8887</a:t>
                      </a: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rPr>
                        <a:t>16985</a:t>
                      </a:r>
                      <a:endParaRPr lang="sv-SE" sz="1800" kern="1200">
                        <a:solidFill>
                          <a:schemeClr val="accent2"/>
                        </a:solidFill>
                        <a:latin typeface="+mn-lt"/>
                        <a:ea typeface="+mn-ea"/>
                        <a:cs typeface="+mn-cs"/>
                      </a:endParaRPr>
                    </a:p>
                  </a:txBody>
                  <a:tcPr marL="6350" marR="6350" marT="6350" anchor="b"/>
                </a:tc>
                <a:extLst>
                  <a:ext uri="{0D108BD9-81ED-4DB2-BD59-A6C34878D82A}">
                    <a16:rowId xmlns:a16="http://schemas.microsoft.com/office/drawing/2014/main" val="3864586336"/>
                  </a:ext>
                </a:extLst>
              </a:tr>
              <a:tr h="400889">
                <a:tc>
                  <a:txBody>
                    <a:bodyPr/>
                    <a:lstStyle/>
                    <a:p>
                      <a:pPr marL="0" algn="ctr" defTabSz="914400" rtl="0" eaLnBrk="1" fontAlgn="b" latinLnBrk="0" hangingPunct="1">
                        <a:buNone/>
                      </a:pPr>
                      <a:r>
                        <a:rPr lang="sv-SE" sz="1800" kern="1200">
                          <a:solidFill>
                            <a:schemeClr val="accent2"/>
                          </a:solidFill>
                        </a:rPr>
                        <a:t>T2 maj -aug</a:t>
                      </a: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rPr>
                        <a:t>8711</a:t>
                      </a: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rPr>
                        <a:t>11110</a:t>
                      </a:r>
                      <a:endParaRPr lang="sv-SE" sz="1800" kern="1200">
                        <a:solidFill>
                          <a:schemeClr val="accent2"/>
                        </a:solidFill>
                        <a:latin typeface="+mn-lt"/>
                        <a:ea typeface="+mn-ea"/>
                        <a:cs typeface="+mn-cs"/>
                      </a:endParaRPr>
                    </a:p>
                  </a:txBody>
                  <a:tcPr marL="6350" marR="6350" marT="6350" anchor="b"/>
                </a:tc>
                <a:extLst>
                  <a:ext uri="{0D108BD9-81ED-4DB2-BD59-A6C34878D82A}">
                    <a16:rowId xmlns:a16="http://schemas.microsoft.com/office/drawing/2014/main" val="3341264326"/>
                  </a:ext>
                </a:extLst>
              </a:tr>
              <a:tr h="400889">
                <a:tc>
                  <a:txBody>
                    <a:bodyPr/>
                    <a:lstStyle/>
                    <a:p>
                      <a:pPr marL="0" algn="ctr" defTabSz="914400" rtl="0" eaLnBrk="1" fontAlgn="b" latinLnBrk="0" hangingPunct="1">
                        <a:buNone/>
                      </a:pPr>
                      <a:r>
                        <a:rPr lang="sv-SE" sz="1800" kern="1200">
                          <a:solidFill>
                            <a:schemeClr val="accent2"/>
                          </a:solidFill>
                        </a:rPr>
                        <a:t>T3 sep-dec</a:t>
                      </a: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rPr>
                        <a:t>15350</a:t>
                      </a: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endParaRPr lang="sv-SE" sz="1800" kern="1200">
                        <a:solidFill>
                          <a:schemeClr val="accent2"/>
                        </a:solidFill>
                        <a:latin typeface="+mn-lt"/>
                        <a:ea typeface="+mn-ea"/>
                        <a:cs typeface="+mn-cs"/>
                      </a:endParaRPr>
                    </a:p>
                  </a:txBody>
                  <a:tcPr marL="6350" marR="6350" marT="6350" anchor="b"/>
                </a:tc>
                <a:extLst>
                  <a:ext uri="{0D108BD9-81ED-4DB2-BD59-A6C34878D82A}">
                    <a16:rowId xmlns:a16="http://schemas.microsoft.com/office/drawing/2014/main" val="4148080066"/>
                  </a:ext>
                </a:extLst>
              </a:tr>
            </a:tbl>
          </a:graphicData>
        </a:graphic>
      </p:graphicFrame>
      <p:graphicFrame>
        <p:nvGraphicFramePr>
          <p:cNvPr id="9" name="Tabell 8">
            <a:extLst>
              <a:ext uri="{FF2B5EF4-FFF2-40B4-BE49-F238E27FC236}">
                <a16:creationId xmlns:a16="http://schemas.microsoft.com/office/drawing/2014/main" id="{B1D034CE-FBB8-704A-F187-F6C32B515D07}"/>
              </a:ext>
            </a:extLst>
          </p:cNvPr>
          <p:cNvGraphicFramePr>
            <a:graphicFrameLocks noGrp="1"/>
          </p:cNvGraphicFramePr>
          <p:nvPr/>
        </p:nvGraphicFramePr>
        <p:xfrm>
          <a:off x="579312" y="3924917"/>
          <a:ext cx="7431627" cy="1877964"/>
        </p:xfrm>
        <a:graphic>
          <a:graphicData uri="http://schemas.openxmlformats.org/drawingml/2006/table">
            <a:tbl>
              <a:tblPr>
                <a:tableStyleId>{08FB837D-C827-4EFA-A057-4D05807E0F7C}</a:tableStyleId>
              </a:tblPr>
              <a:tblGrid>
                <a:gridCol w="1810479">
                  <a:extLst>
                    <a:ext uri="{9D8B030D-6E8A-4147-A177-3AD203B41FA5}">
                      <a16:colId xmlns:a16="http://schemas.microsoft.com/office/drawing/2014/main" val="1051689600"/>
                    </a:ext>
                  </a:extLst>
                </a:gridCol>
                <a:gridCol w="2781414">
                  <a:extLst>
                    <a:ext uri="{9D8B030D-6E8A-4147-A177-3AD203B41FA5}">
                      <a16:colId xmlns:a16="http://schemas.microsoft.com/office/drawing/2014/main" val="1228815575"/>
                    </a:ext>
                  </a:extLst>
                </a:gridCol>
                <a:gridCol w="2839734">
                  <a:extLst>
                    <a:ext uri="{9D8B030D-6E8A-4147-A177-3AD203B41FA5}">
                      <a16:colId xmlns:a16="http://schemas.microsoft.com/office/drawing/2014/main" val="836810135"/>
                    </a:ext>
                  </a:extLst>
                </a:gridCol>
              </a:tblGrid>
              <a:tr h="675297">
                <a:tc>
                  <a:txBody>
                    <a:bodyPr/>
                    <a:lstStyle/>
                    <a:p>
                      <a:pPr marL="0" algn="ctr" defTabSz="914400" rtl="0" eaLnBrk="1" fontAlgn="b" latinLnBrk="0" hangingPunct="1">
                        <a:buNone/>
                      </a:pP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rPr>
                        <a:t> 2024</a:t>
                      </a: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rPr>
                        <a:t> 2025</a:t>
                      </a:r>
                      <a:endParaRPr lang="sv-SE" sz="1800" kern="1200">
                        <a:solidFill>
                          <a:schemeClr val="accent2"/>
                        </a:solidFill>
                        <a:latin typeface="+mn-lt"/>
                        <a:ea typeface="+mn-ea"/>
                        <a:cs typeface="+mn-cs"/>
                      </a:endParaRPr>
                    </a:p>
                  </a:txBody>
                  <a:tcPr marL="6350" marR="6350" marT="6350" anchor="b"/>
                </a:tc>
                <a:extLst>
                  <a:ext uri="{0D108BD9-81ED-4DB2-BD59-A6C34878D82A}">
                    <a16:rowId xmlns:a16="http://schemas.microsoft.com/office/drawing/2014/main" val="1026632775"/>
                  </a:ext>
                </a:extLst>
              </a:tr>
              <a:tr h="400889">
                <a:tc>
                  <a:txBody>
                    <a:bodyPr/>
                    <a:lstStyle/>
                    <a:p>
                      <a:pPr marL="0" algn="ctr" defTabSz="914400" rtl="0" eaLnBrk="1" fontAlgn="b" latinLnBrk="0" hangingPunct="1">
                        <a:buNone/>
                      </a:pPr>
                      <a:r>
                        <a:rPr lang="sv-SE" sz="1800" kern="1200">
                          <a:solidFill>
                            <a:schemeClr val="accent2"/>
                          </a:solidFill>
                        </a:rPr>
                        <a:t>Jan-april</a:t>
                      </a: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rPr>
                        <a:t>8887</a:t>
                      </a: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rPr>
                        <a:t>16 985</a:t>
                      </a:r>
                      <a:endParaRPr lang="sv-SE" sz="1800" kern="1200">
                        <a:solidFill>
                          <a:schemeClr val="accent2"/>
                        </a:solidFill>
                        <a:latin typeface="+mn-lt"/>
                        <a:ea typeface="+mn-ea"/>
                        <a:cs typeface="+mn-cs"/>
                      </a:endParaRPr>
                    </a:p>
                  </a:txBody>
                  <a:tcPr marL="6350" marR="6350" marT="6350" anchor="b"/>
                </a:tc>
                <a:extLst>
                  <a:ext uri="{0D108BD9-81ED-4DB2-BD59-A6C34878D82A}">
                    <a16:rowId xmlns:a16="http://schemas.microsoft.com/office/drawing/2014/main" val="3864586336"/>
                  </a:ext>
                </a:extLst>
              </a:tr>
              <a:tr h="400889">
                <a:tc>
                  <a:txBody>
                    <a:bodyPr/>
                    <a:lstStyle/>
                    <a:p>
                      <a:pPr marL="0" algn="ctr" defTabSz="914400" rtl="0" eaLnBrk="1" fontAlgn="b" latinLnBrk="0" hangingPunct="1">
                        <a:buNone/>
                      </a:pPr>
                      <a:r>
                        <a:rPr lang="sv-SE" sz="1800" kern="1200">
                          <a:solidFill>
                            <a:schemeClr val="accent2"/>
                          </a:solidFill>
                        </a:rPr>
                        <a:t>Jan -aug</a:t>
                      </a: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rPr>
                        <a:t>17 598</a:t>
                      </a: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rPr>
                        <a:t>28 095</a:t>
                      </a:r>
                      <a:endParaRPr lang="sv-SE" sz="1800" kern="1200">
                        <a:solidFill>
                          <a:schemeClr val="accent2"/>
                        </a:solidFill>
                        <a:latin typeface="+mn-lt"/>
                        <a:ea typeface="+mn-ea"/>
                        <a:cs typeface="+mn-cs"/>
                      </a:endParaRPr>
                    </a:p>
                  </a:txBody>
                  <a:tcPr marL="6350" marR="6350" marT="6350" anchor="b"/>
                </a:tc>
                <a:extLst>
                  <a:ext uri="{0D108BD9-81ED-4DB2-BD59-A6C34878D82A}">
                    <a16:rowId xmlns:a16="http://schemas.microsoft.com/office/drawing/2014/main" val="3341264326"/>
                  </a:ext>
                </a:extLst>
              </a:tr>
              <a:tr h="400889">
                <a:tc>
                  <a:txBody>
                    <a:bodyPr/>
                    <a:lstStyle/>
                    <a:p>
                      <a:pPr marL="0" algn="ctr" defTabSz="914400" rtl="0" eaLnBrk="1" fontAlgn="b" latinLnBrk="0" hangingPunct="1">
                        <a:buNone/>
                      </a:pPr>
                      <a:r>
                        <a:rPr lang="sv-SE" sz="1800" kern="1200">
                          <a:solidFill>
                            <a:schemeClr val="accent2"/>
                          </a:solidFill>
                        </a:rPr>
                        <a:t>Jan-dec</a:t>
                      </a: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r>
                        <a:rPr lang="sv-SE" sz="1800" kern="1200">
                          <a:solidFill>
                            <a:schemeClr val="accent2"/>
                          </a:solidFill>
                        </a:rPr>
                        <a:t>32 948</a:t>
                      </a:r>
                      <a:endParaRPr lang="sv-SE" sz="1800" kern="1200">
                        <a:solidFill>
                          <a:schemeClr val="accent2"/>
                        </a:solidFill>
                        <a:latin typeface="+mn-lt"/>
                        <a:ea typeface="+mn-ea"/>
                        <a:cs typeface="+mn-cs"/>
                      </a:endParaRPr>
                    </a:p>
                  </a:txBody>
                  <a:tcPr marL="6350" marR="6350" marT="6350" anchor="b"/>
                </a:tc>
                <a:tc>
                  <a:txBody>
                    <a:bodyPr/>
                    <a:lstStyle/>
                    <a:p>
                      <a:pPr marL="0" algn="ctr" defTabSz="914400" rtl="0" eaLnBrk="1" fontAlgn="b" latinLnBrk="0" hangingPunct="1">
                        <a:buNone/>
                      </a:pPr>
                      <a:endParaRPr lang="sv-SE" sz="1800" kern="1200">
                        <a:solidFill>
                          <a:schemeClr val="accent2"/>
                        </a:solidFill>
                        <a:latin typeface="+mn-lt"/>
                        <a:ea typeface="+mn-ea"/>
                        <a:cs typeface="+mn-cs"/>
                      </a:endParaRPr>
                    </a:p>
                  </a:txBody>
                  <a:tcPr marL="6350" marR="6350" marT="6350" anchor="b"/>
                </a:tc>
                <a:extLst>
                  <a:ext uri="{0D108BD9-81ED-4DB2-BD59-A6C34878D82A}">
                    <a16:rowId xmlns:a16="http://schemas.microsoft.com/office/drawing/2014/main" val="4148080066"/>
                  </a:ext>
                </a:extLst>
              </a:tr>
            </a:tbl>
          </a:graphicData>
        </a:graphic>
      </p:graphicFrame>
    </p:spTree>
    <p:extLst>
      <p:ext uri="{BB962C8B-B14F-4D97-AF65-F5344CB8AC3E}">
        <p14:creationId xmlns:p14="http://schemas.microsoft.com/office/powerpoint/2010/main" val="1504640087"/>
      </p:ext>
    </p:extLst>
  </p:cSld>
  <p:clrMapOvr>
    <a:masterClrMapping/>
  </p:clrMapOvr>
  <mc:AlternateContent xmlns:mc="http://schemas.openxmlformats.org/markup-compatibility/2006" xmlns:p14="http://schemas.microsoft.com/office/powerpoint/2010/main">
    <mc:Choice Requires="p14">
      <p:transition spd="med" p14:dur="700" advTm="133304">
        <p:fade/>
      </p:transition>
    </mc:Choice>
    <mc:Fallback xmlns="">
      <p:transition spd="med" advTm="133304">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ADEE20DA-1CB2-4ACE-E68C-7300451EB5B0}"/>
              </a:ext>
            </a:extLst>
          </p:cNvPr>
          <p:cNvPicPr>
            <a:picLocks noChangeAspect="1"/>
          </p:cNvPicPr>
          <p:nvPr/>
        </p:nvPicPr>
        <p:blipFill>
          <a:blip r:embed="rId2"/>
          <a:srcRect l="6716" r="4409" b="-2"/>
          <a:stretch>
            <a:fillRect/>
          </a:stretch>
        </p:blipFill>
        <p:spPr>
          <a:xfrm>
            <a:off x="20" y="10"/>
            <a:ext cx="5409024" cy="6115040"/>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044" h="6858000">
                <a:moveTo>
                  <a:pt x="0" y="0"/>
                </a:moveTo>
                <a:lnTo>
                  <a:pt x="4724633" y="0"/>
                </a:lnTo>
                <a:cubicBezTo>
                  <a:pt x="5544943" y="1510553"/>
                  <a:pt x="5691367" y="5015753"/>
                  <a:pt x="4814281" y="6858000"/>
                </a:cubicBezTo>
                <a:lnTo>
                  <a:pt x="0" y="6858000"/>
                </a:lnTo>
                <a:lnTo>
                  <a:pt x="0" y="0"/>
                </a:lnTo>
                <a:close/>
              </a:path>
            </a:pathLst>
          </a:custGeom>
          <a:noFill/>
          <a:ln>
            <a:noFill/>
          </a:ln>
        </p:spPr>
      </p:pic>
      <p:sp>
        <p:nvSpPr>
          <p:cNvPr id="3" name="Rubrik 2">
            <a:extLst>
              <a:ext uri="{FF2B5EF4-FFF2-40B4-BE49-F238E27FC236}">
                <a16:creationId xmlns:a16="http://schemas.microsoft.com/office/drawing/2014/main" id="{D13D82AB-5420-1DA8-0265-507DE92FA572}"/>
              </a:ext>
            </a:extLst>
          </p:cNvPr>
          <p:cNvSpPr>
            <a:spLocks noGrp="1"/>
          </p:cNvSpPr>
          <p:nvPr>
            <p:ph type="title"/>
          </p:nvPr>
        </p:nvSpPr>
        <p:spPr>
          <a:xfrm>
            <a:off x="5994659" y="2816086"/>
            <a:ext cx="5732929" cy="831575"/>
          </a:xfrm>
        </p:spPr>
        <p:txBody>
          <a:bodyPr anchor="t">
            <a:normAutofit/>
          </a:bodyPr>
          <a:lstStyle/>
          <a:p>
            <a:r>
              <a:rPr lang="sv-SE"/>
              <a:t>Info från Cosmic</a:t>
            </a:r>
          </a:p>
        </p:txBody>
      </p:sp>
    </p:spTree>
    <p:extLst>
      <p:ext uri="{BB962C8B-B14F-4D97-AF65-F5344CB8AC3E}">
        <p14:creationId xmlns:p14="http://schemas.microsoft.com/office/powerpoint/2010/main" val="2084123043"/>
      </p:ext>
    </p:extLst>
  </p:cSld>
  <p:clrMapOvr>
    <a:masterClrMapping/>
  </p:clrMapOvr>
  <mc:AlternateContent xmlns:mc="http://schemas.openxmlformats.org/markup-compatibility/2006" xmlns:p14="http://schemas.microsoft.com/office/powerpoint/2010/main">
    <mc:Choice Requires="p14">
      <p:transition spd="med" p14:dur="700" advTm="22256">
        <p:fade/>
      </p:transition>
    </mc:Choice>
    <mc:Fallback xmlns="">
      <p:transition spd="med" advTm="2225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ör bild agenda">
            <a:extLst>
              <a:ext uri="{FF2B5EF4-FFF2-40B4-BE49-F238E27FC236}">
                <a16:creationId xmlns:a16="http://schemas.microsoft.com/office/drawing/2014/main" id="{A5A72466-3947-AD3D-9328-6D64E63C6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55" y="907136"/>
            <a:ext cx="4163677" cy="27191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ruta 1">
            <a:extLst>
              <a:ext uri="{FF2B5EF4-FFF2-40B4-BE49-F238E27FC236}">
                <a16:creationId xmlns:a16="http://schemas.microsoft.com/office/drawing/2014/main" id="{27D05E01-017D-8B9D-7436-7061E5AF124B}"/>
              </a:ext>
            </a:extLst>
          </p:cNvPr>
          <p:cNvSpPr txBox="1"/>
          <p:nvPr/>
        </p:nvSpPr>
        <p:spPr>
          <a:xfrm>
            <a:off x="5465778" y="2644155"/>
            <a:ext cx="4905214" cy="4045058"/>
          </a:xfrm>
          <a:prstGeom prst="rect">
            <a:avLst/>
          </a:prstGeom>
          <a:noFill/>
        </p:spPr>
        <p:txBody>
          <a:bodyPr wrap="square" lIns="0" tIns="0" rIns="0" bIns="0" rtlCol="0" anchor="t">
            <a:noAutofit/>
          </a:bodyPr>
          <a:lstStyle/>
          <a:p>
            <a:pPr marL="285750" indent="-285750" algn="l">
              <a:buFont typeface="Arial" panose="020B0604020202020204" pitchFamily="34" charset="0"/>
              <a:buChar char="•"/>
            </a:pPr>
            <a:r>
              <a:rPr lang="sv-SE" sz="2400">
                <a:solidFill>
                  <a:schemeClr val="accent2"/>
                </a:solidFill>
              </a:rPr>
              <a:t>Återblick förra forumet</a:t>
            </a:r>
          </a:p>
          <a:p>
            <a:pPr marL="285750" indent="-285750" algn="l">
              <a:buFont typeface="Arial" panose="020B0604020202020204" pitchFamily="34" charset="0"/>
              <a:buChar char="•"/>
            </a:pPr>
            <a:r>
              <a:rPr lang="sv-SE" sz="2400">
                <a:solidFill>
                  <a:schemeClr val="accent2"/>
                </a:solidFill>
                <a:ea typeface="Open Sans"/>
                <a:cs typeface="Open Sans"/>
              </a:rPr>
              <a:t>Förvaltningen informerar</a:t>
            </a:r>
          </a:p>
          <a:p>
            <a:pPr marL="285750" indent="-285750" algn="l">
              <a:buFont typeface="Arial" panose="020B0604020202020204" pitchFamily="34" charset="0"/>
              <a:buChar char="•"/>
            </a:pPr>
            <a:r>
              <a:rPr lang="sv-SE" sz="2400">
                <a:solidFill>
                  <a:schemeClr val="accent2"/>
                </a:solidFill>
                <a:ea typeface="Open Sans"/>
                <a:cs typeface="Open Sans"/>
              </a:rPr>
              <a:t>Cosmic uppdatering</a:t>
            </a:r>
          </a:p>
          <a:p>
            <a:pPr marL="285750" indent="-285750" algn="l">
              <a:buFont typeface="Arial" panose="020B0604020202020204" pitchFamily="34" charset="0"/>
              <a:buChar char="•"/>
            </a:pPr>
            <a:r>
              <a:rPr lang="sv-SE" sz="2400">
                <a:solidFill>
                  <a:schemeClr val="accent2"/>
                </a:solidFill>
                <a:ea typeface="Open Sans"/>
                <a:cs typeface="Open Sans"/>
              </a:rPr>
              <a:t>Statistik efter T2</a:t>
            </a:r>
          </a:p>
          <a:p>
            <a:pPr marL="285750" indent="-285750">
              <a:buFont typeface="Arial" panose="020B0604020202020204" pitchFamily="34" charset="0"/>
              <a:buChar char="•"/>
            </a:pPr>
            <a:r>
              <a:rPr lang="sv-SE" sz="2400">
                <a:solidFill>
                  <a:schemeClr val="accent2"/>
                </a:solidFill>
                <a:ea typeface="Open Sans"/>
                <a:cs typeface="Open Sans"/>
              </a:rPr>
              <a:t>En liten kurs i klarspråk</a:t>
            </a:r>
          </a:p>
        </p:txBody>
      </p:sp>
    </p:spTree>
    <p:extLst>
      <p:ext uri="{BB962C8B-B14F-4D97-AF65-F5344CB8AC3E}">
        <p14:creationId xmlns:p14="http://schemas.microsoft.com/office/powerpoint/2010/main" val="2987575398"/>
      </p:ext>
    </p:extLst>
  </p:cSld>
  <p:clrMapOvr>
    <a:masterClrMapping/>
  </p:clrMapOvr>
  <mc:AlternateContent xmlns:mc="http://schemas.openxmlformats.org/markup-compatibility/2006" xmlns:p14="http://schemas.microsoft.com/office/powerpoint/2010/main">
    <mc:Choice Requires="p14">
      <p:transition spd="med" p14:dur="700" advTm="72269">
        <p:fade/>
      </p:transition>
    </mc:Choice>
    <mc:Fallback xmlns="">
      <p:transition spd="med" advTm="72269">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1B6FAE1C-EA58-13B5-4C89-A00A10748177}"/>
              </a:ext>
            </a:extLst>
          </p:cNvPr>
          <p:cNvSpPr>
            <a:spLocks noGrp="1"/>
          </p:cNvSpPr>
          <p:nvPr/>
        </p:nvSpPr>
        <p:spPr>
          <a:xfrm>
            <a:off x="276720" y="273435"/>
            <a:ext cx="10465200" cy="64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3400" b="1">
                <a:solidFill>
                  <a:schemeClr val="accent2"/>
                </a:solidFill>
              </a:rPr>
              <a:t>Öppet tidbokningsmeddelande</a:t>
            </a:r>
          </a:p>
        </p:txBody>
      </p:sp>
      <p:sp>
        <p:nvSpPr>
          <p:cNvPr id="6" name="Platshållare för innehåll 2">
            <a:extLst>
              <a:ext uri="{FF2B5EF4-FFF2-40B4-BE49-F238E27FC236}">
                <a16:creationId xmlns:a16="http://schemas.microsoft.com/office/drawing/2014/main" id="{34DC88AA-1BEE-D666-5885-25623DCFA7EE}"/>
              </a:ext>
            </a:extLst>
          </p:cNvPr>
          <p:cNvSpPr>
            <a:spLocks noGrp="1"/>
          </p:cNvSpPr>
          <p:nvPr/>
        </p:nvSpPr>
        <p:spPr>
          <a:xfrm>
            <a:off x="276720" y="938722"/>
            <a:ext cx="7127931" cy="923186"/>
          </a:xfrm>
          <a:prstGeom prst="rect">
            <a:avLst/>
          </a:prstGeom>
        </p:spPr>
        <p:txBody>
          <a:bodyPr vert="horz" lIns="91440" tIns="45720" rIns="91440" bIns="45720" rtlCol="0">
            <a:normAutofit fontScale="92500" lnSpcReduction="20000"/>
          </a:bodyPr>
          <a:lstStyle>
            <a:lvl1pPr marL="252000" indent="-252000" algn="l" defTabSz="914400" rtl="0" eaLnBrk="1" latinLnBrk="0" hangingPunct="1">
              <a:lnSpc>
                <a:spcPct val="110000"/>
              </a:lnSpc>
              <a:spcBef>
                <a:spcPts val="600"/>
              </a:spcBef>
              <a:buClr>
                <a:schemeClr val="accent1"/>
              </a:buClr>
              <a:buFont typeface="Wingdings" panose="05000000000000000000" pitchFamily="2" charset="2"/>
              <a:buChar char="§"/>
              <a:defRPr sz="2200" kern="1200">
                <a:solidFill>
                  <a:schemeClr val="tx1"/>
                </a:solidFill>
                <a:latin typeface="+mn-lt"/>
                <a:ea typeface="+mn-ea"/>
                <a:cs typeface="+mn-cs"/>
              </a:defRPr>
            </a:lvl1pPr>
            <a:lvl2pPr marL="504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2pPr>
            <a:lvl3pPr marL="756000" indent="-252000" algn="l" defTabSz="914400" rtl="0" eaLnBrk="1" latinLnBrk="0" hangingPunct="1">
              <a:lnSpc>
                <a:spcPct val="110000"/>
              </a:lnSpc>
              <a:spcBef>
                <a:spcPts val="600"/>
              </a:spcBef>
              <a:buClr>
                <a:schemeClr val="bg1">
                  <a:lumMod val="50000"/>
                </a:schemeClr>
              </a:buClr>
              <a:buFont typeface="Wingdings" panose="05000000000000000000" pitchFamily="2" charset="2"/>
              <a:buChar char="§"/>
              <a:defRPr sz="2000" kern="1200">
                <a:solidFill>
                  <a:schemeClr val="tx1"/>
                </a:solidFill>
                <a:latin typeface="+mn-lt"/>
                <a:ea typeface="+mn-ea"/>
                <a:cs typeface="+mn-cs"/>
              </a:defRPr>
            </a:lvl3pPr>
            <a:lvl4pPr marL="1008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4pPr>
            <a:lvl5pPr marL="252000" indent="-252000" algn="l" defTabSz="914400" rtl="0" eaLnBrk="1" latinLnBrk="0" hangingPunct="1">
              <a:lnSpc>
                <a:spcPct val="110000"/>
              </a:lnSpc>
              <a:spcBef>
                <a:spcPts val="6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i="1">
                <a:solidFill>
                  <a:schemeClr val="accent2"/>
                </a:solidFill>
              </a:rPr>
              <a:t>Nu finns möjligheten att aktivera en ny funktion som automatiskt skickar ett meddelande till patienten när det är dags att boka en tid i webbtidboken.</a:t>
            </a:r>
            <a:endParaRPr lang="sv-SE">
              <a:solidFill>
                <a:schemeClr val="accent2"/>
              </a:solidFill>
            </a:endParaRPr>
          </a:p>
          <a:p>
            <a:endParaRPr lang="sv-SE"/>
          </a:p>
          <a:p>
            <a:endParaRPr lang="sv-SE"/>
          </a:p>
        </p:txBody>
      </p:sp>
      <p:pic>
        <p:nvPicPr>
          <p:cNvPr id="1026" name="Picture 2">
            <a:extLst>
              <a:ext uri="{FF2B5EF4-FFF2-40B4-BE49-F238E27FC236}">
                <a16:creationId xmlns:a16="http://schemas.microsoft.com/office/drawing/2014/main" id="{4634598D-409E-39BC-3AEB-C0E4F0777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542" y="2325303"/>
            <a:ext cx="5653087" cy="2979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261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877D6-3328-D6E3-A91E-DEA808D8FC76}"/>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0635CA0D-6EE8-5758-E5E3-ED18195371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0385" y="2554582"/>
            <a:ext cx="5285263" cy="2785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Platshållare för innehåll 2">
            <a:extLst>
              <a:ext uri="{FF2B5EF4-FFF2-40B4-BE49-F238E27FC236}">
                <a16:creationId xmlns:a16="http://schemas.microsoft.com/office/drawing/2014/main" id="{C4DE433B-D6A5-6BA8-70EC-E17D3B126529}"/>
              </a:ext>
            </a:extLst>
          </p:cNvPr>
          <p:cNvSpPr>
            <a:spLocks noGrp="1"/>
          </p:cNvSpPr>
          <p:nvPr>
            <p:ph type="body" sz="half" idx="2"/>
          </p:nvPr>
        </p:nvSpPr>
        <p:spPr>
          <a:xfrm>
            <a:off x="271333" y="1089678"/>
            <a:ext cx="4708171" cy="4307270"/>
          </a:xfrm>
        </p:spPr>
        <p:txBody>
          <a:bodyPr>
            <a:noAutofit/>
          </a:bodyPr>
          <a:lstStyle/>
          <a:p>
            <a:r>
              <a:rPr lang="sv-SE" sz="1400" b="1"/>
              <a:t>Så fungerar det</a:t>
            </a:r>
          </a:p>
          <a:p>
            <a:pPr marL="285750" indent="-285750">
              <a:buFont typeface="Arial" panose="020B0604020202020204" pitchFamily="34" charset="0"/>
              <a:buChar char="•"/>
            </a:pPr>
            <a:r>
              <a:rPr lang="sv-SE"/>
              <a:t>Vårdpersonal lägger upp ett bokningsunderlag av en webbtidboksvårdtjänst på väntelistan.</a:t>
            </a:r>
          </a:p>
          <a:p>
            <a:pPr marL="285750" indent="-285750">
              <a:buFont typeface="Arial" panose="020B0604020202020204" pitchFamily="34" charset="0"/>
              <a:buChar char="•"/>
            </a:pPr>
            <a:r>
              <a:rPr lang="sv-SE"/>
              <a:t>När det återstår 30 dagar till bevakningsdatumet i bokningsunderlaget skickas ett öppet tidbokningsmeddelande till patienten.</a:t>
            </a:r>
          </a:p>
          <a:p>
            <a:pPr marL="285750" indent="-285750">
              <a:buFont typeface="Arial" panose="020B0604020202020204" pitchFamily="34" charset="0"/>
              <a:buChar char="•"/>
            </a:pPr>
            <a:r>
              <a:rPr lang="sv-SE"/>
              <a:t>När patienten, i meddelandet, klickar på </a:t>
            </a:r>
            <a:r>
              <a:rPr lang="sv-SE" b="1"/>
              <a:t>Boka tid</a:t>
            </a:r>
            <a:r>
              <a:rPr lang="sv-SE"/>
              <a:t> kommer de direkt till steg 3 i webbtidboken (kalendervyn).</a:t>
            </a:r>
          </a:p>
          <a:p>
            <a:endParaRPr lang="sv-SE" sz="1400"/>
          </a:p>
        </p:txBody>
      </p:sp>
      <p:cxnSp>
        <p:nvCxnSpPr>
          <p:cNvPr id="7" name="Koppling: vinklad 6">
            <a:extLst>
              <a:ext uri="{FF2B5EF4-FFF2-40B4-BE49-F238E27FC236}">
                <a16:creationId xmlns:a16="http://schemas.microsoft.com/office/drawing/2014/main" id="{62320898-F1C5-AEFB-6393-9428BA4E0CC3}"/>
              </a:ext>
            </a:extLst>
          </p:cNvPr>
          <p:cNvCxnSpPr>
            <a:cxnSpLocks/>
          </p:cNvCxnSpPr>
          <p:nvPr/>
        </p:nvCxnSpPr>
        <p:spPr>
          <a:xfrm flipV="1">
            <a:off x="4748542" y="4679463"/>
            <a:ext cx="1187449" cy="248072"/>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ubrik 1">
            <a:extLst>
              <a:ext uri="{FF2B5EF4-FFF2-40B4-BE49-F238E27FC236}">
                <a16:creationId xmlns:a16="http://schemas.microsoft.com/office/drawing/2014/main" id="{4D658EB8-7293-7E51-661E-AA86CB66AD36}"/>
              </a:ext>
            </a:extLst>
          </p:cNvPr>
          <p:cNvSpPr txBox="1">
            <a:spLocks/>
          </p:cNvSpPr>
          <p:nvPr/>
        </p:nvSpPr>
        <p:spPr>
          <a:xfrm>
            <a:off x="162755" y="309532"/>
            <a:ext cx="5773236" cy="64800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3400" b="1">
                <a:solidFill>
                  <a:schemeClr val="accent2"/>
                </a:solidFill>
              </a:rPr>
              <a:t>Öppet tidbokningsmeddelande</a:t>
            </a:r>
          </a:p>
        </p:txBody>
      </p:sp>
      <p:pic>
        <p:nvPicPr>
          <p:cNvPr id="6" name="Bildobjekt 5">
            <a:extLst>
              <a:ext uri="{FF2B5EF4-FFF2-40B4-BE49-F238E27FC236}">
                <a16:creationId xmlns:a16="http://schemas.microsoft.com/office/drawing/2014/main" id="{6BE1B453-40FC-0265-B237-562ED6542C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20790" y="3243313"/>
            <a:ext cx="2871846" cy="27729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544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FE30320-2926-A475-3FBC-675180E1DEFC}"/>
              </a:ext>
            </a:extLst>
          </p:cNvPr>
          <p:cNvSpPr txBox="1"/>
          <p:nvPr/>
        </p:nvSpPr>
        <p:spPr>
          <a:xfrm>
            <a:off x="375011" y="283522"/>
            <a:ext cx="7518952" cy="4247317"/>
          </a:xfrm>
          <a:prstGeom prst="rect">
            <a:avLst/>
          </a:prstGeom>
          <a:noFill/>
        </p:spPr>
        <p:txBody>
          <a:bodyPr wrap="square">
            <a:spAutoFit/>
          </a:bodyPr>
          <a:lstStyle/>
          <a:p>
            <a:r>
              <a:rPr lang="sv-SE" sz="1800" b="1">
                <a:solidFill>
                  <a:schemeClr val="accent2"/>
                </a:solidFill>
              </a:rPr>
              <a:t>     Bra att veta</a:t>
            </a:r>
          </a:p>
          <a:p>
            <a:endParaRPr lang="sv-SE" sz="1800" b="1">
              <a:solidFill>
                <a:schemeClr val="accent2"/>
              </a:solidFill>
            </a:endParaRPr>
          </a:p>
          <a:p>
            <a:pPr marL="285750" indent="-285750">
              <a:buFont typeface="Arial" panose="020B0604020202020204" pitchFamily="34" charset="0"/>
              <a:buChar char="•"/>
            </a:pPr>
            <a:r>
              <a:rPr lang="sv-SE" sz="1800">
                <a:solidFill>
                  <a:schemeClr val="accent2"/>
                </a:solidFill>
              </a:rPr>
              <a:t>Det går att lägga till en enhetsspecifik text för varje vårdtjänst med information. </a:t>
            </a:r>
          </a:p>
          <a:p>
            <a:pPr marL="285750" indent="-285750">
              <a:buFont typeface="Arial" panose="020B0604020202020204" pitchFamily="34" charset="0"/>
              <a:buChar char="•"/>
            </a:pPr>
            <a:r>
              <a:rPr lang="sv-SE" sz="1800">
                <a:solidFill>
                  <a:schemeClr val="accent2"/>
                </a:solidFill>
              </a:rPr>
              <a:t>I exemplet ovan är det texten: </a:t>
            </a:r>
            <a:r>
              <a:rPr lang="sv-SE" sz="1800" i="1">
                <a:solidFill>
                  <a:schemeClr val="accent2"/>
                </a:solidFill>
              </a:rPr>
              <a:t>"Nu kan du boka en tid för läkarbesök. Om du inte hittar en lämplig tid, kontakta oss via telefon. OBS! Innan du bokar en tid ska formuläret du fått i din inkorg besvaras". </a:t>
            </a:r>
            <a:r>
              <a:rPr lang="sv-SE" sz="1800">
                <a:solidFill>
                  <a:schemeClr val="accent2"/>
                </a:solidFill>
              </a:rPr>
              <a:t>Denna text visas endast i det öppna tidbokningsmeddelandet.</a:t>
            </a:r>
          </a:p>
          <a:p>
            <a:pPr marL="285750" indent="-285750">
              <a:buFont typeface="Arial" panose="020B0604020202020204" pitchFamily="34" charset="0"/>
              <a:buChar char="•"/>
            </a:pPr>
            <a:endParaRPr lang="sv-SE" sz="1800">
              <a:solidFill>
                <a:schemeClr val="accent2"/>
              </a:solidFill>
            </a:endParaRPr>
          </a:p>
          <a:p>
            <a:pPr marL="285750" indent="-285750">
              <a:buFont typeface="Arial" panose="020B0604020202020204" pitchFamily="34" charset="0"/>
              <a:buChar char="•"/>
            </a:pPr>
            <a:r>
              <a:rPr lang="sv-SE" sz="1800">
                <a:solidFill>
                  <a:schemeClr val="accent2"/>
                </a:solidFill>
              </a:rPr>
              <a:t>Funktionen aktiveras per enhet för alla webbtidböcker som kräver bokningsunderlag. Det vill säga ett tidbokningsmeddelande skickas då ut för alla MVK-vårdtjänster med kravet bokningsunderlag på aktuell enhet.</a:t>
            </a:r>
          </a:p>
          <a:p>
            <a:endParaRPr lang="sv-SE" sz="1800">
              <a:solidFill>
                <a:schemeClr val="accent2"/>
              </a:solidFill>
            </a:endParaRPr>
          </a:p>
        </p:txBody>
      </p:sp>
      <p:sp>
        <p:nvSpPr>
          <p:cNvPr id="2" name="Rektangel: rundade hörn 1">
            <a:extLst>
              <a:ext uri="{FF2B5EF4-FFF2-40B4-BE49-F238E27FC236}">
                <a16:creationId xmlns:a16="http://schemas.microsoft.com/office/drawing/2014/main" id="{00EF1184-00C5-9D25-E21C-B299AEE35E85}"/>
              </a:ext>
            </a:extLst>
          </p:cNvPr>
          <p:cNvSpPr/>
          <p:nvPr/>
        </p:nvSpPr>
        <p:spPr>
          <a:xfrm>
            <a:off x="675988" y="4288033"/>
            <a:ext cx="6916998" cy="1739348"/>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a:solidFill>
                  <a:schemeClr val="accent2"/>
                </a:solidFill>
              </a:rPr>
              <a:t>Vill du aktivera funktionen?</a:t>
            </a:r>
          </a:p>
          <a:p>
            <a:endParaRPr lang="sv-SE" b="1">
              <a:solidFill>
                <a:schemeClr val="accent2"/>
              </a:solidFill>
            </a:endParaRPr>
          </a:p>
          <a:p>
            <a:r>
              <a:rPr lang="sv-SE">
                <a:solidFill>
                  <a:schemeClr val="accent2"/>
                </a:solidFill>
              </a:rPr>
              <a:t>Kontakta din Cosmic områdesansvarige, som skickar ett ärende för aktivering.</a:t>
            </a:r>
          </a:p>
        </p:txBody>
      </p:sp>
    </p:spTree>
    <p:extLst>
      <p:ext uri="{BB962C8B-B14F-4D97-AF65-F5344CB8AC3E}">
        <p14:creationId xmlns:p14="http://schemas.microsoft.com/office/powerpoint/2010/main" val="92446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9A7E5-38E7-6BBD-A910-CC52D8F1013C}"/>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2037AAA-3FC4-BFE1-8BE0-AAC33959B38B}"/>
              </a:ext>
            </a:extLst>
          </p:cNvPr>
          <p:cNvSpPr>
            <a:spLocks noGrp="1"/>
          </p:cNvSpPr>
          <p:nvPr>
            <p:ph type="body" sz="half" idx="2"/>
          </p:nvPr>
        </p:nvSpPr>
        <p:spPr>
          <a:xfrm>
            <a:off x="337226" y="1523206"/>
            <a:ext cx="4580068" cy="3811588"/>
          </a:xfrm>
        </p:spPr>
        <p:txBody>
          <a:bodyPr>
            <a:normAutofit fontScale="92500" lnSpcReduction="20000"/>
          </a:bodyPr>
          <a:lstStyle/>
          <a:p>
            <a:pPr marL="285750" indent="-285750">
              <a:buFont typeface="Arial" panose="020B0604020202020204" pitchFamily="34" charset="0"/>
              <a:buChar char="•"/>
            </a:pPr>
            <a:r>
              <a:rPr lang="sv-SE" sz="1800"/>
              <a:t>För webbtidböcker som inte har något krav eller enbart kravet remiss kan inte funktionen öppet tidbokningsmeddelande användas</a:t>
            </a:r>
          </a:p>
          <a:p>
            <a:pPr marL="285750" indent="-285750">
              <a:buFont typeface="Arial" panose="020B0604020202020204" pitchFamily="34" charset="0"/>
              <a:buChar char="•"/>
            </a:pPr>
            <a:r>
              <a:rPr lang="sv-SE" sz="1800"/>
              <a:t>Då kan istället en mall i 1177 e-tjänsters personalverktyg användas och skickas ut för att uppmärksamma patienter på att det är dags att boka en tid i webbtidboken</a:t>
            </a:r>
          </a:p>
          <a:p>
            <a:pPr marL="285750" indent="-285750">
              <a:buFont typeface="Arial" panose="020B0604020202020204" pitchFamily="34" charset="0"/>
              <a:buChar char="•"/>
            </a:pPr>
            <a:r>
              <a:rPr lang="sv-SE" sz="1800"/>
              <a:t>Beställs via 1177 e-tjänsters FBL, </a:t>
            </a:r>
            <a:r>
              <a:rPr lang="sv-SE" sz="1800">
                <a:hlinkClick r:id="rId2"/>
              </a:rPr>
              <a:t>1177etjanster@regionjh.se</a:t>
            </a:r>
            <a:endParaRPr lang="sv-SE" sz="1800"/>
          </a:p>
          <a:p>
            <a:pPr marL="285750" indent="-285750">
              <a:buFont typeface="Arial" panose="020B0604020202020204" pitchFamily="34" charset="0"/>
              <a:buChar char="•"/>
            </a:pPr>
            <a:endParaRPr lang="sv-SE"/>
          </a:p>
          <a:p>
            <a:endParaRPr lang="sv-SE"/>
          </a:p>
          <a:p>
            <a:endParaRPr lang="sv-SE"/>
          </a:p>
        </p:txBody>
      </p:sp>
      <p:sp>
        <p:nvSpPr>
          <p:cNvPr id="10" name="Rubrik 1">
            <a:extLst>
              <a:ext uri="{FF2B5EF4-FFF2-40B4-BE49-F238E27FC236}">
                <a16:creationId xmlns:a16="http://schemas.microsoft.com/office/drawing/2014/main" id="{18B2724E-5A6E-A2D4-57FA-373750562A42}"/>
              </a:ext>
            </a:extLst>
          </p:cNvPr>
          <p:cNvSpPr txBox="1">
            <a:spLocks/>
          </p:cNvSpPr>
          <p:nvPr/>
        </p:nvSpPr>
        <p:spPr>
          <a:xfrm>
            <a:off x="214134" y="651573"/>
            <a:ext cx="10465200" cy="64800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a:solidFill>
                  <a:schemeClr val="accent2"/>
                </a:solidFill>
              </a:rPr>
              <a:t>Meddelande till patient för andra webbtidböcker</a:t>
            </a:r>
          </a:p>
        </p:txBody>
      </p:sp>
      <p:pic>
        <p:nvPicPr>
          <p:cNvPr id="7" name="Bildobjekt 6" descr="En bild som visar text, Teckensnitt, nummer, linje&#10;&#10;AI-genererat innehåll kan vara felaktigt.">
            <a:extLst>
              <a:ext uri="{FF2B5EF4-FFF2-40B4-BE49-F238E27FC236}">
                <a16:creationId xmlns:a16="http://schemas.microsoft.com/office/drawing/2014/main" id="{00669C82-7E3A-4D17-BD3F-4864A6CA2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294" y="3009772"/>
            <a:ext cx="7144418" cy="2768462"/>
          </a:xfrm>
          <a:prstGeom prst="rect">
            <a:avLst/>
          </a:prstGeom>
        </p:spPr>
      </p:pic>
    </p:spTree>
    <p:extLst>
      <p:ext uri="{BB962C8B-B14F-4D97-AF65-F5344CB8AC3E}">
        <p14:creationId xmlns:p14="http://schemas.microsoft.com/office/powerpoint/2010/main" val="1056729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FE23C66-38D4-0C5E-4CDC-14ED66CD05E0}"/>
              </a:ext>
            </a:extLst>
          </p:cNvPr>
          <p:cNvSpPr>
            <a:spLocks noGrp="1"/>
          </p:cNvSpPr>
          <p:nvPr>
            <p:ph type="title"/>
          </p:nvPr>
        </p:nvSpPr>
        <p:spPr>
          <a:xfrm>
            <a:off x="-1878429" y="4627265"/>
            <a:ext cx="10515600" cy="1149264"/>
          </a:xfrm>
        </p:spPr>
        <p:txBody>
          <a:bodyPr anchor="ctr">
            <a:normAutofit/>
          </a:bodyPr>
          <a:lstStyle/>
          <a:p>
            <a:r>
              <a:rPr lang="sv-SE" dirty="0">
                <a:solidFill>
                  <a:schemeClr val="accent1"/>
                </a:solidFill>
              </a:rPr>
              <a:t>Fördjupning klarspråk</a:t>
            </a:r>
          </a:p>
        </p:txBody>
      </p:sp>
      <p:pic>
        <p:nvPicPr>
          <p:cNvPr id="1030" name="Picture 6">
            <a:extLst>
              <a:ext uri="{FF2B5EF4-FFF2-40B4-BE49-F238E27FC236}">
                <a16:creationId xmlns:a16="http://schemas.microsoft.com/office/drawing/2014/main" id="{7BCB7D0F-0E0D-E7F8-3AD2-A967EE166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62" r="3" b="1525"/>
          <a:stretch>
            <a:fillRect/>
          </a:stretch>
        </p:blipFill>
        <p:spPr bwMode="auto">
          <a:xfrm>
            <a:off x="471748" y="180881"/>
            <a:ext cx="7094220" cy="435254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5A6A3CC-E7C0-9852-844B-BB1BEA4C6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596" r="9013" b="-3"/>
          <a:stretch>
            <a:fillRect/>
          </a:stretch>
        </p:blipFill>
        <p:spPr bwMode="auto">
          <a:xfrm>
            <a:off x="7892316" y="1517825"/>
            <a:ext cx="3040379" cy="435254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4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4E6E06-7328-4D4D-A388-7A735F4D8983}"/>
              </a:ext>
            </a:extLst>
          </p:cNvPr>
          <p:cNvSpPr>
            <a:spLocks noGrp="1"/>
          </p:cNvSpPr>
          <p:nvPr>
            <p:ph type="title"/>
          </p:nvPr>
        </p:nvSpPr>
        <p:spPr/>
        <p:txBody>
          <a:bodyPr/>
          <a:lstStyle/>
          <a:p>
            <a:r>
              <a:rPr lang="sv-SE">
                <a:solidFill>
                  <a:schemeClr val="accent1"/>
                </a:solidFill>
              </a:rPr>
              <a:t>Klarspråk - </a:t>
            </a:r>
            <a:r>
              <a:rPr lang="sv-SE"/>
              <a:t> vad är det, och varför?</a:t>
            </a:r>
          </a:p>
        </p:txBody>
      </p:sp>
      <p:sp>
        <p:nvSpPr>
          <p:cNvPr id="3" name="Platshållare för innehåll 2">
            <a:extLst>
              <a:ext uri="{FF2B5EF4-FFF2-40B4-BE49-F238E27FC236}">
                <a16:creationId xmlns:a16="http://schemas.microsoft.com/office/drawing/2014/main" id="{FF6808F2-0099-49E3-BA1A-62F95152950F}"/>
              </a:ext>
            </a:extLst>
          </p:cNvPr>
          <p:cNvSpPr>
            <a:spLocks noGrp="1"/>
          </p:cNvSpPr>
          <p:nvPr>
            <p:ph idx="1"/>
          </p:nvPr>
        </p:nvSpPr>
        <p:spPr>
          <a:xfrm>
            <a:off x="922423" y="1693273"/>
            <a:ext cx="6001838" cy="3564527"/>
          </a:xfrm>
        </p:spPr>
        <p:txBody>
          <a:bodyPr/>
          <a:lstStyle/>
          <a:p>
            <a:pPr fontAlgn="base"/>
            <a:r>
              <a:rPr lang="sv-SE" sz="1800"/>
              <a:t>Språklag (2009:600)</a:t>
            </a:r>
          </a:p>
          <a:p>
            <a:pPr fontAlgn="base"/>
            <a:r>
              <a:rPr lang="sv-SE" sz="1800"/>
              <a:t>Alla ska förstå... Demokratiskt, rättvist, effektivt, tillgängligt...</a:t>
            </a:r>
          </a:p>
          <a:p>
            <a:pPr fontAlgn="base"/>
            <a:r>
              <a:rPr lang="sv-SE" sz="1800"/>
              <a:t>Klarspråk är ett sätt att skriva och strukturera text för att uppfylla kravet.</a:t>
            </a:r>
          </a:p>
          <a:p>
            <a:pPr fontAlgn="base"/>
            <a:r>
              <a:rPr lang="sv-SE" sz="1800"/>
              <a:t>1177.se använder klarspråk och har även andra språkliga riktlinjer vi måste följa, både på informationsportalen 1177.se och i e-tjänster, formulär m.m. (mer om 1177s skrivregler lite senare).</a:t>
            </a:r>
          </a:p>
        </p:txBody>
      </p:sp>
      <p:sp>
        <p:nvSpPr>
          <p:cNvPr id="4" name="Platshållare för sidfot 3">
            <a:extLst>
              <a:ext uri="{FF2B5EF4-FFF2-40B4-BE49-F238E27FC236}">
                <a16:creationId xmlns:a16="http://schemas.microsoft.com/office/drawing/2014/main" id="{2885CB33-3C3B-453B-A238-B373D3F4E20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176423D-696A-4A4B-A178-5C5069D9F93F}"/>
              </a:ext>
            </a:extLst>
          </p:cNvPr>
          <p:cNvSpPr>
            <a:spLocks noGrp="1"/>
          </p:cNvSpPr>
          <p:nvPr>
            <p:ph type="sldNum" sz="quarter" idx="12"/>
          </p:nvPr>
        </p:nvSpPr>
        <p:spPr/>
        <p:txBody>
          <a:bodyPr/>
          <a:lstStyle/>
          <a:p>
            <a:fld id="{7FF155A8-5C6D-4241-95DF-81E4F2B16EE5}" type="slidenum">
              <a:rPr lang="sv-SE" smtClean="0"/>
              <a:t>25</a:t>
            </a:fld>
            <a:endParaRPr lang="sv-SE"/>
          </a:p>
        </p:txBody>
      </p:sp>
      <p:pic>
        <p:nvPicPr>
          <p:cNvPr id="7" name="Bildobjekt 6">
            <a:extLst>
              <a:ext uri="{FF2B5EF4-FFF2-40B4-BE49-F238E27FC236}">
                <a16:creationId xmlns:a16="http://schemas.microsoft.com/office/drawing/2014/main" id="{F7359709-B400-F0F2-DE83-2203E7779497}"/>
              </a:ext>
            </a:extLst>
          </p:cNvPr>
          <p:cNvPicPr>
            <a:picLocks noChangeAspect="1"/>
          </p:cNvPicPr>
          <p:nvPr/>
        </p:nvPicPr>
        <p:blipFill>
          <a:blip r:embed="rId2"/>
          <a:stretch>
            <a:fillRect/>
          </a:stretch>
        </p:blipFill>
        <p:spPr>
          <a:xfrm>
            <a:off x="7443341" y="2999559"/>
            <a:ext cx="4321978" cy="2706757"/>
          </a:xfrm>
          <a:prstGeom prst="rect">
            <a:avLst/>
          </a:prstGeom>
          <a:effectLst>
            <a:outerShdw blurRad="63500" sx="102000" sy="102000" algn="ctr" rotWithShape="0">
              <a:prstClr val="black">
                <a:alpha val="40000"/>
              </a:prstClr>
            </a:outerShdw>
          </a:effectLst>
        </p:spPr>
      </p:pic>
      <p:sp>
        <p:nvSpPr>
          <p:cNvPr id="8" name="Tår 7">
            <a:extLst>
              <a:ext uri="{FF2B5EF4-FFF2-40B4-BE49-F238E27FC236}">
                <a16:creationId xmlns:a16="http://schemas.microsoft.com/office/drawing/2014/main" id="{0777707E-ADF9-BF71-D4E6-4D23623E2258}"/>
              </a:ext>
            </a:extLst>
          </p:cNvPr>
          <p:cNvSpPr/>
          <p:nvPr/>
        </p:nvSpPr>
        <p:spPr>
          <a:xfrm>
            <a:off x="7345720" y="4735287"/>
            <a:ext cx="4419599" cy="476692"/>
          </a:xfrm>
          <a:custGeom>
            <a:avLst/>
            <a:gdLst>
              <a:gd name="connsiteX0" fmla="*/ 0 w 4419599"/>
              <a:gd name="connsiteY0" fmla="*/ 238346 h 476692"/>
              <a:gd name="connsiteX1" fmla="*/ 2209800 w 4419599"/>
              <a:gd name="connsiteY1" fmla="*/ 0 h 476692"/>
              <a:gd name="connsiteX2" fmla="*/ 2806446 w 4419599"/>
              <a:gd name="connsiteY2" fmla="*/ 0 h 476692"/>
              <a:gd name="connsiteX3" fmla="*/ 3336797 w 4419599"/>
              <a:gd name="connsiteY3" fmla="*/ 0 h 476692"/>
              <a:gd name="connsiteX4" fmla="*/ 3845051 w 4419599"/>
              <a:gd name="connsiteY4" fmla="*/ 0 h 476692"/>
              <a:gd name="connsiteX5" fmla="*/ 4419599 w 4419599"/>
              <a:gd name="connsiteY5" fmla="*/ 0 h 476692"/>
              <a:gd name="connsiteX6" fmla="*/ 4419599 w 4419599"/>
              <a:gd name="connsiteY6" fmla="*/ 238346 h 476692"/>
              <a:gd name="connsiteX7" fmla="*/ 2209799 w 4419599"/>
              <a:gd name="connsiteY7" fmla="*/ 476692 h 476692"/>
              <a:gd name="connsiteX8" fmla="*/ -1 w 4419599"/>
              <a:gd name="connsiteY8" fmla="*/ 238346 h 476692"/>
              <a:gd name="connsiteX9" fmla="*/ 0 w 4419599"/>
              <a:gd name="connsiteY9" fmla="*/ 238346 h 47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9599" h="476692" extrusionOk="0">
                <a:moveTo>
                  <a:pt x="0" y="238346"/>
                </a:moveTo>
                <a:cubicBezTo>
                  <a:pt x="-20051" y="94343"/>
                  <a:pt x="859822" y="48618"/>
                  <a:pt x="2209800" y="0"/>
                </a:cubicBezTo>
                <a:cubicBezTo>
                  <a:pt x="2413026" y="6914"/>
                  <a:pt x="2592594" y="1232"/>
                  <a:pt x="2806446" y="0"/>
                </a:cubicBezTo>
                <a:cubicBezTo>
                  <a:pt x="3020298" y="-1232"/>
                  <a:pt x="3180919" y="-6235"/>
                  <a:pt x="3336797" y="0"/>
                </a:cubicBezTo>
                <a:cubicBezTo>
                  <a:pt x="3492675" y="6235"/>
                  <a:pt x="3607333" y="18530"/>
                  <a:pt x="3845051" y="0"/>
                </a:cubicBezTo>
                <a:cubicBezTo>
                  <a:pt x="4082769" y="-18530"/>
                  <a:pt x="4231293" y="9427"/>
                  <a:pt x="4419599" y="0"/>
                </a:cubicBezTo>
                <a:cubicBezTo>
                  <a:pt x="4407843" y="53339"/>
                  <a:pt x="4422072" y="167354"/>
                  <a:pt x="4419599" y="238346"/>
                </a:cubicBezTo>
                <a:cubicBezTo>
                  <a:pt x="4278980" y="493556"/>
                  <a:pt x="3600869" y="507108"/>
                  <a:pt x="2209799" y="476692"/>
                </a:cubicBezTo>
                <a:cubicBezTo>
                  <a:pt x="974714" y="500921"/>
                  <a:pt x="-2358" y="367247"/>
                  <a:pt x="-1" y="238346"/>
                </a:cubicBezTo>
                <a:lnTo>
                  <a:pt x="0" y="238346"/>
                </a:lnTo>
                <a:close/>
              </a:path>
            </a:pathLst>
          </a:custGeom>
          <a:noFill/>
          <a:ln w="34925">
            <a:solidFill>
              <a:schemeClr val="accent1"/>
            </a:solidFill>
            <a:extLst>
              <a:ext uri="{C807C97D-BFC1-408E-A445-0C87EB9F89A2}">
                <ask:lineSketchStyleProps xmlns:ask="http://schemas.microsoft.com/office/drawing/2018/sketchyshapes" sd="1219033472">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5424933"/>
      </p:ext>
    </p:extLst>
  </p:cSld>
  <p:clrMapOvr>
    <a:masterClrMapping/>
  </p:clrMapOvr>
  <mc:AlternateContent xmlns:mc="http://schemas.openxmlformats.org/markup-compatibility/2006" xmlns:p14="http://schemas.microsoft.com/office/powerpoint/2010/main">
    <mc:Choice Requires="p14">
      <p:transition spd="med" p14:dur="700" advTm="95212">
        <p:fade/>
      </p:transition>
    </mc:Choice>
    <mc:Fallback xmlns="">
      <p:transition spd="med" advTm="95212">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96414-A7E1-E11A-0D78-A7A019E0DAB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BAB49EA-0E7A-CF2C-8424-0CE9E03A06E6}"/>
              </a:ext>
            </a:extLst>
          </p:cNvPr>
          <p:cNvSpPr>
            <a:spLocks noGrp="1"/>
          </p:cNvSpPr>
          <p:nvPr>
            <p:ph type="title"/>
          </p:nvPr>
        </p:nvSpPr>
        <p:spPr/>
        <p:txBody>
          <a:bodyPr/>
          <a:lstStyle/>
          <a:p>
            <a:r>
              <a:rPr lang="sv-SE">
                <a:solidFill>
                  <a:schemeClr val="accent1"/>
                </a:solidFill>
              </a:rPr>
              <a:t>Klarspråk -</a:t>
            </a:r>
            <a:r>
              <a:rPr lang="sv-SE"/>
              <a:t> hur gör man?</a:t>
            </a:r>
          </a:p>
        </p:txBody>
      </p:sp>
      <p:sp>
        <p:nvSpPr>
          <p:cNvPr id="3" name="Platshållare för innehåll 2">
            <a:extLst>
              <a:ext uri="{FF2B5EF4-FFF2-40B4-BE49-F238E27FC236}">
                <a16:creationId xmlns:a16="http://schemas.microsoft.com/office/drawing/2014/main" id="{1C19076C-DB97-0025-EE9B-1A85B9C2485F}"/>
              </a:ext>
            </a:extLst>
          </p:cNvPr>
          <p:cNvSpPr>
            <a:spLocks noGrp="1"/>
          </p:cNvSpPr>
          <p:nvPr>
            <p:ph idx="1"/>
          </p:nvPr>
        </p:nvSpPr>
        <p:spPr/>
        <p:txBody>
          <a:bodyPr/>
          <a:lstStyle/>
          <a:p>
            <a:pPr marL="0" indent="0">
              <a:buNone/>
            </a:pPr>
            <a:r>
              <a:rPr lang="sv-SE" b="1"/>
              <a:t>Vårdat - </a:t>
            </a:r>
            <a:r>
              <a:rPr lang="sv-SE"/>
              <a:t>Vi följer den officiella språkvårdens </a:t>
            </a:r>
            <a:br>
              <a:rPr lang="sv-SE"/>
            </a:br>
            <a:r>
              <a:rPr lang="sv-SE"/>
              <a:t>rekommendationer, som till exempel </a:t>
            </a:r>
            <a:br>
              <a:rPr lang="sv-SE"/>
            </a:br>
            <a:r>
              <a:rPr lang="sv-SE">
                <a:hlinkClick r:id="rId2"/>
              </a:rPr>
              <a:t>Svenska </a:t>
            </a:r>
            <a:r>
              <a:rPr lang="sv-SE">
                <a:hlinkClick r:id="rId2">
                  <a:extLst>
                    <a:ext uri="{A12FA001-AC4F-418D-AE19-62706E023703}">
                      <ahyp:hlinkClr xmlns:ahyp="http://schemas.microsoft.com/office/drawing/2018/hyperlinkcolor" val="tx"/>
                    </a:ext>
                  </a:extLst>
                </a:hlinkClick>
              </a:rPr>
              <a:t>akademiens</a:t>
            </a:r>
            <a:r>
              <a:rPr lang="sv-SE">
                <a:hlinkClick r:id="rId2"/>
              </a:rPr>
              <a:t> ordlista</a:t>
            </a:r>
            <a:r>
              <a:rPr lang="sv-SE"/>
              <a:t> och </a:t>
            </a:r>
            <a:r>
              <a:rPr lang="sv-SE">
                <a:hlinkClick r:id="rId3"/>
              </a:rPr>
              <a:t>Myndigheternas skrivregler</a:t>
            </a:r>
            <a:r>
              <a:rPr lang="sv-SE"/>
              <a:t>.</a:t>
            </a:r>
          </a:p>
          <a:p>
            <a:pPr marL="0" indent="0">
              <a:buNone/>
            </a:pPr>
            <a:r>
              <a:rPr lang="sv-SE" b="1"/>
              <a:t>Enkelt - </a:t>
            </a:r>
            <a:r>
              <a:rPr lang="sv-SE"/>
              <a:t>Använd ett enkelt språk. Undvik onödigt krångliga meningar, ålderdomliga uttryck, förkortningar och medicinska termer som mottagaren inte förstår.</a:t>
            </a:r>
          </a:p>
          <a:p>
            <a:pPr marL="0" indent="0">
              <a:buNone/>
            </a:pPr>
            <a:r>
              <a:rPr lang="sv-SE" b="1"/>
              <a:t>Begripligt - </a:t>
            </a:r>
            <a:r>
              <a:rPr lang="sv-SE"/>
              <a:t>Tänk på läsaren när du bestämmer vilken information texten ska innehålla, i vilken ordning du tar upp saker och ting, hur du delar upp texten i stycken och hur du väljer rubriker. Det viktigaste ska alltid stå först.</a:t>
            </a:r>
          </a:p>
          <a:p>
            <a:pPr marL="457200" indent="-457200">
              <a:buFont typeface="+mj-lt"/>
              <a:buAutoNum type="arabicPeriod"/>
            </a:pPr>
            <a:endParaRPr lang="sv-SE"/>
          </a:p>
        </p:txBody>
      </p:sp>
      <p:sp>
        <p:nvSpPr>
          <p:cNvPr id="4" name="Platshållare för sidfot 3">
            <a:extLst>
              <a:ext uri="{FF2B5EF4-FFF2-40B4-BE49-F238E27FC236}">
                <a16:creationId xmlns:a16="http://schemas.microsoft.com/office/drawing/2014/main" id="{5F0B9D2D-4C7E-53AF-DC63-5A82F1C7573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D432FC8-CEA0-DEB0-10DE-163FB6DD8FB2}"/>
              </a:ext>
            </a:extLst>
          </p:cNvPr>
          <p:cNvSpPr>
            <a:spLocks noGrp="1"/>
          </p:cNvSpPr>
          <p:nvPr>
            <p:ph type="sldNum" sz="quarter" idx="12"/>
          </p:nvPr>
        </p:nvSpPr>
        <p:spPr/>
        <p:txBody>
          <a:bodyPr/>
          <a:lstStyle/>
          <a:p>
            <a:fld id="{7FF155A8-5C6D-4241-95DF-81E4F2B16EE5}" type="slidenum">
              <a:rPr lang="sv-SE" smtClean="0"/>
              <a:t>26</a:t>
            </a:fld>
            <a:endParaRPr lang="sv-SE"/>
          </a:p>
        </p:txBody>
      </p:sp>
    </p:spTree>
    <p:extLst>
      <p:ext uri="{BB962C8B-B14F-4D97-AF65-F5344CB8AC3E}">
        <p14:creationId xmlns:p14="http://schemas.microsoft.com/office/powerpoint/2010/main" val="587591121"/>
      </p:ext>
    </p:extLst>
  </p:cSld>
  <p:clrMapOvr>
    <a:masterClrMapping/>
  </p:clrMapOvr>
  <mc:AlternateContent xmlns:mc="http://schemas.openxmlformats.org/markup-compatibility/2006" xmlns:p14="http://schemas.microsoft.com/office/powerpoint/2010/main">
    <mc:Choice Requires="p14">
      <p:transition spd="med" p14:dur="700" advTm="116858">
        <p:fade/>
      </p:transition>
    </mc:Choice>
    <mc:Fallback xmlns="">
      <p:transition spd="med" advTm="116858">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10BE3-615A-4D69-2787-041C3987A50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3691EF9-220B-3A57-D579-09EF7B143514}"/>
              </a:ext>
            </a:extLst>
          </p:cNvPr>
          <p:cNvSpPr>
            <a:spLocks noGrp="1"/>
          </p:cNvSpPr>
          <p:nvPr>
            <p:ph type="title"/>
          </p:nvPr>
        </p:nvSpPr>
        <p:spPr/>
        <p:txBody>
          <a:bodyPr/>
          <a:lstStyle/>
          <a:p>
            <a:r>
              <a:rPr lang="sv-SE">
                <a:solidFill>
                  <a:schemeClr val="accent1"/>
                </a:solidFill>
              </a:rPr>
              <a:t>Klarspråk -</a:t>
            </a:r>
            <a:r>
              <a:rPr lang="sv-SE"/>
              <a:t> hur gör man?</a:t>
            </a:r>
          </a:p>
        </p:txBody>
      </p:sp>
      <p:sp>
        <p:nvSpPr>
          <p:cNvPr id="3" name="Platshållare för innehåll 2">
            <a:extLst>
              <a:ext uri="{FF2B5EF4-FFF2-40B4-BE49-F238E27FC236}">
                <a16:creationId xmlns:a16="http://schemas.microsoft.com/office/drawing/2014/main" id="{3EA97A4F-06BF-9346-AF4B-08186DFC36CB}"/>
              </a:ext>
            </a:extLst>
          </p:cNvPr>
          <p:cNvSpPr>
            <a:spLocks noGrp="1"/>
          </p:cNvSpPr>
          <p:nvPr>
            <p:ph idx="1"/>
          </p:nvPr>
        </p:nvSpPr>
        <p:spPr>
          <a:xfrm>
            <a:off x="922423" y="1693273"/>
            <a:ext cx="9862652" cy="3564527"/>
          </a:xfrm>
        </p:spPr>
        <p:txBody>
          <a:bodyPr/>
          <a:lstStyle/>
          <a:p>
            <a:pPr marL="0" indent="0">
              <a:buNone/>
            </a:pPr>
            <a:r>
              <a:rPr lang="sv-SE" b="1"/>
              <a:t>För vem och varför skriver du? </a:t>
            </a:r>
            <a:r>
              <a:rPr lang="sv-SE"/>
              <a:t>Vad vill och behöver behöver mottagaren </a:t>
            </a:r>
            <a:br>
              <a:rPr lang="sv-SE"/>
            </a:br>
            <a:r>
              <a:rPr lang="sv-SE"/>
              <a:t>veta? Vad kan du utelämna? Ofta behöver dina mottagare inte veta allt som du vet.</a:t>
            </a:r>
          </a:p>
          <a:p>
            <a:pPr marL="0" indent="0">
              <a:buNone/>
            </a:pPr>
            <a:r>
              <a:rPr lang="sv-SE" b="1"/>
              <a:t>Disponera texten logiskt:</a:t>
            </a:r>
            <a:r>
              <a:rPr lang="sv-SE"/>
              <a:t> </a:t>
            </a:r>
          </a:p>
          <a:p>
            <a:pPr lvl="1"/>
            <a:r>
              <a:rPr lang="sv-SE"/>
              <a:t>Strukturera logisk för mottagaren och för syftet. Ofta innebär </a:t>
            </a:r>
            <a:br>
              <a:rPr lang="sv-SE"/>
            </a:br>
            <a:r>
              <a:rPr lang="sv-SE"/>
              <a:t>det att skriva det viktigaste först, inte kronologiskt. </a:t>
            </a:r>
          </a:p>
          <a:p>
            <a:pPr lvl="1"/>
            <a:r>
              <a:rPr lang="sv-SE"/>
              <a:t>Dela upp texten i stycken</a:t>
            </a:r>
          </a:p>
          <a:p>
            <a:pPr lvl="1"/>
            <a:r>
              <a:rPr lang="sv-SE"/>
              <a:t>Använd gärna punktlistor</a:t>
            </a:r>
          </a:p>
          <a:p>
            <a:pPr lvl="1"/>
            <a:r>
              <a:rPr lang="sv-SE"/>
              <a:t>Skriv informativa rubriker så att det blir lätt att hitta i texten.</a:t>
            </a:r>
          </a:p>
          <a:p>
            <a:endParaRPr lang="sv-SE"/>
          </a:p>
        </p:txBody>
      </p:sp>
      <p:sp>
        <p:nvSpPr>
          <p:cNvPr id="4" name="Platshållare för sidfot 3">
            <a:extLst>
              <a:ext uri="{FF2B5EF4-FFF2-40B4-BE49-F238E27FC236}">
                <a16:creationId xmlns:a16="http://schemas.microsoft.com/office/drawing/2014/main" id="{08F0830C-BBA3-EDC6-741F-0EA77B4238F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418372E-1B5A-90E9-518C-C635CB88ACD3}"/>
              </a:ext>
            </a:extLst>
          </p:cNvPr>
          <p:cNvSpPr>
            <a:spLocks noGrp="1"/>
          </p:cNvSpPr>
          <p:nvPr>
            <p:ph type="sldNum" sz="quarter" idx="12"/>
          </p:nvPr>
        </p:nvSpPr>
        <p:spPr/>
        <p:txBody>
          <a:bodyPr/>
          <a:lstStyle/>
          <a:p>
            <a:fld id="{7FF155A8-5C6D-4241-95DF-81E4F2B16EE5}" type="slidenum">
              <a:rPr lang="sv-SE" smtClean="0"/>
              <a:t>27</a:t>
            </a:fld>
            <a:endParaRPr lang="sv-SE"/>
          </a:p>
        </p:txBody>
      </p:sp>
      <p:pic>
        <p:nvPicPr>
          <p:cNvPr id="2050" name="Picture 2" descr="PDF) The Review on Eye Tracking Technology Application in Digital Learning  Environments">
            <a:extLst>
              <a:ext uri="{FF2B5EF4-FFF2-40B4-BE49-F238E27FC236}">
                <a16:creationId xmlns:a16="http://schemas.microsoft.com/office/drawing/2014/main" id="{44469074-A817-7A87-FA5B-8545BD19C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1236" y="2979370"/>
            <a:ext cx="2556550" cy="255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813020"/>
      </p:ext>
    </p:extLst>
  </p:cSld>
  <p:clrMapOvr>
    <a:masterClrMapping/>
  </p:clrMapOvr>
  <mc:AlternateContent xmlns:mc="http://schemas.openxmlformats.org/markup-compatibility/2006" xmlns:p14="http://schemas.microsoft.com/office/powerpoint/2010/main">
    <mc:Choice Requires="p14">
      <p:transition spd="med" p14:dur="700" advTm="140411">
        <p:fade/>
      </p:transition>
    </mc:Choice>
    <mc:Fallback xmlns="">
      <p:transition spd="med" advTm="140411">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0F457-C8C9-30B9-7F1A-537937DB1DE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B389076-8088-529B-7DDD-5EF564F0DE99}"/>
              </a:ext>
            </a:extLst>
          </p:cNvPr>
          <p:cNvSpPr>
            <a:spLocks noGrp="1"/>
          </p:cNvSpPr>
          <p:nvPr>
            <p:ph type="title"/>
          </p:nvPr>
        </p:nvSpPr>
        <p:spPr/>
        <p:txBody>
          <a:bodyPr/>
          <a:lstStyle/>
          <a:p>
            <a:r>
              <a:rPr lang="sv-SE">
                <a:solidFill>
                  <a:schemeClr val="accent1"/>
                </a:solidFill>
              </a:rPr>
              <a:t>Klarspråk -</a:t>
            </a:r>
            <a:r>
              <a:rPr lang="sv-SE"/>
              <a:t> hur gör man?</a:t>
            </a:r>
          </a:p>
        </p:txBody>
      </p:sp>
      <p:sp>
        <p:nvSpPr>
          <p:cNvPr id="3" name="Platshållare för innehåll 2">
            <a:extLst>
              <a:ext uri="{FF2B5EF4-FFF2-40B4-BE49-F238E27FC236}">
                <a16:creationId xmlns:a16="http://schemas.microsoft.com/office/drawing/2014/main" id="{7B0703FB-BF45-261B-2335-D5561BA3ECF7}"/>
              </a:ext>
            </a:extLst>
          </p:cNvPr>
          <p:cNvSpPr>
            <a:spLocks noGrp="1"/>
          </p:cNvSpPr>
          <p:nvPr>
            <p:ph idx="1"/>
          </p:nvPr>
        </p:nvSpPr>
        <p:spPr>
          <a:xfrm>
            <a:off x="922423" y="1693274"/>
            <a:ext cx="10018845" cy="2585300"/>
          </a:xfrm>
        </p:spPr>
        <p:txBody>
          <a:bodyPr/>
          <a:lstStyle/>
          <a:p>
            <a:r>
              <a:rPr lang="sv-SE" b="1"/>
              <a:t>Variera meningslängden - </a:t>
            </a:r>
            <a:r>
              <a:rPr lang="sv-SE" i="1"/>
              <a:t>En tanke – en mening </a:t>
            </a:r>
            <a:r>
              <a:rPr lang="sv-SE"/>
              <a:t>är ett tips att ha i åtanke för att meningarna inte ska bli för långa. Samtidigt kan för många korta meningar också göra en text svårläst. Variera meningslängden för att göra texten behaglig att läsa.</a:t>
            </a:r>
          </a:p>
          <a:p>
            <a:r>
              <a:rPr lang="sv-SE" b="1"/>
              <a:t>Tala till läsaren, inte om </a:t>
            </a:r>
            <a:r>
              <a:rPr lang="sv-SE"/>
              <a:t>– använd direkt tilltal – du till en person, ni till flera.</a:t>
            </a:r>
          </a:p>
          <a:p>
            <a:r>
              <a:rPr lang="sv-SE" b="1"/>
              <a:t>Aktiva verb istället för passiva </a:t>
            </a:r>
            <a:r>
              <a:rPr lang="sv-SE"/>
              <a:t>– Skriv inte ”det utreds” utan skriv ”X utreder behovet av Y”. Aktiva verb hjälper dig skriva ut vem som gör vad, vilket gör texten tydligare.</a:t>
            </a:r>
            <a:br>
              <a:rPr lang="sv-SE"/>
            </a:br>
            <a:endParaRPr lang="sv-SE"/>
          </a:p>
          <a:p>
            <a:pPr marL="457200" lvl="1" indent="0">
              <a:buNone/>
            </a:pPr>
            <a:endParaRPr lang="sv-SE"/>
          </a:p>
          <a:p>
            <a:endParaRPr lang="sv-SE"/>
          </a:p>
        </p:txBody>
      </p:sp>
      <p:sp>
        <p:nvSpPr>
          <p:cNvPr id="4" name="Platshållare för sidfot 3">
            <a:extLst>
              <a:ext uri="{FF2B5EF4-FFF2-40B4-BE49-F238E27FC236}">
                <a16:creationId xmlns:a16="http://schemas.microsoft.com/office/drawing/2014/main" id="{3CF9A8D6-20CC-3D84-9B27-C53B5059C1A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4FA327D-A554-4D90-F3AB-6D2AF56CC6E7}"/>
              </a:ext>
            </a:extLst>
          </p:cNvPr>
          <p:cNvSpPr>
            <a:spLocks noGrp="1"/>
          </p:cNvSpPr>
          <p:nvPr>
            <p:ph type="sldNum" sz="quarter" idx="12"/>
          </p:nvPr>
        </p:nvSpPr>
        <p:spPr/>
        <p:txBody>
          <a:bodyPr/>
          <a:lstStyle/>
          <a:p>
            <a:fld id="{7FF155A8-5C6D-4241-95DF-81E4F2B16EE5}" type="slidenum">
              <a:rPr lang="sv-SE" smtClean="0"/>
              <a:t>28</a:t>
            </a:fld>
            <a:endParaRPr lang="sv-SE"/>
          </a:p>
        </p:txBody>
      </p:sp>
      <p:sp>
        <p:nvSpPr>
          <p:cNvPr id="7" name="Platshållare för innehåll 2">
            <a:extLst>
              <a:ext uri="{FF2B5EF4-FFF2-40B4-BE49-F238E27FC236}">
                <a16:creationId xmlns:a16="http://schemas.microsoft.com/office/drawing/2014/main" id="{BF3EFE37-A839-81E3-FD6B-9D48ED7CEAAA}"/>
              </a:ext>
            </a:extLst>
          </p:cNvPr>
          <p:cNvSpPr txBox="1">
            <a:spLocks/>
          </p:cNvSpPr>
          <p:nvPr/>
        </p:nvSpPr>
        <p:spPr>
          <a:xfrm>
            <a:off x="7185093" y="1041504"/>
            <a:ext cx="573207" cy="522210"/>
          </a:xfrm>
          <a:prstGeom prst="rect">
            <a:avLst/>
          </a:prstGeom>
          <a:solidFill>
            <a:schemeClr val="bg1">
              <a:lumMod val="85000"/>
            </a:schemeClr>
          </a:solidFill>
          <a:effectLst>
            <a:outerShdw blurRad="76200" dir="13500000" sy="23000" kx="1200000" algn="br" rotWithShape="0">
              <a:prstClr val="black">
                <a:alpha val="20000"/>
              </a:prstClr>
            </a:outerShdw>
          </a:effectLst>
        </p:spPr>
        <p:txBody>
          <a:bodyPr vert="horz" lIns="0" tIns="0" rIns="0" bIns="0" rtlCol="0">
            <a:noAutofit/>
          </a:bodyPr>
          <a:lstStyle>
            <a:lvl1pPr marL="228600" indent="-228600" algn="l" defTabSz="914400" rtl="0" eaLnBrk="1" latinLnBrk="0" hangingPunct="1">
              <a:lnSpc>
                <a:spcPct val="150000"/>
              </a:lnSpc>
              <a:spcBef>
                <a:spcPts val="1000"/>
              </a:spcBef>
              <a:buClr>
                <a:schemeClr val="accent1"/>
              </a:buClr>
              <a:buFont typeface="Arial" panose="020B0604020202020204" pitchFamily="34" charset="0"/>
              <a:buChar char="•"/>
              <a:defRPr sz="2000" kern="1200">
                <a:solidFill>
                  <a:schemeClr val="accent2"/>
                </a:solidFill>
                <a:latin typeface="+mn-lt"/>
                <a:ea typeface="+mn-ea"/>
                <a:cs typeface="+mn-cs"/>
              </a:defRPr>
            </a:lvl1pPr>
            <a:lvl2pPr marL="6858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a:latin typeface="AngsanaUPC" panose="02020603050405020304" pitchFamily="18" charset="-34"/>
                <a:cs typeface="AngsanaUPC" panose="02020603050405020304" pitchFamily="18" charset="-34"/>
              </a:rPr>
              <a:t>att</a:t>
            </a:r>
            <a:endParaRPr lang="sv-SE" sz="2400">
              <a:latin typeface="AngsanaUPC" panose="02020603050405020304" pitchFamily="18" charset="-34"/>
              <a:cs typeface="AngsanaUPC" panose="02020603050405020304" pitchFamily="18" charset="-34"/>
            </a:endParaRPr>
          </a:p>
        </p:txBody>
      </p:sp>
      <p:sp>
        <p:nvSpPr>
          <p:cNvPr id="8" name="Platshållare för innehåll 2">
            <a:extLst>
              <a:ext uri="{FF2B5EF4-FFF2-40B4-BE49-F238E27FC236}">
                <a16:creationId xmlns:a16="http://schemas.microsoft.com/office/drawing/2014/main" id="{AD17047E-ABE2-28DA-4A2A-97FA354D78BE}"/>
              </a:ext>
            </a:extLst>
          </p:cNvPr>
          <p:cNvSpPr txBox="1">
            <a:spLocks/>
          </p:cNvSpPr>
          <p:nvPr/>
        </p:nvSpPr>
        <p:spPr>
          <a:xfrm>
            <a:off x="8891231" y="1212880"/>
            <a:ext cx="573207" cy="319559"/>
          </a:xfrm>
          <a:prstGeom prst="rect">
            <a:avLst/>
          </a:prstGeom>
          <a:solidFill>
            <a:schemeClr val="bg1">
              <a:lumMod val="85000"/>
            </a:schemeClr>
          </a:solidFill>
          <a:effectLst>
            <a:outerShdw blurRad="76200" dir="13500000" sy="23000" kx="1200000" algn="br" rotWithShape="0">
              <a:prstClr val="black">
                <a:alpha val="20000"/>
              </a:prstClr>
            </a:outerShdw>
          </a:effectLst>
        </p:spPr>
        <p:txBody>
          <a:bodyPr vert="horz" lIns="0" tIns="0" rIns="0" bIns="0" rtlCol="0">
            <a:noAutofit/>
          </a:bodyPr>
          <a:lstStyle>
            <a:lvl1pPr marL="228600" indent="-228600" algn="l" defTabSz="914400" rtl="0" eaLnBrk="1" latinLnBrk="0" hangingPunct="1">
              <a:lnSpc>
                <a:spcPct val="150000"/>
              </a:lnSpc>
              <a:spcBef>
                <a:spcPts val="1000"/>
              </a:spcBef>
              <a:buClr>
                <a:schemeClr val="accent1"/>
              </a:buClr>
              <a:buFont typeface="Arial" panose="020B0604020202020204" pitchFamily="34" charset="0"/>
              <a:buChar char="•"/>
              <a:defRPr sz="2000" kern="1200">
                <a:solidFill>
                  <a:schemeClr val="accent2"/>
                </a:solidFill>
                <a:latin typeface="+mn-lt"/>
                <a:ea typeface="+mn-ea"/>
                <a:cs typeface="+mn-cs"/>
              </a:defRPr>
            </a:lvl1pPr>
            <a:lvl2pPr marL="6858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100" b="1">
                <a:latin typeface="Goudy Stout" panose="0202090407030B020401" pitchFamily="18" charset="0"/>
              </a:rPr>
              <a:t>och</a:t>
            </a:r>
            <a:endParaRPr lang="sv-SE" sz="1100">
              <a:latin typeface="Goudy Stout" panose="0202090407030B020401" pitchFamily="18" charset="0"/>
            </a:endParaRPr>
          </a:p>
        </p:txBody>
      </p:sp>
      <p:sp>
        <p:nvSpPr>
          <p:cNvPr id="9" name="Platshållare för innehåll 2">
            <a:extLst>
              <a:ext uri="{FF2B5EF4-FFF2-40B4-BE49-F238E27FC236}">
                <a16:creationId xmlns:a16="http://schemas.microsoft.com/office/drawing/2014/main" id="{7712B1D2-A93E-48D7-74FE-FF45B62160F0}"/>
              </a:ext>
            </a:extLst>
          </p:cNvPr>
          <p:cNvSpPr txBox="1">
            <a:spLocks/>
          </p:cNvSpPr>
          <p:nvPr/>
        </p:nvSpPr>
        <p:spPr>
          <a:xfrm>
            <a:off x="9632474" y="780399"/>
            <a:ext cx="573207" cy="522210"/>
          </a:xfrm>
          <a:prstGeom prst="rect">
            <a:avLst/>
          </a:prstGeom>
          <a:solidFill>
            <a:schemeClr val="bg1">
              <a:lumMod val="85000"/>
            </a:schemeClr>
          </a:solidFill>
          <a:effectLst>
            <a:outerShdw blurRad="76200" dir="13500000" sy="23000" kx="1200000" algn="br" rotWithShape="0">
              <a:prstClr val="black">
                <a:alpha val="20000"/>
              </a:prstClr>
            </a:outerShdw>
          </a:effectLst>
        </p:spPr>
        <p:txBody>
          <a:bodyPr vert="horz" lIns="0" tIns="0" rIns="0" bIns="0" rtlCol="0">
            <a:noAutofit/>
          </a:bodyPr>
          <a:lstStyle>
            <a:lvl1pPr marL="228600" indent="-228600" algn="l" defTabSz="914400" rtl="0" eaLnBrk="1" latinLnBrk="0" hangingPunct="1">
              <a:lnSpc>
                <a:spcPct val="150000"/>
              </a:lnSpc>
              <a:spcBef>
                <a:spcPts val="1000"/>
              </a:spcBef>
              <a:buClr>
                <a:schemeClr val="accent1"/>
              </a:buClr>
              <a:buFont typeface="Arial" panose="020B0604020202020204" pitchFamily="34" charset="0"/>
              <a:buChar char="•"/>
              <a:defRPr sz="2000" kern="1200">
                <a:solidFill>
                  <a:schemeClr val="accent2"/>
                </a:solidFill>
                <a:latin typeface="+mn-lt"/>
                <a:ea typeface="+mn-ea"/>
                <a:cs typeface="+mn-cs"/>
              </a:defRPr>
            </a:lvl1pPr>
            <a:lvl2pPr marL="6858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a:latin typeface="Trade Gothic Inline" panose="020F0502020204030204" pitchFamily="34" charset="0"/>
              </a:rPr>
              <a:t>som</a:t>
            </a:r>
            <a:endParaRPr lang="sv-SE">
              <a:latin typeface="Trade Gothic Inline" panose="020F0502020204030204" pitchFamily="34" charset="0"/>
            </a:endParaRPr>
          </a:p>
        </p:txBody>
      </p:sp>
      <p:sp>
        <p:nvSpPr>
          <p:cNvPr id="10" name="Platshållare för innehåll 2">
            <a:extLst>
              <a:ext uri="{FF2B5EF4-FFF2-40B4-BE49-F238E27FC236}">
                <a16:creationId xmlns:a16="http://schemas.microsoft.com/office/drawing/2014/main" id="{ECC1215E-FD4E-F333-5AAA-D913CD74C0E9}"/>
              </a:ext>
            </a:extLst>
          </p:cNvPr>
          <p:cNvSpPr txBox="1">
            <a:spLocks/>
          </p:cNvSpPr>
          <p:nvPr/>
        </p:nvSpPr>
        <p:spPr>
          <a:xfrm>
            <a:off x="7949533" y="519294"/>
            <a:ext cx="941696" cy="522210"/>
          </a:xfrm>
          <a:prstGeom prst="rect">
            <a:avLst/>
          </a:prstGeom>
          <a:solidFill>
            <a:schemeClr val="bg1">
              <a:lumMod val="85000"/>
            </a:schemeClr>
          </a:solidFill>
          <a:effectLst>
            <a:outerShdw blurRad="76200" dir="13500000" sy="23000" kx="1200000" algn="br" rotWithShape="0">
              <a:prstClr val="black">
                <a:alpha val="20000"/>
              </a:prstClr>
            </a:outerShdw>
          </a:effectLst>
        </p:spPr>
        <p:txBody>
          <a:bodyPr vert="horz" lIns="0" tIns="0" rIns="0" bIns="0" rtlCol="0">
            <a:noAutofit/>
          </a:bodyPr>
          <a:lstStyle>
            <a:lvl1pPr marL="228600" indent="-228600" algn="l" defTabSz="914400" rtl="0" eaLnBrk="1" latinLnBrk="0" hangingPunct="1">
              <a:lnSpc>
                <a:spcPct val="150000"/>
              </a:lnSpc>
              <a:spcBef>
                <a:spcPts val="1000"/>
              </a:spcBef>
              <a:buClr>
                <a:schemeClr val="accent1"/>
              </a:buClr>
              <a:buFont typeface="Arial" panose="020B0604020202020204" pitchFamily="34" charset="0"/>
              <a:buChar char="•"/>
              <a:defRPr sz="2000" kern="1200">
                <a:solidFill>
                  <a:schemeClr val="accent2"/>
                </a:solidFill>
                <a:latin typeface="+mn-lt"/>
                <a:ea typeface="+mn-ea"/>
                <a:cs typeface="+mn-cs"/>
              </a:defRPr>
            </a:lvl1pPr>
            <a:lvl2pPr marL="6858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a:latin typeface="Mongolian Baiti" panose="03000500000000000000" pitchFamily="66" charset="0"/>
                <a:cs typeface="Mongolian Baiti" panose="03000500000000000000" pitchFamily="66" charset="0"/>
              </a:rPr>
              <a:t>vilket</a:t>
            </a:r>
            <a:endParaRPr lang="sv-SE">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3789337234"/>
      </p:ext>
    </p:extLst>
  </p:cSld>
  <p:clrMapOvr>
    <a:masterClrMapping/>
  </p:clrMapOvr>
  <mc:AlternateContent xmlns:mc="http://schemas.openxmlformats.org/markup-compatibility/2006" xmlns:p14="http://schemas.microsoft.com/office/powerpoint/2010/main">
    <mc:Choice Requires="p14">
      <p:transition spd="med" p14:dur="700" advTm="130477">
        <p:fade/>
      </p:transition>
    </mc:Choice>
    <mc:Fallback xmlns="">
      <p:transition spd="med" advTm="130477">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E3730-0BAC-2356-A1EA-DFE67A6FA98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146318C-246F-DAD7-AC5D-3BC30D210300}"/>
              </a:ext>
            </a:extLst>
          </p:cNvPr>
          <p:cNvSpPr>
            <a:spLocks noGrp="1"/>
          </p:cNvSpPr>
          <p:nvPr>
            <p:ph type="title"/>
          </p:nvPr>
        </p:nvSpPr>
        <p:spPr/>
        <p:txBody>
          <a:bodyPr/>
          <a:lstStyle/>
          <a:p>
            <a:r>
              <a:rPr lang="sv-SE">
                <a:solidFill>
                  <a:schemeClr val="accent1"/>
                </a:solidFill>
              </a:rPr>
              <a:t>Klarspråk –</a:t>
            </a:r>
            <a:r>
              <a:rPr lang="sv-SE"/>
              <a:t> före och efter</a:t>
            </a:r>
          </a:p>
        </p:txBody>
      </p:sp>
      <p:sp>
        <p:nvSpPr>
          <p:cNvPr id="3" name="Platshållare för innehåll 2">
            <a:extLst>
              <a:ext uri="{FF2B5EF4-FFF2-40B4-BE49-F238E27FC236}">
                <a16:creationId xmlns:a16="http://schemas.microsoft.com/office/drawing/2014/main" id="{A2026591-77C4-496D-EE60-3F6BD034F656}"/>
              </a:ext>
            </a:extLst>
          </p:cNvPr>
          <p:cNvSpPr>
            <a:spLocks noGrp="1"/>
          </p:cNvSpPr>
          <p:nvPr>
            <p:ph idx="1"/>
          </p:nvPr>
        </p:nvSpPr>
        <p:spPr>
          <a:xfrm>
            <a:off x="922424" y="2495707"/>
            <a:ext cx="4256902" cy="3261282"/>
          </a:xfrm>
          <a:solidFill>
            <a:schemeClr val="bg1">
              <a:lumMod val="85000"/>
            </a:schemeClr>
          </a:solidFill>
        </p:spPr>
        <p:txBody>
          <a:bodyPr/>
          <a:lstStyle/>
          <a:p>
            <a:pPr marL="457200" lvl="1" indent="0">
              <a:buNone/>
            </a:pPr>
            <a:r>
              <a:rPr lang="sv-SE" b="1"/>
              <a:t>Egen vårdbegäran kan inlämnas digitalt via 1177 Vårdguidens e-tjänster eller genom att skriftlig blankett insänds till berörd mottagning.</a:t>
            </a:r>
            <a:endParaRPr lang="sv-SE"/>
          </a:p>
          <a:p>
            <a:endParaRPr lang="sv-SE"/>
          </a:p>
        </p:txBody>
      </p:sp>
      <p:sp>
        <p:nvSpPr>
          <p:cNvPr id="4" name="Platshållare för sidfot 3">
            <a:extLst>
              <a:ext uri="{FF2B5EF4-FFF2-40B4-BE49-F238E27FC236}">
                <a16:creationId xmlns:a16="http://schemas.microsoft.com/office/drawing/2014/main" id="{E7DF5D44-CC59-375E-26C8-46F7B189BDD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0737B1D-1F0F-EA26-25DD-99FFAA6F31F3}"/>
              </a:ext>
            </a:extLst>
          </p:cNvPr>
          <p:cNvSpPr>
            <a:spLocks noGrp="1"/>
          </p:cNvSpPr>
          <p:nvPr>
            <p:ph type="sldNum" sz="quarter" idx="12"/>
          </p:nvPr>
        </p:nvSpPr>
        <p:spPr/>
        <p:txBody>
          <a:bodyPr/>
          <a:lstStyle/>
          <a:p>
            <a:fld id="{7FF155A8-5C6D-4241-95DF-81E4F2B16EE5}" type="slidenum">
              <a:rPr lang="sv-SE" smtClean="0"/>
              <a:t>29</a:t>
            </a:fld>
            <a:endParaRPr lang="sv-SE"/>
          </a:p>
        </p:txBody>
      </p:sp>
      <p:sp>
        <p:nvSpPr>
          <p:cNvPr id="6" name="Platshållare för innehåll 2">
            <a:extLst>
              <a:ext uri="{FF2B5EF4-FFF2-40B4-BE49-F238E27FC236}">
                <a16:creationId xmlns:a16="http://schemas.microsoft.com/office/drawing/2014/main" id="{15FCACB6-4D28-2FB5-5ECF-8DB1B36E0A2A}"/>
              </a:ext>
            </a:extLst>
          </p:cNvPr>
          <p:cNvSpPr txBox="1">
            <a:spLocks/>
          </p:cNvSpPr>
          <p:nvPr/>
        </p:nvSpPr>
        <p:spPr>
          <a:xfrm>
            <a:off x="6629463" y="2495707"/>
            <a:ext cx="4256902" cy="3261282"/>
          </a:xfrm>
          <a:prstGeom prst="rect">
            <a:avLst/>
          </a:prstGeom>
          <a:solidFill>
            <a:schemeClr val="bg1">
              <a:lumMod val="85000"/>
            </a:schemeClr>
          </a:solidFill>
        </p:spPr>
        <p:txBody>
          <a:bodyPr vert="horz" lIns="0" tIns="0" rIns="0" bIns="0" rtlCol="0">
            <a:noAutofit/>
          </a:bodyPr>
          <a:lstStyle>
            <a:lvl1pPr marL="228600" indent="-228600" algn="l" defTabSz="914400" rtl="0" eaLnBrk="1" latinLnBrk="0" hangingPunct="1">
              <a:lnSpc>
                <a:spcPct val="150000"/>
              </a:lnSpc>
              <a:spcBef>
                <a:spcPts val="1000"/>
              </a:spcBef>
              <a:buClr>
                <a:schemeClr val="accent1"/>
              </a:buClr>
              <a:buFont typeface="Arial" panose="020B0604020202020204" pitchFamily="34" charset="0"/>
              <a:buChar char="•"/>
              <a:defRPr sz="2000" kern="1200">
                <a:solidFill>
                  <a:schemeClr val="accent2"/>
                </a:solidFill>
                <a:latin typeface="+mn-lt"/>
                <a:ea typeface="+mn-ea"/>
                <a:cs typeface="+mn-cs"/>
              </a:defRPr>
            </a:lvl1pPr>
            <a:lvl2pPr marL="6858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sv-SE" b="1"/>
              <a:t>Ansök om egen vårdbegäran genom att logga in på 1177.se. Du kan också fylla i </a:t>
            </a:r>
            <a:r>
              <a:rPr lang="sv-SE" b="1" u="sng"/>
              <a:t>blanketten Egen vårdbegäran </a:t>
            </a:r>
            <a:r>
              <a:rPr lang="sv-SE" b="1"/>
              <a:t>och skicka den till den mottagning du söker vård hos.</a:t>
            </a:r>
            <a:endParaRPr lang="sv-SE"/>
          </a:p>
          <a:p>
            <a:pPr marL="457200" lvl="1" indent="0">
              <a:buFont typeface="Arial" panose="020B0604020202020204" pitchFamily="34" charset="0"/>
              <a:buNone/>
            </a:pPr>
            <a:endParaRPr lang="sv-SE"/>
          </a:p>
          <a:p>
            <a:endParaRPr lang="sv-SE"/>
          </a:p>
        </p:txBody>
      </p:sp>
    </p:spTree>
    <p:custDataLst>
      <p:tags r:id="rId1"/>
    </p:custDataLst>
    <p:extLst>
      <p:ext uri="{BB962C8B-B14F-4D97-AF65-F5344CB8AC3E}">
        <p14:creationId xmlns:p14="http://schemas.microsoft.com/office/powerpoint/2010/main" val="2711499227"/>
      </p:ext>
    </p:extLst>
  </p:cSld>
  <p:clrMapOvr>
    <a:masterClrMapping/>
  </p:clrMapOvr>
  <mc:AlternateContent xmlns:mc="http://schemas.openxmlformats.org/markup-compatibility/2006" xmlns:p14="http://schemas.microsoft.com/office/powerpoint/2010/main">
    <mc:Choice Requires="p14">
      <p:transition spd="med" p14:dur="700" advTm="128762">
        <p:fade/>
      </p:transition>
    </mc:Choice>
    <mc:Fallback xmlns="">
      <p:transition spd="med" advTm="12876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4FCEBC-63B0-11C9-4E2E-15422FCFA68D}"/>
              </a:ext>
            </a:extLst>
          </p:cNvPr>
          <p:cNvSpPr>
            <a:spLocks noGrp="1"/>
          </p:cNvSpPr>
          <p:nvPr>
            <p:ph type="title"/>
          </p:nvPr>
        </p:nvSpPr>
        <p:spPr>
          <a:xfrm>
            <a:off x="619932" y="108939"/>
            <a:ext cx="10515600" cy="651224"/>
          </a:xfrm>
        </p:spPr>
        <p:txBody>
          <a:bodyPr vert="horz" lIns="0" tIns="0" rIns="0" bIns="0" rtlCol="0" anchor="b" anchorCtr="0">
            <a:normAutofit/>
          </a:bodyPr>
          <a:lstStyle/>
          <a:p>
            <a:r>
              <a:rPr lang="sv-SE">
                <a:solidFill>
                  <a:schemeClr val="accent1"/>
                </a:solidFill>
              </a:rPr>
              <a:t>Återblick förra forumet</a:t>
            </a:r>
          </a:p>
        </p:txBody>
      </p:sp>
      <p:sp>
        <p:nvSpPr>
          <p:cNvPr id="37" name="textruta 36">
            <a:extLst>
              <a:ext uri="{FF2B5EF4-FFF2-40B4-BE49-F238E27FC236}">
                <a16:creationId xmlns:a16="http://schemas.microsoft.com/office/drawing/2014/main" id="{12E92F40-9C94-EDDF-A87E-8773E94771E3}"/>
              </a:ext>
            </a:extLst>
          </p:cNvPr>
          <p:cNvSpPr txBox="1"/>
          <p:nvPr/>
        </p:nvSpPr>
        <p:spPr>
          <a:xfrm>
            <a:off x="453158" y="1808760"/>
            <a:ext cx="6379596" cy="3564527"/>
          </a:xfrm>
          <a:prstGeom prst="rect">
            <a:avLst/>
          </a:prstGeom>
        </p:spPr>
        <p:txBody>
          <a:bodyPr vert="horz" lIns="0" tIns="0" rIns="0" bIns="0" rtlCol="0">
            <a:normAutofit/>
          </a:bodyPr>
          <a:lstStyle/>
          <a:p>
            <a:pPr marL="0" lvl="1">
              <a:lnSpc>
                <a:spcPct val="140000"/>
              </a:lnSpc>
              <a:spcBef>
                <a:spcPts val="1000"/>
              </a:spcBef>
              <a:buClr>
                <a:schemeClr val="accent1"/>
              </a:buClr>
            </a:pPr>
            <a:endParaRPr lang="sv-SE" sz="1700">
              <a:solidFill>
                <a:schemeClr val="accent2"/>
              </a:solidFill>
            </a:endParaRPr>
          </a:p>
        </p:txBody>
      </p:sp>
      <p:sp>
        <p:nvSpPr>
          <p:cNvPr id="6" name="AutoShape 10" descr="Programmerare, hane med hel fyllning">
            <a:extLst>
              <a:ext uri="{FF2B5EF4-FFF2-40B4-BE49-F238E27FC236}">
                <a16:creationId xmlns:a16="http://schemas.microsoft.com/office/drawing/2014/main" id="{9474CC0F-BBEC-C3F2-848D-55FF4984696B}"/>
              </a:ext>
            </a:extLst>
          </p:cNvPr>
          <p:cNvSpPr>
            <a:spLocks noChangeAspect="1" noChangeArrowheads="1"/>
          </p:cNvSpPr>
          <p:nvPr/>
        </p:nvSpPr>
        <p:spPr bwMode="auto">
          <a:xfrm>
            <a:off x="5943600" y="2907224"/>
            <a:ext cx="674176" cy="674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0" name="Rectangle 9">
            <a:extLst>
              <a:ext uri="{FF2B5EF4-FFF2-40B4-BE49-F238E27FC236}">
                <a16:creationId xmlns:a16="http://schemas.microsoft.com/office/drawing/2014/main" id="{330499DA-4061-9AEB-E310-845967F7ACF9}"/>
              </a:ext>
            </a:extLst>
          </p:cNvPr>
          <p:cNvSpPr>
            <a:spLocks noChangeArrowheads="1"/>
          </p:cNvSpPr>
          <p:nvPr/>
        </p:nvSpPr>
        <p:spPr bwMode="auto">
          <a:xfrm>
            <a:off x="4430713" y="2011333"/>
            <a:ext cx="1219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sv-SE" altLang="sv-SE"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000" b="0" i="0" u="none" strike="noStrike" cap="none" normalizeH="0" baseline="0">
              <a:ln>
                <a:noFill/>
              </a:ln>
              <a:solidFill>
                <a:schemeClr val="tx1"/>
              </a:solidFill>
              <a:effectLst/>
            </a:endParaRPr>
          </a:p>
        </p:txBody>
      </p:sp>
      <p:sp>
        <p:nvSpPr>
          <p:cNvPr id="3" name="textruta 2">
            <a:extLst>
              <a:ext uri="{FF2B5EF4-FFF2-40B4-BE49-F238E27FC236}">
                <a16:creationId xmlns:a16="http://schemas.microsoft.com/office/drawing/2014/main" id="{1C4F8082-6193-37D5-2DB8-5B269BA7210A}"/>
              </a:ext>
            </a:extLst>
          </p:cNvPr>
          <p:cNvSpPr txBox="1"/>
          <p:nvPr/>
        </p:nvSpPr>
        <p:spPr>
          <a:xfrm>
            <a:off x="453158" y="1077133"/>
            <a:ext cx="8504862" cy="2580468"/>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sv-SE">
                <a:solidFill>
                  <a:schemeClr val="accent2"/>
                </a:solidFill>
              </a:rPr>
              <a:t>Vad är grundutbud av e-tjänster? -Lägsta nivå av e-tjänster</a:t>
            </a:r>
          </a:p>
          <a:p>
            <a:pPr marL="742950" lvl="1" indent="-285750">
              <a:buFont typeface="Arial" panose="020B0604020202020204" pitchFamily="34" charset="0"/>
              <a:buChar char="•"/>
            </a:pPr>
            <a:r>
              <a:rPr lang="sv-SE">
                <a:solidFill>
                  <a:schemeClr val="accent2"/>
                </a:solidFill>
              </a:rPr>
              <a:t>Vilka e-tjänster ingår i grundutbudet för öppenvård och slutenvård</a:t>
            </a:r>
          </a:p>
          <a:p>
            <a:pPr marL="742950" lvl="1" indent="-285750">
              <a:buFont typeface="Arial" panose="020B0604020202020204" pitchFamily="34" charset="0"/>
              <a:buChar char="•"/>
            </a:pPr>
            <a:endParaRPr lang="sv-SE"/>
          </a:p>
          <a:p>
            <a:pPr marL="285750" indent="-285750" algn="l">
              <a:buFont typeface="Arial" panose="020B0604020202020204" pitchFamily="34" charset="0"/>
              <a:buChar char="•"/>
            </a:pPr>
            <a:endParaRPr lang="sv-SE"/>
          </a:p>
          <a:p>
            <a:pPr marL="285750" indent="-285750" algn="l">
              <a:buFont typeface="Arial" panose="020B0604020202020204" pitchFamily="34" charset="0"/>
              <a:buChar char="•"/>
            </a:pPr>
            <a:endParaRPr lang="sv-SE"/>
          </a:p>
        </p:txBody>
      </p:sp>
      <p:sp>
        <p:nvSpPr>
          <p:cNvPr id="4" name="Rektangel 3">
            <a:extLst>
              <a:ext uri="{FF2B5EF4-FFF2-40B4-BE49-F238E27FC236}">
                <a16:creationId xmlns:a16="http://schemas.microsoft.com/office/drawing/2014/main" id="{21D0B556-5899-D89B-A8C0-EED58EED2B81}"/>
              </a:ext>
            </a:extLst>
          </p:cNvPr>
          <p:cNvSpPr/>
          <p:nvPr/>
        </p:nvSpPr>
        <p:spPr>
          <a:xfrm>
            <a:off x="537408" y="1754533"/>
            <a:ext cx="3988096" cy="18319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lnSpc>
                <a:spcPct val="150000"/>
              </a:lnSpc>
            </a:pPr>
            <a:r>
              <a:rPr lang="sv-SE" sz="1100">
                <a:solidFill>
                  <a:schemeClr val="accent2"/>
                </a:solidFill>
              </a:rPr>
              <a:t>	</a:t>
            </a:r>
            <a:r>
              <a:rPr lang="sv-SE" sz="1100" b="1">
                <a:solidFill>
                  <a:schemeClr val="accent2"/>
                </a:solidFill>
              </a:rPr>
              <a:t>Öppenvård</a:t>
            </a:r>
          </a:p>
          <a:p>
            <a:pPr marL="285750" indent="-285750" algn="l">
              <a:lnSpc>
                <a:spcPct val="150000"/>
              </a:lnSpc>
              <a:buFont typeface="Arial" panose="020B0604020202020204" pitchFamily="34" charset="0"/>
              <a:buChar char="•"/>
            </a:pPr>
            <a:r>
              <a:rPr lang="sv-SE" sz="1000">
                <a:solidFill>
                  <a:schemeClr val="accent2"/>
                </a:solidFill>
              </a:rPr>
              <a:t>Lämna synpunkter och klagomål</a:t>
            </a:r>
            <a:endParaRPr lang="sv-SE" sz="1000">
              <a:solidFill>
                <a:schemeClr val="accent2"/>
              </a:solidFill>
              <a:ea typeface="Open Sans"/>
              <a:cs typeface="Open Sans"/>
            </a:endParaRPr>
          </a:p>
          <a:p>
            <a:pPr marL="285750" indent="-285750" algn="l">
              <a:lnSpc>
                <a:spcPct val="150000"/>
              </a:lnSpc>
              <a:buFont typeface="Arial" panose="020B0604020202020204" pitchFamily="34" charset="0"/>
              <a:buChar char="•"/>
            </a:pPr>
            <a:r>
              <a:rPr lang="sv-SE" sz="1000">
                <a:solidFill>
                  <a:schemeClr val="accent2"/>
                </a:solidFill>
              </a:rPr>
              <a:t>Av- och omboka tid</a:t>
            </a:r>
            <a:endParaRPr lang="sv-SE" sz="1000">
              <a:solidFill>
                <a:schemeClr val="accent2"/>
              </a:solidFill>
              <a:ea typeface="Open Sans"/>
              <a:cs typeface="Open Sans"/>
            </a:endParaRPr>
          </a:p>
          <a:p>
            <a:pPr marL="285750" indent="-285750" algn="l">
              <a:lnSpc>
                <a:spcPct val="150000"/>
              </a:lnSpc>
              <a:buFont typeface="Arial" panose="020B0604020202020204" pitchFamily="34" charset="0"/>
              <a:buChar char="•"/>
            </a:pPr>
            <a:r>
              <a:rPr lang="sv-SE" sz="1000">
                <a:solidFill>
                  <a:schemeClr val="accent2"/>
                </a:solidFill>
              </a:rPr>
              <a:t>Beställ journalkopia</a:t>
            </a:r>
            <a:endParaRPr lang="sv-SE" sz="1000">
              <a:solidFill>
                <a:schemeClr val="accent2"/>
              </a:solidFill>
              <a:ea typeface="Open Sans"/>
              <a:cs typeface="Open Sans"/>
            </a:endParaRPr>
          </a:p>
          <a:p>
            <a:pPr marL="285750" indent="-285750" algn="l">
              <a:lnSpc>
                <a:spcPct val="150000"/>
              </a:lnSpc>
              <a:buFont typeface="Arial" panose="020B0604020202020204" pitchFamily="34" charset="0"/>
              <a:buChar char="•"/>
            </a:pPr>
            <a:r>
              <a:rPr lang="sv-SE" sz="1000">
                <a:solidFill>
                  <a:schemeClr val="accent2"/>
                </a:solidFill>
              </a:rPr>
              <a:t>Egen vårdbegäran- </a:t>
            </a:r>
            <a:r>
              <a:rPr lang="sv-SE" sz="1000" i="1" u="sng">
                <a:solidFill>
                  <a:schemeClr val="accent2"/>
                </a:solidFill>
              </a:rPr>
              <a:t>är inte aktuell för alla</a:t>
            </a:r>
            <a:endParaRPr lang="sv-SE" sz="1000" i="1" u="sng">
              <a:solidFill>
                <a:schemeClr val="accent2"/>
              </a:solidFill>
              <a:ea typeface="Open Sans"/>
              <a:cs typeface="Open Sans"/>
            </a:endParaRPr>
          </a:p>
          <a:p>
            <a:pPr marL="285750" indent="-285750" algn="l">
              <a:lnSpc>
                <a:spcPct val="150000"/>
              </a:lnSpc>
              <a:buFont typeface="Arial" panose="020B0604020202020204" pitchFamily="34" charset="0"/>
              <a:buChar char="•"/>
            </a:pPr>
            <a:r>
              <a:rPr lang="sv-SE" sz="1000">
                <a:solidFill>
                  <a:schemeClr val="accent2"/>
                </a:solidFill>
              </a:rPr>
              <a:t>Förnya recept- </a:t>
            </a:r>
            <a:r>
              <a:rPr lang="sv-SE" sz="1000" i="1" u="sng">
                <a:solidFill>
                  <a:schemeClr val="accent2"/>
                </a:solidFill>
              </a:rPr>
              <a:t>är inte aktuell för alla</a:t>
            </a:r>
            <a:endParaRPr lang="sv-SE" sz="1000" i="1" u="sng">
              <a:solidFill>
                <a:schemeClr val="accent2"/>
              </a:solidFill>
              <a:ea typeface="Open Sans"/>
              <a:cs typeface="Open Sans"/>
            </a:endParaRPr>
          </a:p>
          <a:p>
            <a:pPr marL="285750" indent="-285750" algn="l">
              <a:lnSpc>
                <a:spcPct val="150000"/>
              </a:lnSpc>
              <a:buFont typeface="Arial" panose="020B0604020202020204" pitchFamily="34" charset="0"/>
              <a:buChar char="•"/>
            </a:pPr>
            <a:r>
              <a:rPr lang="sv-SE" sz="1000">
                <a:solidFill>
                  <a:schemeClr val="accent2"/>
                </a:solidFill>
              </a:rPr>
              <a:t>Kontakta mottagningen- eller liknande e-tjänst</a:t>
            </a:r>
            <a:endParaRPr lang="sv-SE" sz="1000">
              <a:solidFill>
                <a:schemeClr val="accent2"/>
              </a:solidFill>
              <a:ea typeface="Open Sans"/>
              <a:cs typeface="Open Sans"/>
            </a:endParaRPr>
          </a:p>
        </p:txBody>
      </p:sp>
      <p:sp>
        <p:nvSpPr>
          <p:cNvPr id="5" name="Rektangel 4">
            <a:extLst>
              <a:ext uri="{FF2B5EF4-FFF2-40B4-BE49-F238E27FC236}">
                <a16:creationId xmlns:a16="http://schemas.microsoft.com/office/drawing/2014/main" id="{678E6AE7-9DFC-105B-195C-7E6C1D5E5BEE}"/>
              </a:ext>
            </a:extLst>
          </p:cNvPr>
          <p:cNvSpPr/>
          <p:nvPr/>
        </p:nvSpPr>
        <p:spPr>
          <a:xfrm>
            <a:off x="4705589" y="1754533"/>
            <a:ext cx="3518176" cy="1013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lnSpc>
                <a:spcPct val="150000"/>
              </a:lnSpc>
            </a:pPr>
            <a:r>
              <a:rPr lang="sv-SE" sz="1100">
                <a:solidFill>
                  <a:schemeClr val="accent2"/>
                </a:solidFill>
              </a:rPr>
              <a:t>	</a:t>
            </a:r>
            <a:r>
              <a:rPr lang="sv-SE" sz="1100" b="1">
                <a:solidFill>
                  <a:schemeClr val="accent2"/>
                </a:solidFill>
              </a:rPr>
              <a:t>Slutenvård</a:t>
            </a:r>
          </a:p>
          <a:p>
            <a:pPr marL="285750" indent="-285750" algn="l">
              <a:lnSpc>
                <a:spcPct val="150000"/>
              </a:lnSpc>
              <a:buFont typeface="Arial" panose="020B0604020202020204" pitchFamily="34" charset="0"/>
              <a:buChar char="•"/>
            </a:pPr>
            <a:r>
              <a:rPr lang="sv-SE" sz="1000">
                <a:solidFill>
                  <a:schemeClr val="accent2"/>
                </a:solidFill>
              </a:rPr>
              <a:t>Lämna synpunkter och klagomål</a:t>
            </a:r>
            <a:endParaRPr lang="sv-SE" sz="1000">
              <a:solidFill>
                <a:schemeClr val="accent2"/>
              </a:solidFill>
              <a:ea typeface="Open Sans"/>
              <a:cs typeface="Open Sans"/>
            </a:endParaRPr>
          </a:p>
          <a:p>
            <a:pPr marL="285750" indent="-285750" algn="l">
              <a:lnSpc>
                <a:spcPct val="150000"/>
              </a:lnSpc>
              <a:buFont typeface="Arial" panose="020B0604020202020204" pitchFamily="34" charset="0"/>
              <a:buChar char="•"/>
            </a:pPr>
            <a:r>
              <a:rPr lang="sv-SE" sz="1000">
                <a:solidFill>
                  <a:schemeClr val="accent2"/>
                </a:solidFill>
              </a:rPr>
              <a:t>Beställ journalkopia</a:t>
            </a:r>
            <a:endParaRPr lang="sv-SE" sz="1000">
              <a:solidFill>
                <a:schemeClr val="accent2"/>
              </a:solidFill>
              <a:ea typeface="Open Sans"/>
              <a:cs typeface="Open Sans"/>
            </a:endParaRPr>
          </a:p>
        </p:txBody>
      </p:sp>
      <p:sp>
        <p:nvSpPr>
          <p:cNvPr id="7" name="textruta 6">
            <a:extLst>
              <a:ext uri="{FF2B5EF4-FFF2-40B4-BE49-F238E27FC236}">
                <a16:creationId xmlns:a16="http://schemas.microsoft.com/office/drawing/2014/main" id="{5661D79E-3AE0-D631-C525-DC8F14C810F8}"/>
              </a:ext>
            </a:extLst>
          </p:cNvPr>
          <p:cNvSpPr txBox="1"/>
          <p:nvPr/>
        </p:nvSpPr>
        <p:spPr>
          <a:xfrm>
            <a:off x="453158" y="3843580"/>
            <a:ext cx="9427011" cy="860156"/>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sv-SE">
                <a:solidFill>
                  <a:schemeClr val="accent2"/>
                </a:solidFill>
              </a:rPr>
              <a:t>Genomgång vad </a:t>
            </a:r>
            <a:r>
              <a:rPr lang="sv-SE" i="1">
                <a:solidFill>
                  <a:schemeClr val="accent2"/>
                </a:solidFill>
              </a:rPr>
              <a:t>Centrala ärendetyper </a:t>
            </a:r>
            <a:r>
              <a:rPr lang="sv-SE">
                <a:solidFill>
                  <a:schemeClr val="accent2"/>
                </a:solidFill>
              </a:rPr>
              <a:t>är- inte det samma som nationella mallar</a:t>
            </a:r>
          </a:p>
          <a:p>
            <a:pPr marL="285750" indent="-285750" algn="l">
              <a:buFont typeface="Arial" panose="020B0604020202020204" pitchFamily="34" charset="0"/>
              <a:buChar char="•"/>
            </a:pPr>
            <a:endParaRPr lang="sv-SE">
              <a:solidFill>
                <a:schemeClr val="accent2"/>
              </a:solidFill>
            </a:endParaRPr>
          </a:p>
          <a:p>
            <a:pPr marL="285750" indent="-285750" algn="l">
              <a:buFont typeface="Arial" panose="020B0604020202020204" pitchFamily="34" charset="0"/>
              <a:buChar char="•"/>
            </a:pPr>
            <a:r>
              <a:rPr lang="sv-SE">
                <a:solidFill>
                  <a:schemeClr val="accent2"/>
                </a:solidFill>
              </a:rPr>
              <a:t>Nya sidor på 1177 som man kan tipsa patienter om (hur man använder 1177)</a:t>
            </a:r>
          </a:p>
          <a:p>
            <a:pPr marL="742950" lvl="1" indent="-285750">
              <a:buFont typeface="Arial" panose="020B0604020202020204" pitchFamily="34" charset="0"/>
              <a:buChar char="•"/>
            </a:pPr>
            <a:r>
              <a:rPr lang="sv-SE" u="sng">
                <a:solidFill>
                  <a:schemeClr val="accent2"/>
                </a:solidFill>
                <a:hlinkClick r:id="rId3">
                  <a:extLst>
                    <a:ext uri="{A12FA001-AC4F-418D-AE19-62706E023703}">
                      <ahyp:hlinkClr xmlns:ahyp="http://schemas.microsoft.com/office/drawing/2018/hyperlinkcolor" val="tx"/>
                    </a:ext>
                  </a:extLst>
                </a:hlinkClick>
              </a:rPr>
              <a:t>När du loggar in på 1177 – 1177</a:t>
            </a:r>
            <a:endParaRPr lang="sv-SE" u="sng">
              <a:solidFill>
                <a:schemeClr val="accent2"/>
              </a:solidFill>
            </a:endParaRPr>
          </a:p>
          <a:p>
            <a:pPr marL="742950" lvl="1" indent="-285750">
              <a:buFont typeface="Arial" panose="020B0604020202020204" pitchFamily="34" charset="0"/>
              <a:buChar char="•"/>
            </a:pPr>
            <a:endParaRPr lang="sv-SE" u="sng">
              <a:solidFill>
                <a:schemeClr val="accent2"/>
              </a:solidFill>
            </a:endParaRPr>
          </a:p>
          <a:p>
            <a:pPr lvl="1"/>
            <a:endParaRPr lang="sv-SE" u="sng"/>
          </a:p>
        </p:txBody>
      </p:sp>
      <p:sp>
        <p:nvSpPr>
          <p:cNvPr id="8" name="textruta 7">
            <a:extLst>
              <a:ext uri="{FF2B5EF4-FFF2-40B4-BE49-F238E27FC236}">
                <a16:creationId xmlns:a16="http://schemas.microsoft.com/office/drawing/2014/main" id="{E23C764F-AE83-862D-70ED-85C00F52EA5A}"/>
              </a:ext>
            </a:extLst>
          </p:cNvPr>
          <p:cNvSpPr txBox="1"/>
          <p:nvPr/>
        </p:nvSpPr>
        <p:spPr>
          <a:xfrm>
            <a:off x="460907" y="5029035"/>
            <a:ext cx="9419262" cy="844657"/>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sv-SE">
                <a:solidFill>
                  <a:schemeClr val="accent2"/>
                </a:solidFill>
              </a:rPr>
              <a:t>Genomgång/ utbildning i personalverktyget</a:t>
            </a:r>
          </a:p>
        </p:txBody>
      </p:sp>
    </p:spTree>
    <p:extLst>
      <p:ext uri="{BB962C8B-B14F-4D97-AF65-F5344CB8AC3E}">
        <p14:creationId xmlns:p14="http://schemas.microsoft.com/office/powerpoint/2010/main" val="1974555744"/>
      </p:ext>
    </p:extLst>
  </p:cSld>
  <p:clrMapOvr>
    <a:masterClrMapping/>
  </p:clrMapOvr>
  <mc:AlternateContent xmlns:mc="http://schemas.openxmlformats.org/markup-compatibility/2006" xmlns:p14="http://schemas.microsoft.com/office/powerpoint/2010/main">
    <mc:Choice Requires="p14">
      <p:transition spd="med" p14:dur="700" advTm="130649">
        <p:fade/>
      </p:transition>
    </mc:Choice>
    <mc:Fallback xmlns="">
      <p:transition spd="med" advTm="130649">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7A7AB-8ECA-E568-C1C6-023E450FF79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C9FDC04-51D6-D06D-6409-4A9C26A8DFC1}"/>
              </a:ext>
            </a:extLst>
          </p:cNvPr>
          <p:cNvSpPr>
            <a:spLocks noGrp="1"/>
          </p:cNvSpPr>
          <p:nvPr>
            <p:ph type="title"/>
          </p:nvPr>
        </p:nvSpPr>
        <p:spPr/>
        <p:txBody>
          <a:bodyPr/>
          <a:lstStyle/>
          <a:p>
            <a:r>
              <a:rPr lang="sv-SE">
                <a:solidFill>
                  <a:schemeClr val="accent1"/>
                </a:solidFill>
              </a:rPr>
              <a:t>Tips</a:t>
            </a:r>
            <a:endParaRPr lang="sv-SE"/>
          </a:p>
        </p:txBody>
      </p:sp>
      <p:sp>
        <p:nvSpPr>
          <p:cNvPr id="3" name="Platshållare för innehåll 2">
            <a:extLst>
              <a:ext uri="{FF2B5EF4-FFF2-40B4-BE49-F238E27FC236}">
                <a16:creationId xmlns:a16="http://schemas.microsoft.com/office/drawing/2014/main" id="{A797C41E-9F08-746B-AC71-CD7463137F0E}"/>
              </a:ext>
            </a:extLst>
          </p:cNvPr>
          <p:cNvSpPr>
            <a:spLocks noGrp="1"/>
          </p:cNvSpPr>
          <p:nvPr>
            <p:ph idx="1"/>
          </p:nvPr>
        </p:nvSpPr>
        <p:spPr/>
        <p:txBody>
          <a:bodyPr/>
          <a:lstStyle/>
          <a:p>
            <a:pPr marL="0" indent="0">
              <a:buNone/>
            </a:pPr>
            <a:r>
              <a:rPr lang="sv-SE"/>
              <a:t>Samlingsportalen </a:t>
            </a:r>
            <a:r>
              <a:rPr lang="sv-SE">
                <a:hlinkClick r:id="rId3"/>
              </a:rPr>
              <a:t>Riktlinjer för språket på 1177.se</a:t>
            </a:r>
            <a:r>
              <a:rPr lang="sv-SE"/>
              <a:t> är en </a:t>
            </a:r>
            <a:br>
              <a:rPr lang="sv-SE"/>
            </a:br>
            <a:r>
              <a:rPr lang="sv-SE"/>
              <a:t>klarspråksguide speciellt anpassad för 1177.se</a:t>
            </a:r>
          </a:p>
        </p:txBody>
      </p:sp>
      <p:sp>
        <p:nvSpPr>
          <p:cNvPr id="4" name="Platshållare för sidfot 3">
            <a:extLst>
              <a:ext uri="{FF2B5EF4-FFF2-40B4-BE49-F238E27FC236}">
                <a16:creationId xmlns:a16="http://schemas.microsoft.com/office/drawing/2014/main" id="{420DD6A5-81C6-1552-48C8-BB1A0439690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CFF9B82-EAB5-2EF0-2321-B4E6C671CC1A}"/>
              </a:ext>
            </a:extLst>
          </p:cNvPr>
          <p:cNvSpPr>
            <a:spLocks noGrp="1"/>
          </p:cNvSpPr>
          <p:nvPr>
            <p:ph type="sldNum" sz="quarter" idx="12"/>
          </p:nvPr>
        </p:nvSpPr>
        <p:spPr/>
        <p:txBody>
          <a:bodyPr/>
          <a:lstStyle/>
          <a:p>
            <a:fld id="{7FF155A8-5C6D-4241-95DF-81E4F2B16EE5}" type="slidenum">
              <a:rPr lang="sv-SE" smtClean="0"/>
              <a:t>30</a:t>
            </a:fld>
            <a:endParaRPr lang="sv-SE"/>
          </a:p>
        </p:txBody>
      </p:sp>
      <p:pic>
        <p:nvPicPr>
          <p:cNvPr id="7" name="Bildobjekt 6">
            <a:extLst>
              <a:ext uri="{FF2B5EF4-FFF2-40B4-BE49-F238E27FC236}">
                <a16:creationId xmlns:a16="http://schemas.microsoft.com/office/drawing/2014/main" id="{A2D54F4F-72C1-CA57-C096-383EA35922F6}"/>
              </a:ext>
            </a:extLst>
          </p:cNvPr>
          <p:cNvPicPr>
            <a:picLocks noChangeAspect="1"/>
          </p:cNvPicPr>
          <p:nvPr/>
        </p:nvPicPr>
        <p:blipFill>
          <a:blip r:embed="rId4"/>
          <a:stretch>
            <a:fillRect/>
          </a:stretch>
        </p:blipFill>
        <p:spPr>
          <a:xfrm>
            <a:off x="6615862" y="2490172"/>
            <a:ext cx="2139327" cy="3564527"/>
          </a:xfrm>
          <a:prstGeom prst="rect">
            <a:avLst/>
          </a:prstGeom>
          <a:effectLst>
            <a:outerShdw blurRad="63500" sx="102000" sy="102000" algn="ctr" rotWithShape="0">
              <a:prstClr val="black">
                <a:alpha val="40000"/>
              </a:prstClr>
            </a:outerShdw>
          </a:effectLst>
        </p:spPr>
      </p:pic>
      <p:pic>
        <p:nvPicPr>
          <p:cNvPr id="9" name="Bildobjekt 8">
            <a:extLst>
              <a:ext uri="{FF2B5EF4-FFF2-40B4-BE49-F238E27FC236}">
                <a16:creationId xmlns:a16="http://schemas.microsoft.com/office/drawing/2014/main" id="{FC20B63A-B812-9D78-A3E4-3C09382C96C7}"/>
              </a:ext>
            </a:extLst>
          </p:cNvPr>
          <p:cNvPicPr>
            <a:picLocks noChangeAspect="1"/>
          </p:cNvPicPr>
          <p:nvPr/>
        </p:nvPicPr>
        <p:blipFill>
          <a:blip r:embed="rId5"/>
          <a:stretch>
            <a:fillRect/>
          </a:stretch>
        </p:blipFill>
        <p:spPr>
          <a:xfrm>
            <a:off x="9057156" y="3475536"/>
            <a:ext cx="2750750" cy="2579163"/>
          </a:xfrm>
          <a:prstGeom prst="rect">
            <a:avLst/>
          </a:prstGeom>
        </p:spPr>
      </p:pic>
      <p:pic>
        <p:nvPicPr>
          <p:cNvPr id="11" name="Bildobjekt 10">
            <a:extLst>
              <a:ext uri="{FF2B5EF4-FFF2-40B4-BE49-F238E27FC236}">
                <a16:creationId xmlns:a16="http://schemas.microsoft.com/office/drawing/2014/main" id="{464BF8BF-47C6-6C10-106C-49FCF08AD98E}"/>
              </a:ext>
            </a:extLst>
          </p:cNvPr>
          <p:cNvPicPr>
            <a:picLocks noChangeAspect="1"/>
          </p:cNvPicPr>
          <p:nvPr/>
        </p:nvPicPr>
        <p:blipFill>
          <a:blip r:embed="rId6"/>
          <a:stretch>
            <a:fillRect/>
          </a:stretch>
        </p:blipFill>
        <p:spPr>
          <a:xfrm>
            <a:off x="4067797" y="5531588"/>
            <a:ext cx="2349947" cy="371999"/>
          </a:xfrm>
          <a:prstGeom prst="rect">
            <a:avLst/>
          </a:prstGeom>
          <a:effectLst>
            <a:outerShdw blurRad="63500" sx="102000" sy="102000" algn="ctr" rotWithShape="0">
              <a:prstClr val="black">
                <a:alpha val="40000"/>
              </a:prstClr>
            </a:outerShdw>
          </a:effectLst>
        </p:spPr>
      </p:pic>
      <p:pic>
        <p:nvPicPr>
          <p:cNvPr id="13" name="Bildobjekt 12">
            <a:extLst>
              <a:ext uri="{FF2B5EF4-FFF2-40B4-BE49-F238E27FC236}">
                <a16:creationId xmlns:a16="http://schemas.microsoft.com/office/drawing/2014/main" id="{919AA95B-8C04-C283-A0E5-33AD93EF577D}"/>
              </a:ext>
            </a:extLst>
          </p:cNvPr>
          <p:cNvPicPr>
            <a:picLocks noChangeAspect="1"/>
          </p:cNvPicPr>
          <p:nvPr/>
        </p:nvPicPr>
        <p:blipFill>
          <a:blip r:embed="rId7"/>
          <a:stretch>
            <a:fillRect/>
          </a:stretch>
        </p:blipFill>
        <p:spPr>
          <a:xfrm>
            <a:off x="384094" y="4012334"/>
            <a:ext cx="3485585" cy="1891253"/>
          </a:xfrm>
          <a:prstGeom prst="rect">
            <a:avLst/>
          </a:prstGeom>
          <a:effectLst>
            <a:outerShdw blurRad="63500" sx="102000" sy="102000" algn="ctr" rotWithShape="0">
              <a:prstClr val="black">
                <a:alpha val="40000"/>
              </a:prstClr>
            </a:outerShdw>
          </a:effectLst>
        </p:spPr>
      </p:pic>
      <p:pic>
        <p:nvPicPr>
          <p:cNvPr id="15" name="Bildobjekt 14">
            <a:extLst>
              <a:ext uri="{FF2B5EF4-FFF2-40B4-BE49-F238E27FC236}">
                <a16:creationId xmlns:a16="http://schemas.microsoft.com/office/drawing/2014/main" id="{634AE454-1B83-6575-7A81-E48C241384C8}"/>
              </a:ext>
            </a:extLst>
          </p:cNvPr>
          <p:cNvPicPr>
            <a:picLocks noChangeAspect="1"/>
          </p:cNvPicPr>
          <p:nvPr/>
        </p:nvPicPr>
        <p:blipFill>
          <a:blip r:embed="rId8"/>
          <a:stretch>
            <a:fillRect/>
          </a:stretch>
        </p:blipFill>
        <p:spPr>
          <a:xfrm>
            <a:off x="3466712" y="3747445"/>
            <a:ext cx="2781394" cy="1249225"/>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956556044"/>
      </p:ext>
    </p:extLst>
  </p:cSld>
  <p:clrMapOvr>
    <a:masterClrMapping/>
  </p:clrMapOvr>
  <mc:AlternateContent xmlns:mc="http://schemas.openxmlformats.org/markup-compatibility/2006" xmlns:p14="http://schemas.microsoft.com/office/powerpoint/2010/main">
    <mc:Choice Requires="p14">
      <p:transition spd="med" p14:dur="700" advTm="219216">
        <p:fade/>
      </p:transition>
    </mc:Choice>
    <mc:Fallback xmlns="">
      <p:transition spd="med" advTm="2192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Glödlampa med hängande ljuspunkter i bakgrunden">
            <a:extLst>
              <a:ext uri="{FF2B5EF4-FFF2-40B4-BE49-F238E27FC236}">
                <a16:creationId xmlns:a16="http://schemas.microsoft.com/office/drawing/2014/main" id="{D50C35EE-837A-DCA9-50CB-13AEBF0D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254" y="346492"/>
            <a:ext cx="8292648" cy="5433952"/>
          </a:xfrm>
          <a:prstGeom prst="rect">
            <a:avLst/>
          </a:prstGeom>
        </p:spPr>
      </p:pic>
      <p:sp>
        <p:nvSpPr>
          <p:cNvPr id="13" name="textruta 12">
            <a:extLst>
              <a:ext uri="{FF2B5EF4-FFF2-40B4-BE49-F238E27FC236}">
                <a16:creationId xmlns:a16="http://schemas.microsoft.com/office/drawing/2014/main" id="{DA033042-ACF1-0C6A-7583-EB1AE7A52E5C}"/>
              </a:ext>
            </a:extLst>
          </p:cNvPr>
          <p:cNvSpPr txBox="1"/>
          <p:nvPr/>
        </p:nvSpPr>
        <p:spPr>
          <a:xfrm>
            <a:off x="5056624" y="1923115"/>
            <a:ext cx="5003278" cy="899216"/>
          </a:xfrm>
          <a:prstGeom prst="rect">
            <a:avLst/>
          </a:prstGeom>
          <a:noFill/>
        </p:spPr>
        <p:txBody>
          <a:bodyPr wrap="square" lIns="0" tIns="0" rIns="0" bIns="0" rtlCol="0">
            <a:noAutofit/>
          </a:bodyPr>
          <a:lstStyle/>
          <a:p>
            <a:pPr algn="l"/>
            <a:r>
              <a:rPr lang="sv-SE" sz="3200">
                <a:solidFill>
                  <a:schemeClr val="tx2">
                    <a:lumMod val="40000"/>
                    <a:lumOff val="60000"/>
                  </a:schemeClr>
                </a:solidFill>
                <a:latin typeface="Bodoni MT Black" panose="02070A03080606020203" pitchFamily="18" charset="0"/>
              </a:rPr>
              <a:t>Förvaltningen informerar</a:t>
            </a:r>
          </a:p>
        </p:txBody>
      </p:sp>
    </p:spTree>
    <p:extLst>
      <p:ext uri="{BB962C8B-B14F-4D97-AF65-F5344CB8AC3E}">
        <p14:creationId xmlns:p14="http://schemas.microsoft.com/office/powerpoint/2010/main" val="3441663810"/>
      </p:ext>
    </p:extLst>
  </p:cSld>
  <p:clrMapOvr>
    <a:masterClrMapping/>
  </p:clrMapOvr>
  <mc:AlternateContent xmlns:mc="http://schemas.openxmlformats.org/markup-compatibility/2006" xmlns:p14="http://schemas.microsoft.com/office/powerpoint/2010/main">
    <mc:Choice Requires="p14">
      <p:transition spd="med" p14:dur="700" advTm="12670">
        <p:fade/>
      </p:transition>
    </mc:Choice>
    <mc:Fallback xmlns="">
      <p:transition spd="med" advTm="1267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066238-F63A-C497-DAC2-9CAD9A1AA051}"/>
              </a:ext>
            </a:extLst>
          </p:cNvPr>
          <p:cNvSpPr>
            <a:spLocks noGrp="1"/>
          </p:cNvSpPr>
          <p:nvPr>
            <p:ph type="title"/>
          </p:nvPr>
        </p:nvSpPr>
        <p:spPr>
          <a:xfrm>
            <a:off x="276721" y="317436"/>
            <a:ext cx="10980233" cy="501455"/>
          </a:xfrm>
        </p:spPr>
        <p:txBody>
          <a:bodyPr/>
          <a:lstStyle/>
          <a:p>
            <a:pPr algn="l"/>
            <a:br>
              <a:rPr lang="sv-SE" sz="2400"/>
            </a:br>
            <a:br>
              <a:rPr lang="sv-SE" sz="2400"/>
            </a:br>
            <a:br>
              <a:rPr lang="sv-SE" sz="2400"/>
            </a:br>
            <a:r>
              <a:rPr lang="sv-SE" sz="3200"/>
              <a:t>Central reservrutin uppdaterad-  </a:t>
            </a:r>
            <a:r>
              <a:rPr lang="sv-SE" sz="3200">
                <a:hlinkClick r:id="rId2">
                  <a:extLst>
                    <a:ext uri="{A12FA001-AC4F-418D-AE19-62706E023703}">
                      <ahyp:hlinkClr xmlns:ahyp="http://schemas.microsoft.com/office/drawing/2018/hyperlinkcolor" val="tx"/>
                    </a:ext>
                  </a:extLst>
                </a:hlinkClick>
              </a:rPr>
              <a:t>centuri 81409</a:t>
            </a:r>
            <a:br>
              <a:rPr lang="sv-SE" sz="3200"/>
            </a:br>
            <a:br>
              <a:rPr lang="sv-SE" sz="3200"/>
            </a:br>
            <a:br>
              <a:rPr lang="sv-SE" sz="2400"/>
            </a:br>
            <a:endParaRPr lang="sv-SE" sz="2400"/>
          </a:p>
        </p:txBody>
      </p:sp>
      <p:sp>
        <p:nvSpPr>
          <p:cNvPr id="5" name="textruta 4">
            <a:extLst>
              <a:ext uri="{FF2B5EF4-FFF2-40B4-BE49-F238E27FC236}">
                <a16:creationId xmlns:a16="http://schemas.microsoft.com/office/drawing/2014/main" id="{3A588D06-8262-CC9C-8009-DB0C548D4ED7}"/>
              </a:ext>
            </a:extLst>
          </p:cNvPr>
          <p:cNvSpPr txBox="1"/>
          <p:nvPr/>
        </p:nvSpPr>
        <p:spPr>
          <a:xfrm>
            <a:off x="663569" y="1816100"/>
            <a:ext cx="6435731" cy="3454400"/>
          </a:xfrm>
          <a:prstGeom prst="rect">
            <a:avLst/>
          </a:prstGeom>
          <a:noFill/>
        </p:spPr>
        <p:txBody>
          <a:bodyPr wrap="square" lIns="0" tIns="0" rIns="0" bIns="0" rtlCol="0">
            <a:noAutofit/>
          </a:bodyPr>
          <a:lstStyle/>
          <a:p>
            <a:pPr algn="l"/>
            <a:endParaRPr lang="sv-SE"/>
          </a:p>
        </p:txBody>
      </p:sp>
      <p:sp>
        <p:nvSpPr>
          <p:cNvPr id="7" name="textruta 6">
            <a:extLst>
              <a:ext uri="{FF2B5EF4-FFF2-40B4-BE49-F238E27FC236}">
                <a16:creationId xmlns:a16="http://schemas.microsoft.com/office/drawing/2014/main" id="{A41710FE-7EC9-C90C-F84E-691C3497B4CA}"/>
              </a:ext>
            </a:extLst>
          </p:cNvPr>
          <p:cNvSpPr txBox="1"/>
          <p:nvPr/>
        </p:nvSpPr>
        <p:spPr>
          <a:xfrm>
            <a:off x="276722" y="984142"/>
            <a:ext cx="7346592" cy="4572000"/>
          </a:xfrm>
          <a:prstGeom prst="rect">
            <a:avLst/>
          </a:prstGeom>
          <a:noFill/>
        </p:spPr>
        <p:txBody>
          <a:bodyPr wrap="square" lIns="0" tIns="0" rIns="0" bIns="0" rtlCol="0">
            <a:noAutofit/>
          </a:bodyPr>
          <a:lstStyle/>
          <a:p>
            <a:pPr algn="l"/>
            <a:r>
              <a:rPr lang="sv-SE" sz="1400" b="1">
                <a:solidFill>
                  <a:schemeClr val="accent2"/>
                </a:solidFill>
              </a:rPr>
              <a:t>Om personal inte kommer åt 1177 personalverktyg</a:t>
            </a:r>
          </a:p>
          <a:p>
            <a:pPr algn="l"/>
            <a:r>
              <a:rPr lang="sv-SE" sz="1400">
                <a:solidFill>
                  <a:schemeClr val="accent2"/>
                </a:solidFill>
              </a:rPr>
              <a:t>• Bedöm vilka patienter som behöver kontaktas via telefon och vilka man kan avvakta med i väntan på att driftstörningen löser sig.</a:t>
            </a:r>
          </a:p>
          <a:p>
            <a:pPr algn="l"/>
            <a:r>
              <a:rPr lang="sv-SE" sz="1400">
                <a:solidFill>
                  <a:schemeClr val="accent2"/>
                </a:solidFill>
              </a:rPr>
              <a:t>• Ring eller - om det inte är bråttom - skicka brev per post.</a:t>
            </a:r>
          </a:p>
          <a:p>
            <a:pPr algn="l"/>
            <a:r>
              <a:rPr lang="sv-SE" sz="1400">
                <a:solidFill>
                  <a:schemeClr val="accent2"/>
                </a:solidFill>
              </a:rPr>
              <a:t>• Kopior av centrala invånarärenden kan fås från förvaltningen, som har kopior </a:t>
            </a:r>
            <a:r>
              <a:rPr lang="sv-SE" sz="1400" err="1">
                <a:solidFill>
                  <a:schemeClr val="accent2"/>
                </a:solidFill>
              </a:rPr>
              <a:t>nedsparade</a:t>
            </a:r>
            <a:r>
              <a:rPr lang="sv-SE" sz="1400">
                <a:solidFill>
                  <a:schemeClr val="accent2"/>
                </a:solidFill>
              </a:rPr>
              <a:t>. </a:t>
            </a:r>
            <a:r>
              <a:rPr lang="sv-SE" sz="1400" u="sng">
                <a:solidFill>
                  <a:schemeClr val="accent2"/>
                </a:solidFill>
              </a:rPr>
              <a:t>Lokala invånarärenden ansvarar enheterna för själva.</a:t>
            </a:r>
          </a:p>
          <a:p>
            <a:pPr algn="l"/>
            <a:endParaRPr lang="sv-SE" sz="1400">
              <a:solidFill>
                <a:schemeClr val="accent2"/>
              </a:solidFill>
            </a:endParaRPr>
          </a:p>
          <a:p>
            <a:pPr algn="l"/>
            <a:r>
              <a:rPr lang="sv-SE" sz="1400" b="1">
                <a:solidFill>
                  <a:schemeClr val="accent2"/>
                </a:solidFill>
              </a:rPr>
              <a:t>Om personal inte kommer åt 1177 stöd och behandling, 1177 </a:t>
            </a:r>
            <a:r>
              <a:rPr lang="sv-SE" sz="1400" b="1" err="1">
                <a:solidFill>
                  <a:schemeClr val="accent2"/>
                </a:solidFill>
              </a:rPr>
              <a:t>formulärhantering</a:t>
            </a:r>
            <a:r>
              <a:rPr lang="sv-SE" sz="1400" b="1">
                <a:solidFill>
                  <a:schemeClr val="accent2"/>
                </a:solidFill>
              </a:rPr>
              <a:t> </a:t>
            </a:r>
          </a:p>
          <a:p>
            <a:pPr algn="l"/>
            <a:r>
              <a:rPr lang="sv-SE" sz="1400" b="1">
                <a:solidFill>
                  <a:schemeClr val="accent2"/>
                </a:solidFill>
              </a:rPr>
              <a:t>eller 1177 egen provhantering</a:t>
            </a:r>
          </a:p>
          <a:p>
            <a:pPr algn="l"/>
            <a:r>
              <a:rPr lang="sv-SE" sz="1400">
                <a:solidFill>
                  <a:schemeClr val="accent2"/>
                </a:solidFill>
              </a:rPr>
              <a:t>• Vilken information har man tänkt skicka ut? Behöver patienter ringas? </a:t>
            </a:r>
          </a:p>
          <a:p>
            <a:pPr algn="l"/>
            <a:r>
              <a:rPr lang="sv-SE" sz="1400">
                <a:solidFill>
                  <a:schemeClr val="accent2"/>
                </a:solidFill>
              </a:rPr>
              <a:t>• Vilken information kan man förväntas ha fått in? Någon patient som behöver </a:t>
            </a:r>
          </a:p>
          <a:p>
            <a:pPr algn="l"/>
            <a:r>
              <a:rPr lang="sv-SE" sz="1400">
                <a:solidFill>
                  <a:schemeClr val="accent2"/>
                </a:solidFill>
              </a:rPr>
              <a:t>kontaktas?</a:t>
            </a:r>
          </a:p>
          <a:p>
            <a:pPr algn="l"/>
            <a:endParaRPr lang="sv-SE" sz="1400">
              <a:solidFill>
                <a:schemeClr val="accent2"/>
              </a:solidFill>
            </a:endParaRPr>
          </a:p>
          <a:p>
            <a:pPr algn="l"/>
            <a:r>
              <a:rPr lang="sv-SE" sz="1400" b="1">
                <a:solidFill>
                  <a:schemeClr val="accent2"/>
                </a:solidFill>
              </a:rPr>
              <a:t>Om patienter inte kan logga in i 1177 </a:t>
            </a:r>
          </a:p>
          <a:p>
            <a:pPr algn="l"/>
            <a:r>
              <a:rPr lang="sv-SE" sz="1400">
                <a:solidFill>
                  <a:schemeClr val="accent2"/>
                </a:solidFill>
              </a:rPr>
              <a:t>• Vi driftstörningar längre än en dag rekommenderar förvaltningen att öka tillgängligheten på telefon, så att invånare kan höra av sig den vägen istället.</a:t>
            </a:r>
          </a:p>
          <a:p>
            <a:pPr algn="l"/>
            <a:r>
              <a:rPr lang="sv-SE" sz="1400">
                <a:solidFill>
                  <a:schemeClr val="accent2"/>
                </a:solidFill>
              </a:rPr>
              <a:t>• Se över vad man skickat ut till patienter och gör en bedömning om vilken information som är viktig att patienten behöver få som denne kan ha gått miste om. Ring dessa patienter</a:t>
            </a:r>
          </a:p>
        </p:txBody>
      </p:sp>
    </p:spTree>
    <p:extLst>
      <p:ext uri="{BB962C8B-B14F-4D97-AF65-F5344CB8AC3E}">
        <p14:creationId xmlns:p14="http://schemas.microsoft.com/office/powerpoint/2010/main" val="2535605644"/>
      </p:ext>
    </p:extLst>
  </p:cSld>
  <p:clrMapOvr>
    <a:masterClrMapping/>
  </p:clrMapOvr>
  <mc:AlternateContent xmlns:mc="http://schemas.openxmlformats.org/markup-compatibility/2006" xmlns:p14="http://schemas.microsoft.com/office/powerpoint/2010/main">
    <mc:Choice Requires="p14">
      <p:transition spd="med" p14:dur="700" advTm="117613">
        <p:fade/>
      </p:transition>
    </mc:Choice>
    <mc:Fallback xmlns="">
      <p:transition spd="med" advTm="117613">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53D80F72-9853-5A01-0AA8-B3F1AA8DCBDA}"/>
              </a:ext>
            </a:extLst>
          </p:cNvPr>
          <p:cNvSpPr txBox="1"/>
          <p:nvPr/>
        </p:nvSpPr>
        <p:spPr>
          <a:xfrm>
            <a:off x="541322" y="1142932"/>
            <a:ext cx="7726855" cy="821310"/>
          </a:xfrm>
          <a:prstGeom prst="rect">
            <a:avLst/>
          </a:prstGeom>
          <a:noFill/>
        </p:spPr>
        <p:txBody>
          <a:bodyPr wrap="square" lIns="0" tIns="0" rIns="0" bIns="0" rtlCol="0">
            <a:noAutofit/>
          </a:bodyPr>
          <a:lstStyle/>
          <a:p>
            <a:pPr fontAlgn="base"/>
            <a:r>
              <a:rPr lang="sv-SE" sz="1600">
                <a:solidFill>
                  <a:schemeClr val="accent2"/>
                </a:solidFill>
              </a:rPr>
              <a:t>Om du vill ha ett formulär som inte finns tillgängligt via Nationell formulärsamling (NAFS) eller från annan region, så kan vi i de flesta fall bygga det regionalt. </a:t>
            </a:r>
          </a:p>
          <a:p>
            <a:pPr fontAlgn="base"/>
            <a:r>
              <a:rPr lang="sv-SE" sz="1600">
                <a:solidFill>
                  <a:schemeClr val="accent2"/>
                </a:solidFill>
              </a:rPr>
              <a:t>Du kommer då att behöva fylla i en mall med olika frågor.</a:t>
            </a:r>
          </a:p>
          <a:p>
            <a:pPr fontAlgn="base"/>
            <a:r>
              <a:rPr lang="sv-SE" sz="1600">
                <a:solidFill>
                  <a:schemeClr val="accent2"/>
                </a:solidFill>
              </a:rPr>
              <a:t>Gäller även om du vill göra en ändring i befintligt formulär som byggts regionalt.</a:t>
            </a:r>
          </a:p>
          <a:p>
            <a:pPr fontAlgn="base"/>
            <a:endParaRPr lang="sv-SE" sz="1600">
              <a:solidFill>
                <a:schemeClr val="accent2"/>
              </a:solidFill>
            </a:endParaRPr>
          </a:p>
          <a:p>
            <a:pPr fontAlgn="base"/>
            <a:r>
              <a:rPr lang="sv-SE" sz="1600">
                <a:solidFill>
                  <a:schemeClr val="accent2"/>
                </a:solidFill>
              </a:rPr>
              <a:t>Anledningen är den MDR/NMI-utredning av tjänsten som görs av Läkemedelsverket under 2025 och 2026.</a:t>
            </a:r>
          </a:p>
          <a:p>
            <a:pPr fontAlgn="base"/>
            <a:endParaRPr lang="sv-SE" sz="1600">
              <a:solidFill>
                <a:schemeClr val="accent2"/>
              </a:solidFill>
            </a:endParaRPr>
          </a:p>
          <a:p>
            <a:pPr fontAlgn="base"/>
            <a:endParaRPr lang="sv-SE" sz="1600">
              <a:solidFill>
                <a:schemeClr val="accent2"/>
              </a:solidFill>
            </a:endParaRPr>
          </a:p>
          <a:p>
            <a:pPr fontAlgn="base"/>
            <a:endParaRPr lang="sv-SE">
              <a:solidFill>
                <a:schemeClr val="accent2"/>
              </a:solidFill>
            </a:endParaRPr>
          </a:p>
          <a:p>
            <a:pPr fontAlgn="base"/>
            <a:endParaRPr lang="sv-SE">
              <a:solidFill>
                <a:schemeClr val="accent2"/>
              </a:solidFill>
            </a:endParaRPr>
          </a:p>
          <a:p>
            <a:pPr fontAlgn="base"/>
            <a:endParaRPr lang="en-US">
              <a:solidFill>
                <a:schemeClr val="accent2"/>
              </a:solidFill>
            </a:endParaRPr>
          </a:p>
          <a:p>
            <a:pPr algn="l"/>
            <a:endParaRPr lang="sv-SE"/>
          </a:p>
        </p:txBody>
      </p:sp>
      <p:grpSp>
        <p:nvGrpSpPr>
          <p:cNvPr id="6" name="Grupp 5">
            <a:extLst>
              <a:ext uri="{FF2B5EF4-FFF2-40B4-BE49-F238E27FC236}">
                <a16:creationId xmlns:a16="http://schemas.microsoft.com/office/drawing/2014/main" id="{04303D97-AB89-F69A-5001-42EE5949C700}"/>
              </a:ext>
            </a:extLst>
          </p:cNvPr>
          <p:cNvGrpSpPr/>
          <p:nvPr/>
        </p:nvGrpSpPr>
        <p:grpSpPr>
          <a:xfrm>
            <a:off x="471748" y="3099661"/>
            <a:ext cx="6843452" cy="2953269"/>
            <a:chOff x="588936" y="2797444"/>
            <a:chExt cx="6834752" cy="3215798"/>
          </a:xfrm>
        </p:grpSpPr>
        <p:sp>
          <p:nvSpPr>
            <p:cNvPr id="5" name="Rektangel: rundade hörn 4">
              <a:extLst>
                <a:ext uri="{FF2B5EF4-FFF2-40B4-BE49-F238E27FC236}">
                  <a16:creationId xmlns:a16="http://schemas.microsoft.com/office/drawing/2014/main" id="{9D33409B-316D-5FA8-137D-BF0499F38A25}"/>
                </a:ext>
              </a:extLst>
            </p:cNvPr>
            <p:cNvSpPr/>
            <p:nvPr/>
          </p:nvSpPr>
          <p:spPr>
            <a:xfrm>
              <a:off x="588936" y="2797444"/>
              <a:ext cx="6834752" cy="3215798"/>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38188FC1-CD08-C32E-24E8-4B56359A9ACF}"/>
                </a:ext>
              </a:extLst>
            </p:cNvPr>
            <p:cNvSpPr txBox="1"/>
            <p:nvPr/>
          </p:nvSpPr>
          <p:spPr>
            <a:xfrm>
              <a:off x="881171" y="3134822"/>
              <a:ext cx="6441785" cy="2505359"/>
            </a:xfrm>
            <a:prstGeom prst="rect">
              <a:avLst/>
            </a:prstGeom>
            <a:noFill/>
          </p:spPr>
          <p:txBody>
            <a:bodyPr wrap="square" lIns="0" tIns="0" rIns="0" bIns="0" rtlCol="0">
              <a:noAutofit/>
            </a:bodyPr>
            <a:lstStyle/>
            <a:p>
              <a:pPr algn="l"/>
              <a:r>
                <a:rPr lang="sv-SE" b="1">
                  <a:solidFill>
                    <a:schemeClr val="accent2"/>
                  </a:solidFill>
                </a:rPr>
                <a:t>Exempel på information man ska besvara:</a:t>
              </a:r>
            </a:p>
            <a:p>
              <a:pPr marL="285750" indent="-285750" algn="l">
                <a:buFont typeface="Arial" panose="020B0604020202020204" pitchFamily="34" charset="0"/>
                <a:buChar char="•"/>
              </a:pPr>
              <a:r>
                <a:rPr lang="sv-SE" sz="1600">
                  <a:solidFill>
                    <a:schemeClr val="accent2"/>
                  </a:solidFill>
                </a:rPr>
                <a:t>Ange vilka eventuella licenskrav och upphovsrättsliga krav (copyright) som finns för formuläret</a:t>
              </a:r>
            </a:p>
            <a:p>
              <a:pPr marL="285750" indent="-285750" algn="l">
                <a:buFont typeface="Arial" panose="020B0604020202020204" pitchFamily="34" charset="0"/>
                <a:buChar char="•"/>
              </a:pPr>
              <a:r>
                <a:rPr lang="sv-SE" sz="1600">
                  <a:solidFill>
                    <a:schemeClr val="accent2"/>
                  </a:solidFill>
                </a:rPr>
                <a:t>Ange avsedd användning med formuläret</a:t>
              </a:r>
            </a:p>
            <a:p>
              <a:pPr marL="285750" indent="-285750" algn="l">
                <a:buFont typeface="Arial" panose="020B0604020202020204" pitchFamily="34" charset="0"/>
                <a:buChar char="•"/>
              </a:pPr>
              <a:r>
                <a:rPr lang="sv-SE" sz="1600">
                  <a:solidFill>
                    <a:schemeClr val="accent2"/>
                  </a:solidFill>
                </a:rPr>
                <a:t>Ange diagnosområde</a:t>
              </a:r>
            </a:p>
            <a:p>
              <a:pPr marL="285750" indent="-285750" algn="l">
                <a:buFont typeface="Arial" panose="020B0604020202020204" pitchFamily="34" charset="0"/>
                <a:buChar char="•"/>
              </a:pPr>
              <a:r>
                <a:rPr lang="sv-SE" sz="1600">
                  <a:solidFill>
                    <a:schemeClr val="accent2"/>
                  </a:solidFill>
                </a:rPr>
                <a:t>Ange målgrupp (barn, vuxna andra målgrupper)</a:t>
              </a:r>
            </a:p>
            <a:p>
              <a:pPr marL="285750" indent="-285750" algn="l">
                <a:buFont typeface="Arial" panose="020B0604020202020204" pitchFamily="34" charset="0"/>
                <a:buChar char="•"/>
              </a:pPr>
              <a:r>
                <a:rPr lang="sv-SE" sz="1600">
                  <a:solidFill>
                    <a:schemeClr val="accent2"/>
                  </a:solidFill>
                </a:rPr>
                <a:t>Vilka vårdprofessioner ska använda formuläret</a:t>
              </a:r>
            </a:p>
            <a:p>
              <a:pPr marL="285750" indent="-285750" algn="l">
                <a:buFont typeface="Arial" panose="020B0604020202020204" pitchFamily="34" charset="0"/>
                <a:buChar char="•"/>
              </a:pPr>
              <a:r>
                <a:rPr lang="sv-SE" sz="1600">
                  <a:solidFill>
                    <a:schemeClr val="accent2"/>
                  </a:solidFill>
                </a:rPr>
                <a:t>Ange evidens för avsedd användning</a:t>
              </a:r>
            </a:p>
            <a:p>
              <a:pPr marL="285750" indent="-285750" algn="l">
                <a:buFont typeface="Arial" panose="020B0604020202020204" pitchFamily="34" charset="0"/>
                <a:buChar char="•"/>
              </a:pPr>
              <a:r>
                <a:rPr lang="sv-SE" sz="1600">
                  <a:solidFill>
                    <a:schemeClr val="accent2"/>
                  </a:solidFill>
                </a:rPr>
                <a:t>Avser programmet att diagnostisera och/eller agera beslutstöd åt behandlaren</a:t>
              </a:r>
            </a:p>
            <a:p>
              <a:pPr algn="l"/>
              <a:endParaRPr lang="sv-SE"/>
            </a:p>
            <a:p>
              <a:pPr algn="l"/>
              <a:endParaRPr lang="sv-SE"/>
            </a:p>
            <a:p>
              <a:pPr algn="l"/>
              <a:endParaRPr lang="sv-SE"/>
            </a:p>
          </p:txBody>
        </p:sp>
      </p:grpSp>
      <p:sp>
        <p:nvSpPr>
          <p:cNvPr id="9" name="Pil: femhörning 8">
            <a:extLst>
              <a:ext uri="{FF2B5EF4-FFF2-40B4-BE49-F238E27FC236}">
                <a16:creationId xmlns:a16="http://schemas.microsoft.com/office/drawing/2014/main" id="{55973CFA-588E-3C6E-9D3B-B767DCE7E7DF}"/>
              </a:ext>
            </a:extLst>
          </p:cNvPr>
          <p:cNvSpPr/>
          <p:nvPr/>
        </p:nvSpPr>
        <p:spPr>
          <a:xfrm>
            <a:off x="276721" y="106086"/>
            <a:ext cx="4926495" cy="938273"/>
          </a:xfrm>
          <a:prstGeom prst="homePlat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accent2"/>
                </a:solidFill>
              </a:rPr>
              <a:t>1177 Formulärhantering (nytt namn)</a:t>
            </a:r>
          </a:p>
        </p:txBody>
      </p:sp>
    </p:spTree>
    <p:extLst>
      <p:ext uri="{BB962C8B-B14F-4D97-AF65-F5344CB8AC3E}">
        <p14:creationId xmlns:p14="http://schemas.microsoft.com/office/powerpoint/2010/main" val="1943250174"/>
      </p:ext>
    </p:extLst>
  </p:cSld>
  <p:clrMapOvr>
    <a:masterClrMapping/>
  </p:clrMapOvr>
  <mc:AlternateContent xmlns:mc="http://schemas.openxmlformats.org/markup-compatibility/2006" xmlns:p14="http://schemas.microsoft.com/office/powerpoint/2010/main">
    <mc:Choice Requires="p14">
      <p:transition spd="med" p14:dur="700" advTm="143264">
        <p:fade/>
      </p:transition>
    </mc:Choice>
    <mc:Fallback xmlns="">
      <p:transition spd="med" advTm="143264">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C5A70F96-A599-6609-208E-BBA85311395B}"/>
              </a:ext>
            </a:extLst>
          </p:cNvPr>
          <p:cNvSpPr txBox="1"/>
          <p:nvPr/>
        </p:nvSpPr>
        <p:spPr>
          <a:xfrm>
            <a:off x="471748" y="35245"/>
            <a:ext cx="10195831" cy="721545"/>
          </a:xfrm>
          <a:prstGeom prst="rect">
            <a:avLst/>
          </a:prstGeom>
          <a:noFill/>
        </p:spPr>
        <p:txBody>
          <a:bodyPr wrap="square" lIns="0" tIns="0" rIns="0" bIns="0" rtlCol="0" anchor="t">
            <a:noAutofit/>
          </a:bodyPr>
          <a:lstStyle/>
          <a:p>
            <a:endParaRPr lang="sv-SE"/>
          </a:p>
          <a:p>
            <a:r>
              <a:rPr lang="sv-SE" sz="3200" b="1">
                <a:solidFill>
                  <a:schemeClr val="accent2"/>
                </a:solidFill>
                <a:latin typeface="+mj-lt"/>
                <a:ea typeface="+mj-ea"/>
                <a:cs typeface="+mj-cs"/>
              </a:rPr>
              <a:t>Byta regionala formulär till nafsformulär</a:t>
            </a:r>
          </a:p>
          <a:p>
            <a:r>
              <a:rPr lang="sv-SE">
                <a:solidFill>
                  <a:schemeClr val="accent2"/>
                </a:solidFill>
              </a:rPr>
              <a:t>Genomgång varje månad när det kommit nya nafsar</a:t>
            </a:r>
          </a:p>
          <a:p>
            <a:pPr marL="285750" indent="-285750" algn="l">
              <a:buFont typeface="Arial" panose="020B0604020202020204" pitchFamily="34" charset="0"/>
              <a:buChar char="•"/>
            </a:pPr>
            <a:endParaRPr lang="sv-SE"/>
          </a:p>
          <a:p>
            <a:pPr marL="285750" indent="-285750" algn="l">
              <a:buFont typeface="Arial" panose="020B0604020202020204" pitchFamily="34" charset="0"/>
              <a:buChar char="•"/>
            </a:pPr>
            <a:endParaRPr lang="sv-SE"/>
          </a:p>
          <a:p>
            <a:pPr marL="285750" indent="-285750" algn="l">
              <a:buFont typeface="Arial" panose="020B0604020202020204" pitchFamily="34" charset="0"/>
              <a:buChar char="•"/>
            </a:pPr>
            <a:endParaRPr lang="sv-SE"/>
          </a:p>
        </p:txBody>
      </p:sp>
      <p:grpSp>
        <p:nvGrpSpPr>
          <p:cNvPr id="19" name="Grupp 18">
            <a:extLst>
              <a:ext uri="{FF2B5EF4-FFF2-40B4-BE49-F238E27FC236}">
                <a16:creationId xmlns:a16="http://schemas.microsoft.com/office/drawing/2014/main" id="{74270466-4E6E-C530-D3D6-AC1FA1F84601}"/>
              </a:ext>
            </a:extLst>
          </p:cNvPr>
          <p:cNvGrpSpPr/>
          <p:nvPr/>
        </p:nvGrpSpPr>
        <p:grpSpPr>
          <a:xfrm>
            <a:off x="711722" y="1203522"/>
            <a:ext cx="6351090" cy="4855553"/>
            <a:chOff x="1656939" y="1172525"/>
            <a:chExt cx="6351090" cy="4855553"/>
          </a:xfrm>
        </p:grpSpPr>
        <p:grpSp>
          <p:nvGrpSpPr>
            <p:cNvPr id="13" name="Grupp 12">
              <a:extLst>
                <a:ext uri="{FF2B5EF4-FFF2-40B4-BE49-F238E27FC236}">
                  <a16:creationId xmlns:a16="http://schemas.microsoft.com/office/drawing/2014/main" id="{10CF3FF3-63A6-5932-852D-F465C10F62AC}"/>
                </a:ext>
              </a:extLst>
            </p:cNvPr>
            <p:cNvGrpSpPr/>
            <p:nvPr/>
          </p:nvGrpSpPr>
          <p:grpSpPr>
            <a:xfrm>
              <a:off x="1656939" y="1172525"/>
              <a:ext cx="6339166" cy="4855553"/>
              <a:chOff x="4188791" y="404560"/>
              <a:chExt cx="6339166" cy="4989394"/>
            </a:xfrm>
          </p:grpSpPr>
          <p:graphicFrame>
            <p:nvGraphicFramePr>
              <p:cNvPr id="5" name="Diagram 4">
                <a:extLst>
                  <a:ext uri="{FF2B5EF4-FFF2-40B4-BE49-F238E27FC236}">
                    <a16:creationId xmlns:a16="http://schemas.microsoft.com/office/drawing/2014/main" id="{21B3BB47-2D4D-B3CF-C7BA-1F9B5990284C}"/>
                  </a:ext>
                </a:extLst>
              </p:cNvPr>
              <p:cNvGraphicFramePr/>
              <p:nvPr/>
            </p:nvGraphicFramePr>
            <p:xfrm>
              <a:off x="4188791" y="404560"/>
              <a:ext cx="6316870" cy="3822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p 6">
                <a:extLst>
                  <a:ext uri="{FF2B5EF4-FFF2-40B4-BE49-F238E27FC236}">
                    <a16:creationId xmlns:a16="http://schemas.microsoft.com/office/drawing/2014/main" id="{00609185-9F6B-6EC3-ED33-2C620A384ED2}"/>
                  </a:ext>
                </a:extLst>
              </p:cNvPr>
              <p:cNvGrpSpPr/>
              <p:nvPr/>
            </p:nvGrpSpPr>
            <p:grpSpPr>
              <a:xfrm>
                <a:off x="4188791" y="3988508"/>
                <a:ext cx="983812" cy="1405446"/>
                <a:chOff x="19883" y="2409392"/>
                <a:chExt cx="983812" cy="1405446"/>
              </a:xfrm>
            </p:grpSpPr>
            <p:sp>
              <p:nvSpPr>
                <p:cNvPr id="8" name="Pil: sparr 7">
                  <a:extLst>
                    <a:ext uri="{FF2B5EF4-FFF2-40B4-BE49-F238E27FC236}">
                      <a16:creationId xmlns:a16="http://schemas.microsoft.com/office/drawing/2014/main" id="{B8B850B1-DF4A-D074-B367-375711A6A248}"/>
                    </a:ext>
                  </a:extLst>
                </p:cNvPr>
                <p:cNvSpPr/>
                <p:nvPr/>
              </p:nvSpPr>
              <p:spPr>
                <a:xfrm rot="5400000">
                  <a:off x="-190934" y="2620209"/>
                  <a:ext cx="1405446" cy="983812"/>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9" name="Pil: sparr 4">
                  <a:extLst>
                    <a:ext uri="{FF2B5EF4-FFF2-40B4-BE49-F238E27FC236}">
                      <a16:creationId xmlns:a16="http://schemas.microsoft.com/office/drawing/2014/main" id="{8E7A4DF9-D437-D027-9EE3-64A922E599BB}"/>
                    </a:ext>
                  </a:extLst>
                </p:cNvPr>
                <p:cNvSpPr txBox="1"/>
                <p:nvPr/>
              </p:nvSpPr>
              <p:spPr>
                <a:xfrm>
                  <a:off x="19883" y="2901298"/>
                  <a:ext cx="983812" cy="421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sv-SE" sz="2500"/>
                    <a:t>4</a:t>
                  </a:r>
                  <a:endParaRPr lang="sv-SE" sz="2500" kern="1200"/>
                </a:p>
              </p:txBody>
            </p:sp>
          </p:grpSp>
          <p:sp>
            <p:nvSpPr>
              <p:cNvPr id="11" name="Rektangel: övre hörn rundade 10">
                <a:extLst>
                  <a:ext uri="{FF2B5EF4-FFF2-40B4-BE49-F238E27FC236}">
                    <a16:creationId xmlns:a16="http://schemas.microsoft.com/office/drawing/2014/main" id="{8FFCD4EC-FE5F-73F3-C689-8AB1C1ED8534}"/>
                  </a:ext>
                </a:extLst>
              </p:cNvPr>
              <p:cNvSpPr/>
              <p:nvPr/>
            </p:nvSpPr>
            <p:spPr>
              <a:xfrm rot="5400000">
                <a:off x="7404659" y="1762038"/>
                <a:ext cx="913540" cy="5333057"/>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sv-SE"/>
              </a:p>
            </p:txBody>
          </p:sp>
        </p:grpSp>
        <p:grpSp>
          <p:nvGrpSpPr>
            <p:cNvPr id="16" name="Grupp 15">
              <a:extLst>
                <a:ext uri="{FF2B5EF4-FFF2-40B4-BE49-F238E27FC236}">
                  <a16:creationId xmlns:a16="http://schemas.microsoft.com/office/drawing/2014/main" id="{26405466-A792-A7BB-B29E-841E8FA2E168}"/>
                </a:ext>
              </a:extLst>
            </p:cNvPr>
            <p:cNvGrpSpPr/>
            <p:nvPr/>
          </p:nvGrpSpPr>
          <p:grpSpPr>
            <a:xfrm>
              <a:off x="2651124" y="4644070"/>
              <a:ext cx="5356905" cy="891395"/>
              <a:chOff x="959964" y="2348197"/>
              <a:chExt cx="5356905" cy="891395"/>
            </a:xfrm>
          </p:grpSpPr>
          <p:sp>
            <p:nvSpPr>
              <p:cNvPr id="17" name="Rektangel: övre hörn rundade 16">
                <a:extLst>
                  <a:ext uri="{FF2B5EF4-FFF2-40B4-BE49-F238E27FC236}">
                    <a16:creationId xmlns:a16="http://schemas.microsoft.com/office/drawing/2014/main" id="{F4254F58-E97D-6ABF-28B4-A5A534CA38CC}"/>
                  </a:ext>
                </a:extLst>
              </p:cNvPr>
              <p:cNvSpPr/>
              <p:nvPr/>
            </p:nvSpPr>
            <p:spPr>
              <a:xfrm rot="5400000">
                <a:off x="3192719" y="115442"/>
                <a:ext cx="891395" cy="535690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sv-SE"/>
              </a:p>
            </p:txBody>
          </p:sp>
          <p:sp>
            <p:nvSpPr>
              <p:cNvPr id="18" name="Rektangel: övre hörn rundade 4">
                <a:extLst>
                  <a:ext uri="{FF2B5EF4-FFF2-40B4-BE49-F238E27FC236}">
                    <a16:creationId xmlns:a16="http://schemas.microsoft.com/office/drawing/2014/main" id="{996436B9-D422-C883-7580-C507339AAB14}"/>
                  </a:ext>
                </a:extLst>
              </p:cNvPr>
              <p:cNvSpPr txBox="1"/>
              <p:nvPr/>
            </p:nvSpPr>
            <p:spPr>
              <a:xfrm>
                <a:off x="959964" y="2391711"/>
                <a:ext cx="5313391" cy="8043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defTabSz="622300">
                  <a:lnSpc>
                    <a:spcPct val="90000"/>
                  </a:lnSpc>
                  <a:spcBef>
                    <a:spcPct val="0"/>
                  </a:spcBef>
                  <a:spcAft>
                    <a:spcPct val="15000"/>
                  </a:spcAft>
                  <a:buFontTx/>
                  <a:buChar char="•"/>
                </a:pPr>
                <a:r>
                  <a:rPr lang="sv-SE" sz="1400">
                    <a:solidFill>
                      <a:prstClr val="black">
                        <a:hueOff val="0"/>
                        <a:satOff val="0"/>
                        <a:lumOff val="0"/>
                        <a:alphaOff val="0"/>
                      </a:prstClr>
                    </a:solidFill>
                  </a:rPr>
                  <a:t>När applikationen Uppföljning är helt tömd på formulärutskick baserat på gamla mallen meddela 1177 förvaltningen</a:t>
                </a:r>
                <a:r>
                  <a:rPr lang="sv-SE" sz="1400"/>
                  <a:t>.</a:t>
                </a:r>
              </a:p>
            </p:txBody>
          </p:sp>
        </p:grpSp>
      </p:grpSp>
    </p:spTree>
    <p:extLst>
      <p:ext uri="{BB962C8B-B14F-4D97-AF65-F5344CB8AC3E}">
        <p14:creationId xmlns:p14="http://schemas.microsoft.com/office/powerpoint/2010/main" val="2735206076"/>
      </p:ext>
    </p:extLst>
  </p:cSld>
  <p:clrMapOvr>
    <a:masterClrMapping/>
  </p:clrMapOvr>
  <mc:AlternateContent xmlns:mc="http://schemas.openxmlformats.org/markup-compatibility/2006" xmlns:p14="http://schemas.microsoft.com/office/powerpoint/2010/main">
    <mc:Choice Requires="p14">
      <p:transition spd="med" p14:dur="700" advTm="91728">
        <p:fade/>
      </p:transition>
    </mc:Choice>
    <mc:Fallback xmlns="">
      <p:transition spd="med" advTm="9172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8B3AB9CA-945E-9782-74FD-65C31EBC47CF}"/>
              </a:ext>
            </a:extLst>
          </p:cNvPr>
          <p:cNvSpPr txBox="1"/>
          <p:nvPr/>
        </p:nvSpPr>
        <p:spPr>
          <a:xfrm>
            <a:off x="276720" y="1411228"/>
            <a:ext cx="11680053" cy="3647789"/>
          </a:xfrm>
          <a:prstGeom prst="rect">
            <a:avLst/>
          </a:prstGeom>
          <a:noFill/>
        </p:spPr>
        <p:txBody>
          <a:bodyPr wrap="square" lIns="0" tIns="0" rIns="0" bIns="0" rtlCol="0">
            <a:noAutofit/>
          </a:bodyPr>
          <a:lstStyle/>
          <a:p>
            <a:pPr algn="l"/>
            <a:r>
              <a:rPr kumimoji="0" lang="sv-SE" sz="3200" b="1" i="0" u="none" strike="noStrike" kern="1200" cap="none" spc="0" normalizeH="0" baseline="0" noProof="0">
                <a:ln>
                  <a:noFill/>
                </a:ln>
                <a:solidFill>
                  <a:srgbClr val="6A0032"/>
                </a:solidFill>
                <a:effectLst/>
                <a:uLnTx/>
                <a:uFillTx/>
                <a:latin typeface="+mj-lt"/>
                <a:ea typeface="+mj-ea"/>
                <a:cs typeface="+mj-cs"/>
              </a:rPr>
              <a:t>Kvalitetsgenomgång</a:t>
            </a:r>
            <a:r>
              <a:rPr kumimoji="0" lang="sv-SE" sz="2400" i="0" u="none" strike="noStrike" kern="1200" cap="none" spc="0" normalizeH="0" baseline="0" noProof="0">
                <a:ln>
                  <a:noFill/>
                </a:ln>
                <a:solidFill>
                  <a:srgbClr val="6A0032"/>
                </a:solidFill>
                <a:effectLst/>
                <a:uLnTx/>
                <a:uFillTx/>
                <a:ea typeface="+mj-ea"/>
                <a:cs typeface="+mj-cs"/>
              </a:rPr>
              <a:t> </a:t>
            </a:r>
            <a:endParaRPr lang="sv-SE" sz="2400">
              <a:solidFill>
                <a:srgbClr val="6A0032"/>
              </a:solidFill>
              <a:ea typeface="+mj-ea"/>
              <a:cs typeface="+mj-cs"/>
            </a:endParaRPr>
          </a:p>
          <a:p>
            <a:pPr algn="l"/>
            <a:endParaRPr kumimoji="0" lang="sv-SE" sz="2400" i="0" u="none" strike="noStrike" kern="1200" cap="none" spc="0" normalizeH="0" baseline="0" noProof="0">
              <a:ln>
                <a:noFill/>
              </a:ln>
              <a:solidFill>
                <a:srgbClr val="6A0032"/>
              </a:solidFill>
              <a:effectLst/>
              <a:uLnTx/>
              <a:uFillTx/>
              <a:ea typeface="+mj-ea"/>
              <a:cs typeface="+mj-cs"/>
            </a:endParaRPr>
          </a:p>
          <a:p>
            <a:pPr algn="l"/>
            <a:r>
              <a:rPr lang="sv-SE" sz="2400">
                <a:solidFill>
                  <a:srgbClr val="6A0032"/>
                </a:solidFill>
                <a:ea typeface="+mj-ea"/>
                <a:cs typeface="+mj-cs"/>
              </a:rPr>
              <a:t>A</a:t>
            </a:r>
            <a:r>
              <a:rPr kumimoji="0" lang="sv-SE" sz="2400" i="0" u="none" strike="noStrike" kern="1200" cap="none" spc="0" normalizeH="0" baseline="0" noProof="0" err="1">
                <a:ln>
                  <a:noFill/>
                </a:ln>
                <a:solidFill>
                  <a:srgbClr val="6A0032"/>
                </a:solidFill>
                <a:effectLst/>
                <a:uLnTx/>
                <a:uFillTx/>
                <a:ea typeface="+mj-ea"/>
                <a:cs typeface="+mj-cs"/>
              </a:rPr>
              <a:t>lla</a:t>
            </a:r>
            <a:r>
              <a:rPr kumimoji="0" lang="sv-SE" sz="2400" i="0" u="none" strike="noStrike" kern="1200" cap="none" spc="0" normalizeH="0" baseline="0" noProof="0">
                <a:ln>
                  <a:noFill/>
                </a:ln>
                <a:solidFill>
                  <a:srgbClr val="6A0032"/>
                </a:solidFill>
                <a:effectLst/>
                <a:uLnTx/>
                <a:uFillTx/>
                <a:ea typeface="+mj-ea"/>
                <a:cs typeface="+mj-cs"/>
              </a:rPr>
              <a:t> centrala ärendetyper och invånarärenden är uppdaterade! </a:t>
            </a:r>
          </a:p>
          <a:p>
            <a:pPr algn="l"/>
            <a:r>
              <a:rPr kumimoji="0" lang="sv-SE" sz="2400" i="0" u="none" strike="noStrike" kern="1200" cap="none" spc="0" normalizeH="0" baseline="0" noProof="0">
                <a:ln>
                  <a:noFill/>
                </a:ln>
                <a:solidFill>
                  <a:srgbClr val="6A0032"/>
                </a:solidFill>
                <a:effectLst/>
                <a:uLnTx/>
                <a:uFillTx/>
                <a:ea typeface="+mj-ea"/>
                <a:cs typeface="+mj-cs"/>
              </a:rPr>
              <a:t>Gått igenom texter, kollat om det kommit något nytt nationellt som ska ändras, testat att ev. länkar fungerar som de ska osv.</a:t>
            </a:r>
          </a:p>
          <a:p>
            <a:pPr algn="l"/>
            <a:endParaRPr kumimoji="0" lang="sv-SE" sz="2400" i="0" u="none" strike="noStrike" kern="1200" cap="none" spc="0" normalizeH="0" baseline="0" noProof="0">
              <a:ln>
                <a:noFill/>
              </a:ln>
              <a:solidFill>
                <a:srgbClr val="6A0032"/>
              </a:solidFill>
              <a:effectLst/>
              <a:uLnTx/>
              <a:uFillTx/>
              <a:ea typeface="+mj-ea"/>
              <a:cs typeface="+mj-cs"/>
            </a:endParaRPr>
          </a:p>
          <a:p>
            <a:pPr marL="342900" indent="-342900" algn="l">
              <a:buFont typeface="Arial" panose="020B0604020202020204" pitchFamily="34" charset="0"/>
              <a:buChar char="•"/>
            </a:pPr>
            <a:r>
              <a:rPr lang="sv-SE" sz="2400">
                <a:solidFill>
                  <a:srgbClr val="6A0032"/>
                </a:solidFill>
                <a:ea typeface="+mj-ea"/>
                <a:cs typeface="+mj-cs"/>
              </a:rPr>
              <a:t>Har ni lokala är det bra att ni ser över dem så de är aktuella</a:t>
            </a:r>
          </a:p>
          <a:p>
            <a:pPr marL="342900" indent="-342900" algn="l">
              <a:buFont typeface="Arial" panose="020B0604020202020204" pitchFamily="34" charset="0"/>
              <a:buChar char="•"/>
            </a:pPr>
            <a:endParaRPr lang="sv-SE" sz="2400">
              <a:solidFill>
                <a:srgbClr val="6A0032"/>
              </a:solidFill>
              <a:ea typeface="+mj-ea"/>
              <a:cs typeface="+mj-cs"/>
            </a:endParaRPr>
          </a:p>
          <a:p>
            <a:pPr marL="342900" indent="-342900" algn="l">
              <a:buFont typeface="Arial" panose="020B0604020202020204" pitchFamily="34" charset="0"/>
              <a:buChar char="•"/>
            </a:pPr>
            <a:r>
              <a:rPr kumimoji="0" lang="sv-SE" sz="2400" i="0" u="none" strike="noStrike" kern="1200" cap="none" spc="0" normalizeH="0" baseline="0" noProof="0">
                <a:ln>
                  <a:noFill/>
                </a:ln>
                <a:solidFill>
                  <a:srgbClr val="6A0032"/>
                </a:solidFill>
                <a:effectLst/>
                <a:uLnTx/>
                <a:uFillTx/>
                <a:ea typeface="+mj-ea"/>
                <a:cs typeface="+mj-cs"/>
              </a:rPr>
              <a:t>Hör av er om ni vill veta vilka centrala som finns om ni vill titta på några av dem</a:t>
            </a:r>
          </a:p>
        </p:txBody>
      </p:sp>
      <p:sp>
        <p:nvSpPr>
          <p:cNvPr id="6" name="Pil: femhörning 5">
            <a:extLst>
              <a:ext uri="{FF2B5EF4-FFF2-40B4-BE49-F238E27FC236}">
                <a16:creationId xmlns:a16="http://schemas.microsoft.com/office/drawing/2014/main" id="{282609FD-1F97-C77D-FEF0-75DE7A7864AD}"/>
              </a:ext>
            </a:extLst>
          </p:cNvPr>
          <p:cNvSpPr/>
          <p:nvPr/>
        </p:nvSpPr>
        <p:spPr>
          <a:xfrm>
            <a:off x="276721" y="180881"/>
            <a:ext cx="5247861" cy="962119"/>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a:solidFill>
                  <a:schemeClr val="accent2"/>
                </a:solidFill>
              </a:rPr>
              <a:t>1177 personalverktyget</a:t>
            </a:r>
          </a:p>
        </p:txBody>
      </p:sp>
    </p:spTree>
    <p:extLst>
      <p:ext uri="{BB962C8B-B14F-4D97-AF65-F5344CB8AC3E}">
        <p14:creationId xmlns:p14="http://schemas.microsoft.com/office/powerpoint/2010/main" val="1358636260"/>
      </p:ext>
    </p:extLst>
  </p:cSld>
  <p:clrMapOvr>
    <a:masterClrMapping/>
  </p:clrMapOvr>
  <mc:AlternateContent xmlns:mc="http://schemas.openxmlformats.org/markup-compatibility/2006" xmlns:p14="http://schemas.microsoft.com/office/powerpoint/2010/main">
    <mc:Choice Requires="p14">
      <p:transition spd="med" p14:dur="700" advTm="99919">
        <p:fade/>
      </p:transition>
    </mc:Choice>
    <mc:Fallback xmlns="">
      <p:transition spd="med" advTm="99919">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C3E19911-63EF-5376-3011-B14DF9F507E0}"/>
              </a:ext>
            </a:extLst>
          </p:cNvPr>
          <p:cNvSpPr txBox="1"/>
          <p:nvPr/>
        </p:nvSpPr>
        <p:spPr>
          <a:xfrm>
            <a:off x="367026" y="1269689"/>
            <a:ext cx="9413931" cy="4647426"/>
          </a:xfrm>
          <a:prstGeom prst="rect">
            <a:avLst/>
          </a:prstGeom>
          <a:noFill/>
        </p:spPr>
        <p:txBody>
          <a:bodyPr wrap="square">
            <a:spAutoFit/>
          </a:bodyPr>
          <a:lstStyle/>
          <a:p>
            <a:pPr algn="l"/>
            <a:r>
              <a:rPr kumimoji="0" lang="sv-SE" sz="2000" b="1" i="0" u="none" strike="noStrike" kern="1200" cap="none" spc="0" normalizeH="0" baseline="0" noProof="0">
                <a:ln>
                  <a:noFill/>
                </a:ln>
                <a:solidFill>
                  <a:srgbClr val="6A0032"/>
                </a:solidFill>
                <a:effectLst/>
                <a:uLnTx/>
                <a:uFillTx/>
                <a:ea typeface="+mj-ea"/>
                <a:cs typeface="+mj-cs"/>
              </a:rPr>
              <a:t>Uppdaterad regel</a:t>
            </a:r>
          </a:p>
          <a:p>
            <a:pPr algn="l"/>
            <a:r>
              <a:rPr lang="sv-SE" sz="1800">
                <a:solidFill>
                  <a:srgbClr val="6A0032"/>
                </a:solidFill>
                <a:ea typeface="+mj-ea"/>
                <a:cs typeface="+mj-cs"/>
                <a:hlinkClick r:id="rId2"/>
              </a:rPr>
              <a:t>1177 Personalverktyget Bifogade filer Regel</a:t>
            </a:r>
            <a:r>
              <a:rPr lang="sv-SE" sz="1800">
                <a:solidFill>
                  <a:srgbClr val="6A0032"/>
                </a:solidFill>
                <a:ea typeface="+mj-ea"/>
                <a:cs typeface="+mj-cs"/>
              </a:rPr>
              <a:t> (</a:t>
            </a:r>
            <a:r>
              <a:rPr lang="sv-SE" sz="1800" err="1">
                <a:solidFill>
                  <a:srgbClr val="6A0032"/>
                </a:solidFill>
                <a:ea typeface="+mj-ea"/>
                <a:cs typeface="+mj-cs"/>
              </a:rPr>
              <a:t>centuri</a:t>
            </a:r>
            <a:r>
              <a:rPr lang="sv-SE" sz="1800">
                <a:solidFill>
                  <a:srgbClr val="6A0032"/>
                </a:solidFill>
                <a:ea typeface="+mj-ea"/>
                <a:cs typeface="+mj-cs"/>
              </a:rPr>
              <a:t> 72799) </a:t>
            </a:r>
          </a:p>
          <a:p>
            <a:pPr algn="l"/>
            <a:endParaRPr lang="sv-SE">
              <a:solidFill>
                <a:srgbClr val="6A0032"/>
              </a:solidFill>
              <a:ea typeface="+mj-ea"/>
              <a:cs typeface="+mj-cs"/>
            </a:endParaRPr>
          </a:p>
          <a:p>
            <a:pPr marL="285750" indent="-285750" algn="l">
              <a:buFont typeface="Arial" panose="020B0604020202020204" pitchFamily="34" charset="0"/>
              <a:buChar char="•"/>
            </a:pPr>
            <a:r>
              <a:rPr lang="sv-SE">
                <a:solidFill>
                  <a:srgbClr val="6A0032"/>
                </a:solidFill>
                <a:ea typeface="+mj-ea"/>
                <a:cs typeface="+mj-cs"/>
              </a:rPr>
              <a:t>Man kan öppna upp möjligheten i en e-tjänst.</a:t>
            </a:r>
          </a:p>
          <a:p>
            <a:pPr marL="285750" indent="-285750" algn="l">
              <a:buFont typeface="Arial" panose="020B0604020202020204" pitchFamily="34" charset="0"/>
              <a:buChar char="•"/>
            </a:pPr>
            <a:r>
              <a:rPr lang="sv-SE">
                <a:solidFill>
                  <a:srgbClr val="6A0032"/>
                </a:solidFill>
                <a:ea typeface="+mj-ea"/>
                <a:cs typeface="+mj-cs"/>
              </a:rPr>
              <a:t>Man kan göra en invånarärendemall där man öppnar upp möjligheten.</a:t>
            </a:r>
          </a:p>
          <a:p>
            <a:pPr marL="285750" indent="-285750">
              <a:buFont typeface="Arial" panose="020B0604020202020204" pitchFamily="34" charset="0"/>
              <a:buChar char="•"/>
            </a:pPr>
            <a:r>
              <a:rPr lang="sv-SE">
                <a:solidFill>
                  <a:srgbClr val="6A0032"/>
                </a:solidFill>
              </a:rPr>
              <a:t>Man kan även som tidigare när man använder </a:t>
            </a:r>
            <a:r>
              <a:rPr lang="sv-SE" i="1">
                <a:solidFill>
                  <a:srgbClr val="6A0032"/>
                </a:solidFill>
              </a:rPr>
              <a:t>MOTFRÅGA </a:t>
            </a:r>
            <a:r>
              <a:rPr lang="sv-SE">
                <a:solidFill>
                  <a:srgbClr val="6A0032"/>
                </a:solidFill>
              </a:rPr>
              <a:t>tillåta invånaren att skicka in fil/bild. </a:t>
            </a:r>
          </a:p>
          <a:p>
            <a:pPr marL="285750" indent="-285750" algn="l">
              <a:buFont typeface="Arial" panose="020B0604020202020204" pitchFamily="34" charset="0"/>
              <a:buChar char="•"/>
            </a:pPr>
            <a:endParaRPr lang="sv-SE">
              <a:solidFill>
                <a:srgbClr val="6A0032"/>
              </a:solidFill>
              <a:ea typeface="+mj-ea"/>
              <a:cs typeface="+mj-cs"/>
            </a:endParaRPr>
          </a:p>
          <a:p>
            <a:pPr marL="285750" indent="-285750" algn="l">
              <a:buFont typeface="Arial" panose="020B0604020202020204" pitchFamily="34" charset="0"/>
              <a:buChar char="•"/>
            </a:pPr>
            <a:endParaRPr lang="sv-SE">
              <a:solidFill>
                <a:srgbClr val="6A0032"/>
              </a:solidFill>
              <a:ea typeface="+mj-ea"/>
              <a:cs typeface="+mj-cs"/>
            </a:endParaRPr>
          </a:p>
          <a:p>
            <a:pPr algn="l"/>
            <a:endParaRPr lang="sv-SE" sz="2000" b="1">
              <a:solidFill>
                <a:srgbClr val="6A0032"/>
              </a:solidFill>
              <a:ea typeface="+mj-ea"/>
              <a:cs typeface="+mj-cs"/>
            </a:endParaRPr>
          </a:p>
          <a:p>
            <a:pPr algn="l"/>
            <a:r>
              <a:rPr lang="sv-SE" sz="2000" b="1">
                <a:solidFill>
                  <a:srgbClr val="6A0032"/>
                </a:solidFill>
                <a:ea typeface="+mj-ea"/>
                <a:cs typeface="+mj-cs"/>
              </a:rPr>
              <a:t>Hur gör man?</a:t>
            </a:r>
          </a:p>
          <a:p>
            <a:r>
              <a:rPr lang="sv-SE" b="1">
                <a:solidFill>
                  <a:schemeClr val="accent2"/>
                </a:solidFill>
                <a:ea typeface="+mj-ea"/>
                <a:cs typeface="+mj-cs"/>
              </a:rPr>
              <a:t>Lokal ärendetyp </a:t>
            </a:r>
          </a:p>
          <a:p>
            <a:r>
              <a:rPr lang="sv-SE">
                <a:solidFill>
                  <a:srgbClr val="6A0032"/>
                </a:solidFill>
                <a:ea typeface="+mj-ea"/>
                <a:cs typeface="+mj-cs"/>
              </a:rPr>
              <a:t>Enheternas lokala administratörer kan göra det själva </a:t>
            </a:r>
            <a:r>
              <a:rPr lang="sv-SE">
                <a:solidFill>
                  <a:srgbClr val="6A0032"/>
                </a:solidFill>
                <a:ea typeface="+mj-ea"/>
                <a:cs typeface="+mj-cs"/>
                <a:hlinkClick r:id="rId3" tooltip="https://inera.atlassian.net/wiki/spaces/oiip/pages/3584557868/bifoga+filer+i+ett+rende+och+meddelande+adm+m+h#lokal-administrat%c3%b6r-(adm)-kan-l%c3%a5ta-inv%c3%a5nare-bifoga-filer-i-en-%c3%84rendetyp">
                  <a:extLst>
                    <a:ext uri="{A12FA001-AC4F-418D-AE19-62706E023703}">
                      <ahyp:hlinkClr xmlns:ahyp="http://schemas.microsoft.com/office/drawing/2018/hyperlinkcolor" val="tx"/>
                    </a:ext>
                  </a:extLst>
                </a:hlinkClick>
              </a:rPr>
              <a:t>Länk till instruktion</a:t>
            </a:r>
            <a:endParaRPr lang="sv-SE">
              <a:solidFill>
                <a:srgbClr val="6A0032"/>
              </a:solidFill>
              <a:ea typeface="+mj-ea"/>
              <a:cs typeface="+mj-cs"/>
            </a:endParaRPr>
          </a:p>
          <a:p>
            <a:endParaRPr kumimoji="0" lang="sv-SE" sz="1800" i="0" u="none" strike="noStrike" kern="1200" cap="none" spc="0" normalizeH="0" baseline="0" noProof="0">
              <a:ln>
                <a:noFill/>
              </a:ln>
              <a:solidFill>
                <a:srgbClr val="6A0032"/>
              </a:solidFill>
              <a:effectLst/>
              <a:uLnTx/>
              <a:uFillTx/>
              <a:ea typeface="+mj-ea"/>
              <a:cs typeface="+mj-cs"/>
            </a:endParaRPr>
          </a:p>
          <a:p>
            <a:r>
              <a:rPr kumimoji="0" lang="sv-SE" sz="1800" b="1" i="0" u="none" strike="noStrike" kern="1200" cap="none" spc="0" normalizeH="0" baseline="0" noProof="0">
                <a:ln>
                  <a:noFill/>
                </a:ln>
                <a:solidFill>
                  <a:srgbClr val="6A0032"/>
                </a:solidFill>
                <a:effectLst/>
                <a:uLnTx/>
                <a:uFillTx/>
                <a:ea typeface="+mj-ea"/>
                <a:cs typeface="+mj-cs"/>
              </a:rPr>
              <a:t>Central ärendetyp</a:t>
            </a:r>
          </a:p>
          <a:p>
            <a:r>
              <a:rPr kumimoji="0" lang="sv-SE" sz="1800" i="0" u="none" strike="noStrike" kern="1200" cap="none" spc="0" normalizeH="0" baseline="0" noProof="0">
                <a:ln>
                  <a:noFill/>
                </a:ln>
                <a:solidFill>
                  <a:srgbClr val="6A0032"/>
                </a:solidFill>
                <a:effectLst/>
                <a:uLnTx/>
                <a:uFillTx/>
                <a:ea typeface="+mj-ea"/>
                <a:cs typeface="+mj-cs"/>
              </a:rPr>
              <a:t>Kontakta förvaltningen. </a:t>
            </a:r>
            <a:endParaRPr lang="sv-SE"/>
          </a:p>
        </p:txBody>
      </p:sp>
      <p:sp>
        <p:nvSpPr>
          <p:cNvPr id="2" name="textruta 1">
            <a:extLst>
              <a:ext uri="{FF2B5EF4-FFF2-40B4-BE49-F238E27FC236}">
                <a16:creationId xmlns:a16="http://schemas.microsoft.com/office/drawing/2014/main" id="{F3FD7274-5A22-CDD9-75E7-015D8DBAD8E5}"/>
              </a:ext>
            </a:extLst>
          </p:cNvPr>
          <p:cNvSpPr txBox="1"/>
          <p:nvPr/>
        </p:nvSpPr>
        <p:spPr>
          <a:xfrm>
            <a:off x="471748" y="546006"/>
            <a:ext cx="6392436" cy="864704"/>
          </a:xfrm>
          <a:prstGeom prst="rect">
            <a:avLst/>
          </a:prstGeom>
          <a:noFill/>
        </p:spPr>
        <p:txBody>
          <a:bodyPr wrap="square" lIns="0" tIns="0" rIns="0" bIns="0" rtlCol="0">
            <a:noAutofit/>
          </a:bodyPr>
          <a:lstStyle/>
          <a:p>
            <a:pPr>
              <a:lnSpc>
                <a:spcPct val="90000"/>
              </a:lnSpc>
              <a:spcBef>
                <a:spcPct val="0"/>
              </a:spcBef>
            </a:pPr>
            <a:r>
              <a:rPr lang="sv-SE" sz="3400" b="1">
                <a:solidFill>
                  <a:schemeClr val="accent2"/>
                </a:solidFill>
                <a:latin typeface="+mj-lt"/>
                <a:ea typeface="+mj-ea"/>
                <a:cs typeface="+mj-cs"/>
              </a:rPr>
              <a:t>Bifoga fil</a:t>
            </a:r>
          </a:p>
          <a:p>
            <a:pPr algn="l"/>
            <a:endParaRPr lang="sv-SE"/>
          </a:p>
        </p:txBody>
      </p:sp>
      <p:pic>
        <p:nvPicPr>
          <p:cNvPr id="7" name="Bildobjekt 6">
            <a:extLst>
              <a:ext uri="{FF2B5EF4-FFF2-40B4-BE49-F238E27FC236}">
                <a16:creationId xmlns:a16="http://schemas.microsoft.com/office/drawing/2014/main" id="{4651A7C5-C981-7C75-473F-F009E7D1AF85}"/>
              </a:ext>
            </a:extLst>
          </p:cNvPr>
          <p:cNvPicPr>
            <a:picLocks noChangeAspect="1"/>
          </p:cNvPicPr>
          <p:nvPr/>
        </p:nvPicPr>
        <p:blipFill>
          <a:blip r:embed="rId4"/>
          <a:stretch>
            <a:fillRect/>
          </a:stretch>
        </p:blipFill>
        <p:spPr>
          <a:xfrm>
            <a:off x="2116981" y="3124200"/>
            <a:ext cx="4295775"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4068441"/>
      </p:ext>
    </p:extLst>
  </p:cSld>
  <p:clrMapOvr>
    <a:masterClrMapping/>
  </p:clrMapOvr>
  <mc:AlternateContent xmlns:mc="http://schemas.openxmlformats.org/markup-compatibility/2006" xmlns:p14="http://schemas.microsoft.com/office/powerpoint/2010/main">
    <mc:Choice Requires="p14">
      <p:transition spd="med" p14:dur="700" advTm="100720">
        <p:fade/>
      </p:transition>
    </mc:Choice>
    <mc:Fallback xmlns="">
      <p:transition spd="med" advTm="10072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7.9"/>
</p:tagLst>
</file>

<file path=ppt/tags/tag2.xml><?xml version="1.0" encoding="utf-8"?>
<p:tagLst xmlns:a="http://schemas.openxmlformats.org/drawingml/2006/main" xmlns:r="http://schemas.openxmlformats.org/officeDocument/2006/relationships" xmlns:p="http://schemas.openxmlformats.org/presentationml/2006/main">
  <p:tag name="TIMING" val="|16.6|36.1|35.4|45.9|23.7"/>
</p:tagLst>
</file>

<file path=ppt/theme/theme1.xml><?xml version="1.0" encoding="utf-8"?>
<a:theme xmlns:a="http://schemas.openxmlformats.org/drawingml/2006/main" name="1177 Vårguiden">
  <a:themeElements>
    <a:clrScheme name="1177">
      <a:dk1>
        <a:sysClr val="windowText" lastClr="000000"/>
      </a:dk1>
      <a:lt1>
        <a:sysClr val="window" lastClr="FFFFFF"/>
      </a:lt1>
      <a:dk2>
        <a:srgbClr val="FA8100"/>
      </a:dk2>
      <a:lt2>
        <a:srgbClr val="636466"/>
      </a:lt2>
      <a:accent1>
        <a:srgbClr val="C12143"/>
      </a:accent1>
      <a:accent2>
        <a:srgbClr val="6A0032"/>
      </a:accent2>
      <a:accent3>
        <a:srgbClr val="FAEEF0"/>
      </a:accent3>
      <a:accent4>
        <a:srgbClr val="396291"/>
      </a:accent4>
      <a:accent5>
        <a:srgbClr val="438F2C"/>
      </a:accent5>
      <a:accent6>
        <a:srgbClr val="A9428B"/>
      </a:accent6>
      <a:hlink>
        <a:srgbClr val="C12143"/>
      </a:hlink>
      <a:folHlink>
        <a:srgbClr val="6A0032"/>
      </a:folHlink>
    </a:clrScheme>
    <a:fontScheme name="1177">
      <a:majorFont>
        <a:latin typeface="Inter"/>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mtClean="0"/>
        </a:defPPr>
      </a:lstStyle>
    </a:txDef>
  </a:objectDefaults>
  <a:extraClrSchemeLst/>
  <a:extLst>
    <a:ext uri="{05A4C25C-085E-4340-85A3-A5531E510DB2}">
      <thm15:themeFamily xmlns:thm15="http://schemas.microsoft.com/office/thememl/2012/main" name="1177_Mall_2022_PPT" id="{F0558235-F980-9842-AE80-35F66CA6E98D}" vid="{F832F52E-FA2C-7747-B507-937D1506238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0A8FA8E6195A946B200B88B0835A30D" ma:contentTypeVersion="9" ma:contentTypeDescription="Skapa ett nytt dokument." ma:contentTypeScope="" ma:versionID="0bf5023b60f1c67fece2124b65c58f6a">
  <xsd:schema xmlns:xsd="http://www.w3.org/2001/XMLSchema" xmlns:xs="http://www.w3.org/2001/XMLSchema" xmlns:p="http://schemas.microsoft.com/office/2006/metadata/properties" xmlns:ns2="3417e73c-6084-47b0-ae6c-250c3cd1f554" targetNamespace="http://schemas.microsoft.com/office/2006/metadata/properties" ma:root="true" ma:fieldsID="6a7a27ce8cadef47fe141b6924a4e393" ns2:_="">
    <xsd:import namespace="3417e73c-6084-47b0-ae6c-250c3cd1f55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17e73c-6084-47b0-ae6c-250c3cd1f5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6B6097-BFF4-42A6-85E1-F10AAD7A82B9}">
  <ds:schemaRefs>
    <ds:schemaRef ds:uri="http://purl.org/dc/dcmitype/"/>
    <ds:schemaRef ds:uri="http://purl.org/dc/elements/1.1/"/>
    <ds:schemaRef ds:uri="http://schemas.microsoft.com/office/2006/metadata/properties"/>
    <ds:schemaRef ds:uri="http://schemas.openxmlformats.org/package/2006/metadata/core-properties"/>
    <ds:schemaRef ds:uri="3417e73c-6084-47b0-ae6c-250c3cd1f554"/>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5D37B59C-E464-4F39-A7E2-BCE3C25FD8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17e73c-6084-47b0-ae6c-250c3cd1f5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143B2D-9FF1-478D-8284-C26A5E21F8F0}">
  <ds:schemaRefs>
    <ds:schemaRef ds:uri="http://schemas.microsoft.com/sharepoint/v3/contenttype/forms"/>
  </ds:schemaRefs>
</ds:datastoreItem>
</file>

<file path=docMetadata/LabelInfo.xml><?xml version="1.0" encoding="utf-8"?>
<clbl:labelList xmlns:clbl="http://schemas.microsoft.com/office/2020/mipLabelMetadata">
  <clbl:label id="{3b0b0de0-301b-43bc-be01-b232acb4eea4}" enabled="1" method="Privileged" siteId="{d3b4cf3a-ca77-4a02-aefa-f4398591468f}" removed="0"/>
</clbl:labelList>
</file>

<file path=docProps/app.xml><?xml version="1.0" encoding="utf-8"?>
<Properties xmlns="http://schemas.openxmlformats.org/officeDocument/2006/extended-properties" xmlns:vt="http://schemas.openxmlformats.org/officeDocument/2006/docPropsVTypes">
  <Template>1177_Mall_2022_PPT</Template>
  <TotalTime>0</TotalTime>
  <Words>1901</Words>
  <Application>Microsoft Office PowerPoint</Application>
  <PresentationFormat>Bredbild</PresentationFormat>
  <Paragraphs>299</Paragraphs>
  <Slides>30</Slides>
  <Notes>4</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30</vt:i4>
      </vt:variant>
    </vt:vector>
  </HeadingPairs>
  <TitlesOfParts>
    <vt:vector size="41" baseType="lpstr">
      <vt:lpstr>AngsanaUPC</vt:lpstr>
      <vt:lpstr>Arial</vt:lpstr>
      <vt:lpstr>Bodoni MT Black</vt:lpstr>
      <vt:lpstr>Calibri</vt:lpstr>
      <vt:lpstr>Goudy Stout</vt:lpstr>
      <vt:lpstr>Inter</vt:lpstr>
      <vt:lpstr>Mongolian Baiti</vt:lpstr>
      <vt:lpstr>Open Sans</vt:lpstr>
      <vt:lpstr>Times New Roman</vt:lpstr>
      <vt:lpstr>Trade Gothic Inline</vt:lpstr>
      <vt:lpstr>1177 Vårguiden</vt:lpstr>
      <vt:lpstr>Användarforum 1177 e-tjänster</vt:lpstr>
      <vt:lpstr>PowerPoint-presentation</vt:lpstr>
      <vt:lpstr>Återblick förra forumet</vt:lpstr>
      <vt:lpstr>PowerPoint-presentation</vt:lpstr>
      <vt:lpstr>   Central reservrutin uppdaterad-  centuri 81409   </vt:lpstr>
      <vt:lpstr>PowerPoint-presentation</vt:lpstr>
      <vt:lpstr>PowerPoint-presentation</vt:lpstr>
      <vt:lpstr>PowerPoint-presentation</vt:lpstr>
      <vt:lpstr>PowerPoint-presentation</vt:lpstr>
      <vt:lpstr>Hantera ärenden</vt:lpstr>
      <vt:lpstr>PowerPoint-presentation</vt:lpstr>
      <vt:lpstr>PowerPoint-presentation</vt:lpstr>
      <vt:lpstr>PowerPoint-presentation</vt:lpstr>
      <vt:lpstr>PowerPoint-presentation</vt:lpstr>
      <vt:lpstr>Inkomna och skickade ärenden</vt:lpstr>
      <vt:lpstr>PowerPoint-presentation</vt:lpstr>
      <vt:lpstr>PowerPoint-presentation</vt:lpstr>
      <vt:lpstr>PowerPoint-presentation</vt:lpstr>
      <vt:lpstr>Info från Cosmic</vt:lpstr>
      <vt:lpstr>PowerPoint-presentation</vt:lpstr>
      <vt:lpstr>PowerPoint-presentation</vt:lpstr>
      <vt:lpstr>PowerPoint-presentation</vt:lpstr>
      <vt:lpstr>PowerPoint-presentation</vt:lpstr>
      <vt:lpstr>Fördjupning klarspråk</vt:lpstr>
      <vt:lpstr>Klarspråk -  vad är det, och varför?</vt:lpstr>
      <vt:lpstr>Klarspråk - hur gör man?</vt:lpstr>
      <vt:lpstr>Klarspråk - hur gör man?</vt:lpstr>
      <vt:lpstr>Klarspråk - hur gör man?</vt:lpstr>
      <vt:lpstr>Klarspråk – före och efter</vt:lpstr>
      <vt:lpstr>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rubrik kommer att stå här och kan vara på tre rader</dc:title>
  <dc:creator>Maria Karlsson</dc:creator>
  <cp:lastModifiedBy>Sandra Cedervall</cp:lastModifiedBy>
  <cp:revision>3</cp:revision>
  <dcterms:created xsi:type="dcterms:W3CDTF">2023-12-19T15:54:14Z</dcterms:created>
  <dcterms:modified xsi:type="dcterms:W3CDTF">2025-09-30T06:38:18Z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0x01010040A8FA8E6195A946B200B88B0835A30D</vt:lpwstr>
  </property>
  <property fmtid="{D5CDD505-2E9C-101B-9397-08002B2CF9AE}" pid="3" name="MediaServiceImageTags">
    <vt:lpwstr/>
  </property>
</Properties>
</file>